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7.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 id="2147484341" r:id="rId6"/>
    <p:sldMasterId id="2147484367" r:id="rId7"/>
  </p:sldMasterIdLst>
  <p:notesMasterIdLst>
    <p:notesMasterId r:id="rId78"/>
  </p:notesMasterIdLst>
  <p:handoutMasterIdLst>
    <p:handoutMasterId r:id="rId79"/>
  </p:handoutMasterIdLst>
  <p:sldIdLst>
    <p:sldId id="1393" r:id="rId8"/>
    <p:sldId id="1520" r:id="rId9"/>
    <p:sldId id="1318" r:id="rId10"/>
    <p:sldId id="1456" r:id="rId11"/>
    <p:sldId id="1452" r:id="rId12"/>
    <p:sldId id="1453" r:id="rId13"/>
    <p:sldId id="1454" r:id="rId14"/>
    <p:sldId id="1455" r:id="rId15"/>
    <p:sldId id="1449" r:id="rId16"/>
    <p:sldId id="1485" r:id="rId17"/>
    <p:sldId id="1435" r:id="rId18"/>
    <p:sldId id="1450" r:id="rId19"/>
    <p:sldId id="1464" r:id="rId20"/>
    <p:sldId id="1465" r:id="rId21"/>
    <p:sldId id="1513" r:id="rId22"/>
    <p:sldId id="1512" r:id="rId23"/>
    <p:sldId id="1514" r:id="rId24"/>
    <p:sldId id="1515" r:id="rId25"/>
    <p:sldId id="1440" r:id="rId26"/>
    <p:sldId id="1441" r:id="rId27"/>
    <p:sldId id="1442" r:id="rId28"/>
    <p:sldId id="1443" r:id="rId29"/>
    <p:sldId id="1461" r:id="rId30"/>
    <p:sldId id="1467" r:id="rId31"/>
    <p:sldId id="1486" r:id="rId32"/>
    <p:sldId id="1487" r:id="rId33"/>
    <p:sldId id="1416" r:id="rId34"/>
    <p:sldId id="1488" r:id="rId35"/>
    <p:sldId id="1490" r:id="rId36"/>
    <p:sldId id="1468" r:id="rId37"/>
    <p:sldId id="1489" r:id="rId38"/>
    <p:sldId id="1491" r:id="rId39"/>
    <p:sldId id="1469" r:id="rId40"/>
    <p:sldId id="1492" r:id="rId41"/>
    <p:sldId id="1472" r:id="rId42"/>
    <p:sldId id="1476" r:id="rId43"/>
    <p:sldId id="1474" r:id="rId44"/>
    <p:sldId id="1477" r:id="rId45"/>
    <p:sldId id="1481" r:id="rId46"/>
    <p:sldId id="1482" r:id="rId47"/>
    <p:sldId id="1494" r:id="rId48"/>
    <p:sldId id="1418" r:id="rId49"/>
    <p:sldId id="1470" r:id="rId50"/>
    <p:sldId id="1521" r:id="rId51"/>
    <p:sldId id="1499" r:id="rId52"/>
    <p:sldId id="1495" r:id="rId53"/>
    <p:sldId id="1471" r:id="rId54"/>
    <p:sldId id="1522" r:id="rId55"/>
    <p:sldId id="1496" r:id="rId56"/>
    <p:sldId id="1497" r:id="rId57"/>
    <p:sldId id="1498" r:id="rId58"/>
    <p:sldId id="1429" r:id="rId59"/>
    <p:sldId id="1431" r:id="rId60"/>
    <p:sldId id="1516" r:id="rId61"/>
    <p:sldId id="1517" r:id="rId62"/>
    <p:sldId id="1430" r:id="rId63"/>
    <p:sldId id="1518" r:id="rId64"/>
    <p:sldId id="1420" r:id="rId65"/>
    <p:sldId id="1421" r:id="rId66"/>
    <p:sldId id="1320" r:id="rId67"/>
    <p:sldId id="1422" r:id="rId68"/>
    <p:sldId id="1423" r:id="rId69"/>
    <p:sldId id="1523" r:id="rId70"/>
    <p:sldId id="1524" r:id="rId71"/>
    <p:sldId id="1525" r:id="rId72"/>
    <p:sldId id="1526" r:id="rId73"/>
    <p:sldId id="1457" r:id="rId74"/>
    <p:sldId id="1527" r:id="rId75"/>
    <p:sldId id="1405" r:id="rId76"/>
    <p:sldId id="1326" r:id="rId7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2016 Template Light" id="{A073DAE3-B461-442F-A3D3-6642BD875E45}">
          <p14:sldIdLst>
            <p14:sldId id="1393"/>
            <p14:sldId id="1520"/>
            <p14:sldId id="1318"/>
            <p14:sldId id="1456"/>
            <p14:sldId id="1452"/>
            <p14:sldId id="1453"/>
            <p14:sldId id="1454"/>
            <p14:sldId id="1455"/>
            <p14:sldId id="1449"/>
            <p14:sldId id="1485"/>
            <p14:sldId id="1435"/>
            <p14:sldId id="1450"/>
            <p14:sldId id="1464"/>
            <p14:sldId id="1465"/>
            <p14:sldId id="1513"/>
            <p14:sldId id="1512"/>
            <p14:sldId id="1514"/>
            <p14:sldId id="1515"/>
            <p14:sldId id="1440"/>
            <p14:sldId id="1441"/>
            <p14:sldId id="1442"/>
            <p14:sldId id="1443"/>
            <p14:sldId id="1461"/>
            <p14:sldId id="1467"/>
            <p14:sldId id="1486"/>
            <p14:sldId id="1487"/>
            <p14:sldId id="1416"/>
            <p14:sldId id="1488"/>
            <p14:sldId id="1490"/>
            <p14:sldId id="1468"/>
            <p14:sldId id="1489"/>
            <p14:sldId id="1491"/>
            <p14:sldId id="1469"/>
            <p14:sldId id="1492"/>
            <p14:sldId id="1472"/>
            <p14:sldId id="1476"/>
            <p14:sldId id="1474"/>
            <p14:sldId id="1477"/>
            <p14:sldId id="1481"/>
            <p14:sldId id="1482"/>
            <p14:sldId id="1494"/>
            <p14:sldId id="1418"/>
            <p14:sldId id="1470"/>
            <p14:sldId id="1521"/>
            <p14:sldId id="1499"/>
            <p14:sldId id="1495"/>
            <p14:sldId id="1471"/>
            <p14:sldId id="1522"/>
            <p14:sldId id="1496"/>
            <p14:sldId id="1497"/>
            <p14:sldId id="1498"/>
            <p14:sldId id="1429"/>
            <p14:sldId id="1431"/>
            <p14:sldId id="1516"/>
            <p14:sldId id="1517"/>
            <p14:sldId id="1430"/>
            <p14:sldId id="1518"/>
            <p14:sldId id="1420"/>
            <p14:sldId id="1421"/>
            <p14:sldId id="1320"/>
            <p14:sldId id="1422"/>
            <p14:sldId id="1423"/>
            <p14:sldId id="1523"/>
            <p14:sldId id="1524"/>
            <p14:sldId id="1525"/>
            <p14:sldId id="1526"/>
            <p14:sldId id="1457"/>
            <p14:sldId id="1527"/>
            <p14:sldId id="1405"/>
            <p14:sldId id="132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929"/>
    <a:srgbClr val="0078D7"/>
    <a:srgbClr val="BAD80A"/>
    <a:srgbClr val="D83B01"/>
    <a:srgbClr val="FFFFFF"/>
    <a:srgbClr val="A80000"/>
    <a:srgbClr val="5C2D91"/>
    <a:srgbClr val="107C10"/>
    <a:srgbClr val="000000"/>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90058" autoAdjust="0"/>
  </p:normalViewPr>
  <p:slideViewPr>
    <p:cSldViewPr>
      <p:cViewPr varScale="1">
        <p:scale>
          <a:sx n="93" d="100"/>
          <a:sy n="93" d="100"/>
        </p:scale>
        <p:origin x="948" y="90"/>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1" d="100"/>
          <a:sy n="81" d="100"/>
        </p:scale>
        <p:origin x="3894" y="84"/>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tableStyles" Target="tableStyles.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slide" Target="slides/slide54.xml"/><Relationship Id="rId82" Type="http://schemas.openxmlformats.org/officeDocument/2006/relationships/viewProps" Target="viewProp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notesMaster" Target="notesMasters/notesMaster1.xml"/><Relationship Id="rId8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7" Type="http://schemas.openxmlformats.org/officeDocument/2006/relationships/slideMaster" Target="slideMasters/slideMaster4.xml"/><Relationship Id="rId71" Type="http://schemas.openxmlformats.org/officeDocument/2006/relationships/slide" Target="slides/slide64.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Latency (minutes) for TPCH1 on 1TB data</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Sheet1!$B$3</c:f>
              <c:strCache>
                <c:ptCount val="1"/>
                <c:pt idx="0">
                  <c:v>Latency (minutes)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Sheet1!$A$4:$A$9</c:f>
              <c:strCache>
                <c:ptCount val="6"/>
                <c:pt idx="0">
                  <c:v>16 node A3</c:v>
                </c:pt>
                <c:pt idx="1">
                  <c:v>Increased Scale</c:v>
                </c:pt>
                <c:pt idx="2">
                  <c:v>with Tez</c:v>
                </c:pt>
                <c:pt idx="3">
                  <c:v>With Tez and partitions</c:v>
                </c:pt>
                <c:pt idx="4">
                  <c:v>With ORC</c:v>
                </c:pt>
                <c:pt idx="5">
                  <c:v>With vectorizations</c:v>
                </c:pt>
              </c:strCache>
            </c:strRef>
          </c:cat>
          <c:val>
            <c:numRef>
              <c:f>Sheet1!$B$4:$B$9</c:f>
              <c:numCache>
                <c:formatCode>_(* #,##0_);_(* \(#,##0\);_(* "-"??_);_(@_)</c:formatCode>
                <c:ptCount val="6"/>
                <c:pt idx="0">
                  <c:v>89.016666666666666</c:v>
                </c:pt>
                <c:pt idx="1">
                  <c:v>38.733333333333334</c:v>
                </c:pt>
                <c:pt idx="2">
                  <c:v>26.5</c:v>
                </c:pt>
                <c:pt idx="3">
                  <c:v>24.366666666666667</c:v>
                </c:pt>
                <c:pt idx="4">
                  <c:v>5.333333333333333</c:v>
                </c:pt>
                <c:pt idx="5">
                  <c:v>4</c:v>
                </c:pt>
              </c:numCache>
            </c:numRef>
          </c:val>
          <c:extLst>
            <c:ext xmlns:c16="http://schemas.microsoft.com/office/drawing/2014/chart" uri="{C3380CC4-5D6E-409C-BE32-E72D297353CC}">
              <c16:uniqueId val="{00000000-584A-4E2E-927E-A7DD5300A8E2}"/>
            </c:ext>
          </c:extLst>
        </c:ser>
        <c:dLbls>
          <c:showLegendKey val="0"/>
          <c:showVal val="0"/>
          <c:showCatName val="0"/>
          <c:showSerName val="0"/>
          <c:showPercent val="0"/>
          <c:showBubbleSize val="0"/>
        </c:dLbls>
        <c:gapWidth val="219"/>
        <c:overlap val="-27"/>
        <c:axId val="-177525008"/>
        <c:axId val="-177532080"/>
      </c:barChart>
      <c:catAx>
        <c:axId val="-177525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77532080"/>
        <c:crosses val="autoZero"/>
        <c:auto val="1"/>
        <c:lblAlgn val="ctr"/>
        <c:lblOffset val="100"/>
        <c:noMultiLvlLbl val="0"/>
      </c:catAx>
      <c:valAx>
        <c:axId val="-177532080"/>
        <c:scaling>
          <c:orientation val="minMax"/>
        </c:scaling>
        <c:delete val="0"/>
        <c:axPos val="l"/>
        <c:majorGridlines>
          <c:spPr>
            <a:ln w="9525" cap="flat" cmpd="sng" algn="ctr">
              <a:solidFill>
                <a:schemeClr val="tx1">
                  <a:lumMod val="15000"/>
                  <a:lumOff val="85000"/>
                </a:schemeClr>
              </a:solidFill>
              <a:round/>
            </a:ln>
            <a:effectLst/>
          </c:spPr>
        </c:majorGridlines>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77525008"/>
        <c:crosses val="autoZero"/>
        <c:crossBetween val="between"/>
      </c:valAx>
      <c:spPr>
        <a:noFill/>
        <a:ln>
          <a:noFill/>
        </a:ln>
        <a:effectLst/>
      </c:spPr>
    </c:plotArea>
    <c:plotVisOnly val="1"/>
    <c:dispBlanksAs val="gap"/>
    <c:showDLblsOverMax val="0"/>
  </c:chart>
  <c:spPr>
    <a:solidFill>
      <a:srgbClr val="FFFFFF"/>
    </a:solid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9/30/2016 11:22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9/30/2016 11:22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9/30/2016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6661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 11:22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5598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9/30/2016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567513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9/30/2016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7315370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9/30/2016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8764856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9/30/2016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095948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9/30/2016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071420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9/30/2016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9283855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9/30/2016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817016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9/30/2016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422114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9/30/2016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65356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9/30/2016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0011506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9/30/2016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031294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9/30/2016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0930603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9/30/2016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5455090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 11:22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681116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9/30/2016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0362561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9/30/2016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7777425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 11:22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844861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 11:22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958663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9/30/2016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9484832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9/30/2016 11:22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3643491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9/30/2016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7828446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 11:22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45046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9/30/2016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2612918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9/30/2016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6809183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9/30/2016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1642954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0097E157-E0D5-46B4-9986-DBFE9E7E9A3F}" type="datetime1">
              <a:rPr lang="en-US" smtClean="0"/>
              <a:t>9/30/2016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708650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9/30/2016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3038608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9/30/2016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33576267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9/30/2016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42601558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 11:22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23013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9/30/2016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945786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9/30/2016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9199452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9/30/2016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24241194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9/30/2016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5028663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 11:22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974123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9/30/2016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25421811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Date Placeholder 9"/>
          <p:cNvSpPr>
            <a:spLocks noGrp="1"/>
          </p:cNvSpPr>
          <p:nvPr>
            <p:ph type="dt"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 11:22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Footer Placeholder 3"/>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986173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 11:22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086229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 11:22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199681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9/30/2016 11:22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53</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7341769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 11:22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96105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9/30/2016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2493555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pPr>
                <a:defRPr/>
              </a:pPr>
              <a:t>5</a:t>
            </a:fld>
            <a:endParaRPr lang="en-US"/>
          </a:p>
        </p:txBody>
      </p:sp>
    </p:spTree>
    <p:extLst>
      <p:ext uri="{BB962C8B-B14F-4D97-AF65-F5344CB8AC3E}">
        <p14:creationId xmlns:p14="http://schemas.microsoft.com/office/powerpoint/2010/main" val="19548073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Date Placeholder 9"/>
          <p:cNvSpPr>
            <a:spLocks noGrp="1"/>
          </p:cNvSpPr>
          <p:nvPr>
            <p:ph type="dt"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 11:22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Footer Placeholder 3"/>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377666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9/30/2016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5841142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9/30/2016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36458710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9/30/2016 11:22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60</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5102167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9/30/2016 11:22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61</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4505200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9/30/2016 11:22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62</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8509442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9/30/2016 11:22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63</a:t>
            </a:fld>
            <a:endParaRPr lang="en-US" dirty="0">
              <a:solidFill>
                <a:prstClr val="black"/>
              </a:solidFill>
            </a:endParaRPr>
          </a:p>
        </p:txBody>
      </p:sp>
    </p:spTree>
    <p:extLst>
      <p:ext uri="{BB962C8B-B14F-4D97-AF65-F5344CB8AC3E}">
        <p14:creationId xmlns:p14="http://schemas.microsoft.com/office/powerpoint/2010/main" val="13418423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9/30/2016 11:22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64</a:t>
            </a:fld>
            <a:endParaRPr lang="en-US" dirty="0">
              <a:solidFill>
                <a:prstClr val="black"/>
              </a:solidFill>
            </a:endParaRPr>
          </a:p>
        </p:txBody>
      </p:sp>
    </p:spTree>
    <p:extLst>
      <p:ext uri="{BB962C8B-B14F-4D97-AF65-F5344CB8AC3E}">
        <p14:creationId xmlns:p14="http://schemas.microsoft.com/office/powerpoint/2010/main" val="8248064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9/30/2016 11:22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65</a:t>
            </a:fld>
            <a:endParaRPr lang="en-US" dirty="0">
              <a:solidFill>
                <a:prstClr val="black"/>
              </a:solidFill>
            </a:endParaRPr>
          </a:p>
        </p:txBody>
      </p:sp>
    </p:spTree>
    <p:extLst>
      <p:ext uri="{BB962C8B-B14F-4D97-AF65-F5344CB8AC3E}">
        <p14:creationId xmlns:p14="http://schemas.microsoft.com/office/powerpoint/2010/main" val="3110115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9/30/2016 11:22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66</a:t>
            </a:fld>
            <a:endParaRPr lang="en-US" dirty="0">
              <a:solidFill>
                <a:prstClr val="black"/>
              </a:solidFill>
            </a:endParaRPr>
          </a:p>
        </p:txBody>
      </p:sp>
    </p:spTree>
    <p:extLst>
      <p:ext uri="{BB962C8B-B14F-4D97-AF65-F5344CB8AC3E}">
        <p14:creationId xmlns:p14="http://schemas.microsoft.com/office/powerpoint/2010/main" val="3802939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pPr>
                <a:defRPr/>
              </a:pPr>
              <a:t>6</a:t>
            </a:fld>
            <a:endParaRPr lang="en-US"/>
          </a:p>
        </p:txBody>
      </p:sp>
    </p:spTree>
    <p:extLst>
      <p:ext uri="{BB962C8B-B14F-4D97-AF65-F5344CB8AC3E}">
        <p14:creationId xmlns:p14="http://schemas.microsoft.com/office/powerpoint/2010/main" val="23177103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 11:22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495634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9/30/2016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28359679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9/30/2016 11:22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70</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861498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pPr>
                <a:defRPr/>
              </a:pPr>
              <a:t>7</a:t>
            </a:fld>
            <a:endParaRPr lang="en-US"/>
          </a:p>
        </p:txBody>
      </p:sp>
    </p:spTree>
    <p:extLst>
      <p:ext uri="{BB962C8B-B14F-4D97-AF65-F5344CB8AC3E}">
        <p14:creationId xmlns:p14="http://schemas.microsoft.com/office/powerpoint/2010/main" val="3169626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pPr>
                <a:defRPr/>
              </a:pPr>
              <a:t>8</a:t>
            </a:fld>
            <a:endParaRPr lang="en-US"/>
          </a:p>
        </p:txBody>
      </p:sp>
    </p:spTree>
    <p:extLst>
      <p:ext uri="{BB962C8B-B14F-4D97-AF65-F5344CB8AC3E}">
        <p14:creationId xmlns:p14="http://schemas.microsoft.com/office/powerpoint/2010/main" val="2889000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9/30/2016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127179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375080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451105"/>
            <a:ext cx="12436475" cy="543421"/>
          </a:xfrm>
          <a:prstGeom prst="rect">
            <a:avLst/>
          </a:prstGeom>
          <a:solidFill>
            <a:srgbClr val="409AE1"/>
          </a:solidFill>
          <a:ln w="28575">
            <a:noFill/>
          </a:ln>
        </p:spPr>
        <p:txBody>
          <a:bodyPr vert="horz" wrap="square" lIns="93247" tIns="46623" rIns="93247" bIns="46623" numCol="1" anchor="t" anchorCtr="0" compatLnSpc="1">
            <a:prstTxWarp prst="textNoShape">
              <a:avLst/>
            </a:prstTxWarp>
          </a:bodyPr>
          <a:lstStyle/>
          <a:p>
            <a:pPr marR="0" lvl="0" indent="0" defTabSz="951121" fontAlgn="auto">
              <a:lnSpc>
                <a:spcPct val="100000"/>
              </a:lnSpc>
              <a:spcBef>
                <a:spcPts val="0"/>
              </a:spcBef>
              <a:spcAft>
                <a:spcPts val="0"/>
              </a:spcAft>
              <a:buClrTx/>
              <a:buSzTx/>
              <a:buFontTx/>
              <a:buNone/>
              <a:tabLst/>
            </a:pPr>
            <a:endParaRPr kumimoji="0" lang="en-US" sz="1071"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490356" y="6077722"/>
            <a:ext cx="2007519" cy="11035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3247" tIns="46623" rIns="93247" bIns="46623" numCol="1" anchor="t" anchorCtr="0" compatLnSpc="1">
            <a:prstTxWarp prst="textNoShape">
              <a:avLst/>
            </a:prstTxWarp>
          </a:bodyPr>
          <a:lstStyle/>
          <a:p>
            <a:pPr marL="0" marR="0" lvl="0" indent="0" defTabSz="951121"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525833" y="6339910"/>
            <a:ext cx="1861214" cy="789126"/>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740442" y="3859666"/>
            <a:ext cx="186070" cy="56669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800305" y="6820877"/>
            <a:ext cx="3896736"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90781" y="5824226"/>
            <a:ext cx="8001150" cy="772911"/>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449450" y="6428114"/>
            <a:ext cx="723540" cy="271351"/>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482956"/>
            <a:ext cx="12436475" cy="976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45" name="Bent Arrow 44"/>
          <p:cNvSpPr/>
          <p:nvPr userDrawn="1"/>
        </p:nvSpPr>
        <p:spPr bwMode="auto">
          <a:xfrm rot="16200000">
            <a:off x="11768145" y="6741743"/>
            <a:ext cx="332072" cy="271390"/>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477245" y="6731767"/>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520500" y="65912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21962" y="6994525"/>
            <a:ext cx="12784400"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2" name="Rectangle 51"/>
          <p:cNvSpPr/>
          <p:nvPr userDrawn="1"/>
        </p:nvSpPr>
        <p:spPr bwMode="auto">
          <a:xfrm>
            <a:off x="-399744" y="6195152"/>
            <a:ext cx="399744"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3" name="Rectangle 52"/>
          <p:cNvSpPr/>
          <p:nvPr userDrawn="1"/>
        </p:nvSpPr>
        <p:spPr bwMode="auto">
          <a:xfrm>
            <a:off x="0" y="6471310"/>
            <a:ext cx="12436475" cy="523216"/>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a:biLevel thresh="25000"/>
          </a:blip>
          <a:stretch>
            <a:fillRect/>
          </a:stretch>
        </p:blipFill>
        <p:spPr>
          <a:xfrm>
            <a:off x="174950" y="6620265"/>
            <a:ext cx="955390" cy="210480"/>
          </a:xfrm>
          <a:prstGeom prst="rect">
            <a:avLst/>
          </a:prstGeom>
        </p:spPr>
      </p:pic>
    </p:spTree>
    <p:extLst>
      <p:ext uri="{BB962C8B-B14F-4D97-AF65-F5344CB8AC3E}">
        <p14:creationId xmlns:p14="http://schemas.microsoft.com/office/powerpoint/2010/main" val="175198774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621834" y="0"/>
            <a:ext cx="11192829" cy="1036226"/>
          </a:xfrm>
          <a:prstGeom prst="rect">
            <a:avLst/>
          </a:prstGeom>
        </p:spPr>
        <p:txBody>
          <a:bodyPr vert="horz" lIns="68570" tIns="34289" rIns="68570" bIns="34289" rtlCol="0" anchor="ctr">
            <a:noAutofit/>
          </a:bodyPr>
          <a:lstStyle>
            <a:lvl1pPr>
              <a:defRPr>
                <a:latin typeface="+mj-lt"/>
                <a:cs typeface="Arial"/>
              </a:defRPr>
            </a:lvl1pPr>
          </a:lstStyle>
          <a:p>
            <a:r>
              <a:rPr lang="en-US" dirty="0"/>
              <a:t>Headline Goes Here (maximum one line)</a:t>
            </a:r>
          </a:p>
        </p:txBody>
      </p:sp>
      <p:sp>
        <p:nvSpPr>
          <p:cNvPr id="16" name="Text Placeholder 15"/>
          <p:cNvSpPr>
            <a:spLocks noGrp="1"/>
          </p:cNvSpPr>
          <p:nvPr>
            <p:ph type="body" sz="quarter" idx="11" hasCustomPrompt="1"/>
          </p:nvPr>
        </p:nvSpPr>
        <p:spPr>
          <a:xfrm>
            <a:off x="621834" y="1128462"/>
            <a:ext cx="11192829" cy="1798119"/>
          </a:xfrm>
          <a:prstGeom prst="rect">
            <a:avLst/>
          </a:prstGeom>
        </p:spPr>
        <p:txBody>
          <a:bodyPr vert="horz" lIns="68570" tIns="34289" rIns="68570" bIns="34289"/>
          <a:lstStyle>
            <a:lvl1pPr marL="0" indent="0">
              <a:spcBef>
                <a:spcPts val="1403"/>
              </a:spcBef>
              <a:buClr>
                <a:srgbClr val="69BE28"/>
              </a:buClr>
              <a:buFont typeface="Wingdings" charset="2"/>
              <a:buNone/>
              <a:defRPr sz="2448" b="1" i="0" baseline="0">
                <a:latin typeface="+mn-lt"/>
                <a:cs typeface="Arial"/>
              </a:defRPr>
            </a:lvl1pPr>
            <a:lvl2pPr marL="0" indent="0" defTabSz="59900">
              <a:spcBef>
                <a:spcPts val="791"/>
              </a:spcBef>
              <a:buFont typeface="Lucida Grande"/>
              <a:buNone/>
              <a:tabLst/>
              <a:defRPr sz="2040">
                <a:solidFill>
                  <a:srgbClr val="1E1E1E"/>
                </a:solidFill>
                <a:latin typeface="+mn-lt"/>
              </a:defRPr>
            </a:lvl2pPr>
            <a:lvl3pPr marL="169981" indent="-169981" defTabSz="288157">
              <a:spcBef>
                <a:spcPts val="791"/>
              </a:spcBef>
              <a:spcAft>
                <a:spcPts val="0"/>
              </a:spcAft>
              <a:buClr>
                <a:schemeClr val="accent1"/>
              </a:buClr>
              <a:buFont typeface="Arial"/>
              <a:buChar char="•"/>
              <a:tabLst/>
              <a:defRPr sz="1904">
                <a:solidFill>
                  <a:srgbClr val="1E1E1E"/>
                </a:solidFill>
                <a:latin typeface="+mn-lt"/>
              </a:defRPr>
            </a:lvl3pPr>
            <a:lvl4pPr marL="404712" indent="-174838" defTabSz="288157">
              <a:spcBef>
                <a:spcPts val="791"/>
              </a:spcBef>
              <a:spcAft>
                <a:spcPts val="0"/>
              </a:spcAft>
              <a:defRPr sz="1632">
                <a:solidFill>
                  <a:srgbClr val="1E1E1E"/>
                </a:solidFill>
                <a:latin typeface="+mn-lt"/>
              </a:defRPr>
            </a:lvl4pPr>
            <a:lvl5pPr marL="639443" indent="-179696" defTabSz="288157">
              <a:spcBef>
                <a:spcPts val="791"/>
              </a:spcBef>
              <a:spcAft>
                <a:spcPts val="0"/>
              </a:spcAft>
              <a:buFont typeface="Lucida Grande"/>
              <a:buChar char="-"/>
              <a:defRPr sz="1496">
                <a:solidFill>
                  <a:srgbClr val="1E1E1E"/>
                </a:solidFill>
                <a:latin typeface="+mn-lt"/>
              </a:defRPr>
            </a:lvl5pPr>
          </a:lstStyle>
          <a:p>
            <a:pPr lvl="0"/>
            <a:r>
              <a:rPr lang="en-US" dirty="0"/>
              <a:t>Subhead Goes Here – 24pt</a:t>
            </a:r>
          </a:p>
          <a:p>
            <a:pPr lvl="1"/>
            <a:r>
              <a:rPr lang="en-US" dirty="0"/>
              <a:t>Subtopics Go Here – 20pt</a:t>
            </a:r>
          </a:p>
          <a:p>
            <a:pPr lvl="2"/>
            <a:r>
              <a:rPr lang="en-US" dirty="0"/>
              <a:t>Bulleted Subtopics Go Here – 18pt</a:t>
            </a:r>
          </a:p>
          <a:p>
            <a:pPr lvl="3"/>
            <a:r>
              <a:rPr lang="en-US" dirty="0"/>
              <a:t>Only use this level if necessary</a:t>
            </a:r>
          </a:p>
          <a:p>
            <a:pPr lvl="4"/>
            <a:r>
              <a:rPr lang="en-US" dirty="0"/>
              <a:t>You should never have to use this level</a:t>
            </a:r>
          </a:p>
        </p:txBody>
      </p:sp>
    </p:spTree>
    <p:extLst>
      <p:ext uri="{BB962C8B-B14F-4D97-AF65-F5344CB8AC3E}">
        <p14:creationId xmlns:p14="http://schemas.microsoft.com/office/powerpoint/2010/main" val="15011085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2"/>
          <a:stretch>
            <a:fillRect/>
          </a:stretch>
        </p:blipFill>
        <p:spPr>
          <a:xfrm>
            <a:off x="462280" y="6209084"/>
            <a:ext cx="1456418" cy="310896"/>
          </a:xfrm>
          <a:prstGeom prst="rect">
            <a:avLst/>
          </a:prstGeom>
        </p:spPr>
      </p:pic>
      <p:pic>
        <p:nvPicPr>
          <p:cNvPr id="6" name="Picture 5"/>
          <p:cNvPicPr>
            <a:picLocks noChangeAspect="1"/>
          </p:cNvPicPr>
          <p:nvPr userDrawn="1"/>
        </p:nvPicPr>
        <p:blipFill rotWithShape="1">
          <a:blip r:embed="rId3"/>
          <a:srcRect r="40044"/>
          <a:stretch/>
        </p:blipFill>
        <p:spPr>
          <a:xfrm>
            <a:off x="-246501" y="1965643"/>
            <a:ext cx="4736205" cy="2148840"/>
          </a:xfrm>
          <a:prstGeom prst="rect">
            <a:avLst/>
          </a:prstGeom>
        </p:spPr>
      </p:pic>
    </p:spTree>
    <p:extLst>
      <p:ext uri="{BB962C8B-B14F-4D97-AF65-F5344CB8AC3E}">
        <p14:creationId xmlns:p14="http://schemas.microsoft.com/office/powerpoint/2010/main" val="262034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5897245"/>
            <a:ext cx="12435840" cy="10972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stretch>
            <a:fillRect/>
          </a:stretch>
        </p:blipFill>
        <p:spPr>
          <a:xfrm>
            <a:off x="370840" y="6294142"/>
            <a:ext cx="1456418" cy="310896"/>
          </a:xfrm>
          <a:prstGeom prst="rect">
            <a:avLst/>
          </a:prstGeom>
        </p:spPr>
      </p:pic>
    </p:spTree>
    <p:extLst>
      <p:ext uri="{BB962C8B-B14F-4D97-AF65-F5344CB8AC3E}">
        <p14:creationId xmlns:p14="http://schemas.microsoft.com/office/powerpoint/2010/main" val="1783565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065595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359454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238344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70777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92662917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895331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92519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3570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261040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53626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750853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3029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56503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500129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18212562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85404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50837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69597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81006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6698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34018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7478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52768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3588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67552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099646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9966985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88525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674993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21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76505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7950056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2860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95384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435388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4782815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0401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6501" y="1965643"/>
            <a:ext cx="7899548" cy="2148840"/>
          </a:xfrm>
          <a:prstGeom prst="rect">
            <a:avLst/>
          </a:prstGeom>
        </p:spPr>
      </p:pic>
      <p:sp>
        <p:nvSpPr>
          <p:cNvPr id="6" name="Rectangle 5"/>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9974955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88152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120056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89331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6100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94201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36144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47259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90218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23725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226925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Click to 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2183122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83069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826898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09110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26169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2434038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7466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7765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164016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027112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089298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theme" Target="../theme/theme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theme" Target="../theme/theme4.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00" r:id="rId1"/>
    <p:sldLayoutId id="2147484295" r:id="rId2"/>
    <p:sldLayoutId id="2147484240" r:id="rId3"/>
    <p:sldLayoutId id="2147484296" r:id="rId4"/>
    <p:sldLayoutId id="2147484241" r:id="rId5"/>
    <p:sldLayoutId id="2147484297" r:id="rId6"/>
    <p:sldLayoutId id="2147484244" r:id="rId7"/>
    <p:sldLayoutId id="2147484298" r:id="rId8"/>
    <p:sldLayoutId id="2147484245" r:id="rId9"/>
    <p:sldLayoutId id="2147484247" r:id="rId10"/>
    <p:sldLayoutId id="2147484331" r:id="rId11"/>
    <p:sldLayoutId id="2147484249" r:id="rId12"/>
    <p:sldLayoutId id="2147484301" r:id="rId13"/>
    <p:sldLayoutId id="2147484251" r:id="rId14"/>
    <p:sldLayoutId id="2147484252" r:id="rId15"/>
    <p:sldLayoutId id="2147484254" r:id="rId16"/>
    <p:sldLayoutId id="2147484257" r:id="rId17"/>
    <p:sldLayoutId id="2147484258" r:id="rId18"/>
    <p:sldLayoutId id="2147484260" r:id="rId19"/>
    <p:sldLayoutId id="2147484299" r:id="rId20"/>
    <p:sldLayoutId id="2147484263" r:id="rId21"/>
    <p:sldLayoutId id="2147484364" r:id="rId22"/>
    <p:sldLayoutId id="2147484366"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userDrawn="1">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userDrawn="1">
          <p15:clr>
            <a:srgbClr val="C35EA4"/>
          </p15:clr>
        </p15:guide>
        <p15:guide id="17" pos="7546" userDrawn="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19" name="Group 18"/>
            <p:cNvGrpSpPr/>
            <p:nvPr userDrawn="1"/>
          </p:nvGrpSpPr>
          <p:grpSpPr>
            <a:xfrm rot="5400000">
              <a:off x="11584220" y="1040742"/>
              <a:ext cx="2698730" cy="629236"/>
              <a:chOff x="1584344" y="4543426"/>
              <a:chExt cx="2698730" cy="629236"/>
            </a:xfrm>
          </p:grpSpPr>
          <p:sp>
            <p:nvSpPr>
              <p:cNvPr id="25" name="Rectangle 24"/>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27" name="Rectangle 26"/>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R:210 G:210 B:210</a:t>
                </a:r>
              </a:p>
            </p:txBody>
          </p:sp>
          <p:sp>
            <p:nvSpPr>
              <p:cNvPr id="28" name="Rectangle 27"/>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29" name="Rectangle 28"/>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 G:124 B:16</a:t>
                </a:r>
              </a:p>
            </p:txBody>
          </p:sp>
          <p:sp>
            <p:nvSpPr>
              <p:cNvPr id="30" name="Rectangle 29"/>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0" name="TextBox 19"/>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21" name="TextBox 20"/>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Green </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R:168 G:216 B:10</a:t>
              </a:r>
            </a:p>
          </p:txBody>
        </p:sp>
        <p:sp>
          <p:nvSpPr>
            <p:cNvPr id="31" name="Rectangle 30"/>
            <p:cNvSpPr/>
            <p:nvPr userDrawn="1"/>
          </p:nvSpPr>
          <p:spPr bwMode="auto">
            <a:xfrm rot="5400000">
              <a:off x="12328888" y="4270558"/>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2" name="Rectangle 31"/>
            <p:cNvSpPr/>
            <p:nvPr userDrawn="1"/>
          </p:nvSpPr>
          <p:spPr bwMode="auto">
            <a:xfrm rot="5400000">
              <a:off x="12328888" y="3353997"/>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1249032989"/>
      </p:ext>
    </p:extLst>
  </p:cSld>
  <p:clrMap bg1="dk1" tx1="lt1" bg2="dk2" tx2="lt2" accent1="accent1" accent2="accent2" accent3="accent3" accent4="accent4" accent5="accent5" accent6="accent6" hlink="hlink" folHlink="folHlink"/>
  <p:sldLayoutIdLst>
    <p:sldLayoutId id="2147484339" r:id="rId1"/>
    <p:sldLayoutId id="2147484340" r:id="rId2"/>
    <p:sldLayoutId id="2147484311" r:id="rId3"/>
    <p:sldLayoutId id="2147484312" r:id="rId4"/>
    <p:sldLayoutId id="2147484313" r:id="rId5"/>
    <p:sldLayoutId id="2147484314" r:id="rId6"/>
    <p:sldLayoutId id="2147484315" r:id="rId7"/>
    <p:sldLayoutId id="2147484332" r:id="rId8"/>
    <p:sldLayoutId id="2147484333" r:id="rId9"/>
    <p:sldLayoutId id="2147484334" r:id="rId10"/>
    <p:sldLayoutId id="2147484335" r:id="rId11"/>
    <p:sldLayoutId id="2147484336" r:id="rId12"/>
    <p:sldLayoutId id="2147484323" r:id="rId13"/>
    <p:sldLayoutId id="2147484324" r:id="rId14"/>
    <p:sldLayoutId id="2147484325" r:id="rId15"/>
    <p:sldLayoutId id="2147484326" r:id="rId16"/>
    <p:sldLayoutId id="2147484327" r:id="rId17"/>
    <p:sldLayoutId id="2147484328"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userDrawn="1">
          <p15:clr>
            <a:srgbClr val="C35EA4"/>
          </p15:clr>
        </p15:guide>
        <p15:guide id="17" pos="7546" userDrawn="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682552606"/>
      </p:ext>
    </p:extLst>
  </p:cSld>
  <p:clrMap bg1="lt1" tx1="dk1" bg2="lt2" tx2="dk2" accent1="accent1" accent2="accent2" accent3="accent3" accent4="accent4" accent5="accent5" accent6="accent6" hlink="hlink" folHlink="folHlink"/>
  <p:sldLayoutIdLst>
    <p:sldLayoutId id="2147484343" r:id="rId1"/>
    <p:sldLayoutId id="2147484344" r:id="rId2"/>
    <p:sldLayoutId id="2147484345" r:id="rId3"/>
    <p:sldLayoutId id="2147484346" r:id="rId4"/>
    <p:sldLayoutId id="2147484347" r:id="rId5"/>
    <p:sldLayoutId id="2147484348" r:id="rId6"/>
    <p:sldLayoutId id="2147484349" r:id="rId7"/>
    <p:sldLayoutId id="2147484350"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1603370676"/>
      </p:ext>
    </p:extLst>
  </p:cSld>
  <p:clrMap bg1="lt1" tx1="dk1" bg2="lt2" tx2="dk2" accent1="accent1" accent2="accent2" accent3="accent3" accent4="accent4" accent5="accent5" accent6="accent6" hlink="hlink" folHlink="folHlink"/>
  <p:sldLayoutIdLst>
    <p:sldLayoutId id="2147484368" r:id="rId1"/>
    <p:sldLayoutId id="2147484369" r:id="rId2"/>
    <p:sldLayoutId id="2147484370" r:id="rId3"/>
    <p:sldLayoutId id="2147484371" r:id="rId4"/>
    <p:sldLayoutId id="2147484372" r:id="rId5"/>
    <p:sldLayoutId id="2147484373" r:id="rId6"/>
    <p:sldLayoutId id="2147484374" r:id="rId7"/>
    <p:sldLayoutId id="2147484375" r:id="rId8"/>
    <p:sldLayoutId id="2147484376" r:id="rId9"/>
    <p:sldLayoutId id="2147484377" r:id="rId10"/>
    <p:sldLayoutId id="2147484378" r:id="rId11"/>
    <p:sldLayoutId id="2147484379" r:id="rId12"/>
    <p:sldLayoutId id="2147484380" r:id="rId13"/>
    <p:sldLayoutId id="2147484381" r:id="rId14"/>
    <p:sldLayoutId id="2147484382" r:id="rId15"/>
    <p:sldLayoutId id="2147484383" r:id="rId16"/>
    <p:sldLayoutId id="2147484384" r:id="rId17"/>
    <p:sldLayoutId id="2147484385" r:id="rId18"/>
    <p:sldLayoutId id="2147484386" r:id="rId19"/>
    <p:sldLayoutId id="2147484387" r:id="rId20"/>
    <p:sldLayoutId id="2147484388" r:id="rId21"/>
    <p:sldLayoutId id="2147484389"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channel9.msdn.com/Events/Ignite/2015/BRK3556"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slide" Target="slide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hyperlink" Target="http://www.microsoft.com/itprocareercenter" TargetMode="External"/><Relationship Id="rId2" Type="http://schemas.openxmlformats.org/officeDocument/2006/relationships/notesSlide" Target="../notesSlides/notesSlide60.xml"/><Relationship Id="rId1" Type="http://schemas.openxmlformats.org/officeDocument/2006/relationships/slideLayout" Target="../slideLayouts/slideLayout73.xml"/><Relationship Id="rId6" Type="http://schemas.openxmlformats.org/officeDocument/2006/relationships/hyperlink" Target="https://techcommunity.microsoft.com/" TargetMode="External"/><Relationship Id="rId5" Type="http://schemas.openxmlformats.org/officeDocument/2006/relationships/hyperlink" Target="http://www.microsoft.com/mechanics" TargetMode="External"/><Relationship Id="rId4" Type="http://schemas.openxmlformats.org/officeDocument/2006/relationships/hyperlink" Target="http://www.microsoft.com/itprocloudessentials"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myignite.microsoft.com/" TargetMode="External"/><Relationship Id="rId2" Type="http://schemas.openxmlformats.org/officeDocument/2006/relationships/notesSlide" Target="../notesSlides/notesSlide61.xml"/><Relationship Id="rId1" Type="http://schemas.openxmlformats.org/officeDocument/2006/relationships/slideLayout" Target="../slideLayouts/slideLayout17.xml"/><Relationship Id="rId6" Type="http://schemas.openxmlformats.org/officeDocument/2006/relationships/image" Target="../media/image30.png"/><Relationship Id="rId5" Type="http://schemas.openxmlformats.org/officeDocument/2006/relationships/image" Target="../media/image29.jpg"/><Relationship Id="rId4" Type="http://schemas.openxmlformats.org/officeDocument/2006/relationships/hyperlink" Target="https://aka.ms/ignite.mobileapp" TargetMode="External"/></Relationships>
</file>

<file path=ppt/slides/_rels/slide7.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notesSlide" Target="../notesSlides/notesSlide7.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Layout" Target="../slideLayouts/slideLayout10.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10.gif"/><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8" Type="http://schemas.openxmlformats.org/officeDocument/2006/relationships/tags" Target="../tags/tag24.xml"/><Relationship Id="rId3" Type="http://schemas.openxmlformats.org/officeDocument/2006/relationships/tags" Target="../tags/tag19.xml"/><Relationship Id="rId7" Type="http://schemas.openxmlformats.org/officeDocument/2006/relationships/tags" Target="../tags/tag23.xml"/><Relationship Id="rId12" Type="http://schemas.openxmlformats.org/officeDocument/2006/relationships/image" Target="../media/image10.gif"/><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slide" Target="slide3.xml"/><Relationship Id="rId5" Type="http://schemas.openxmlformats.org/officeDocument/2006/relationships/tags" Target="../tags/tag21.xml"/><Relationship Id="rId10" Type="http://schemas.openxmlformats.org/officeDocument/2006/relationships/notesSlide" Target="../notesSlides/notesSlide8.xml"/><Relationship Id="rId4" Type="http://schemas.openxmlformats.org/officeDocument/2006/relationships/tags" Target="../tags/tag20.xml"/><Relationship Id="rId9"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1" y="1679645"/>
            <a:ext cx="11429875" cy="1828786"/>
          </a:xfrm>
        </p:spPr>
        <p:txBody>
          <a:bodyPr/>
          <a:lstStyle/>
          <a:p>
            <a:r>
              <a:rPr lang="en-US" dirty="0"/>
              <a:t>Build Successful Big Data infrastructure using Azure HDInsight</a:t>
            </a:r>
          </a:p>
        </p:txBody>
      </p:sp>
      <p:sp>
        <p:nvSpPr>
          <p:cNvPr id="5" name="Text Placeholder 4"/>
          <p:cNvSpPr>
            <a:spLocks noGrp="1"/>
          </p:cNvSpPr>
          <p:nvPr>
            <p:ph type="body" sz="quarter" idx="12"/>
          </p:nvPr>
        </p:nvSpPr>
        <p:spPr>
          <a:xfrm>
            <a:off x="274701" y="3509753"/>
            <a:ext cx="8229511" cy="1828007"/>
          </a:xfrm>
        </p:spPr>
        <p:txBody>
          <a:bodyPr/>
          <a:lstStyle/>
          <a:p>
            <a:r>
              <a:rPr lang="en-US" dirty="0"/>
              <a:t>Rashim Gupta</a:t>
            </a:r>
          </a:p>
          <a:p>
            <a:r>
              <a:rPr lang="en-US" dirty="0"/>
              <a:t>Principal Program Manager, Azure Big Data</a:t>
            </a:r>
          </a:p>
        </p:txBody>
      </p:sp>
      <p:sp>
        <p:nvSpPr>
          <p:cNvPr id="2" name="TextBox 1"/>
          <p:cNvSpPr txBox="1"/>
          <p:nvPr/>
        </p:nvSpPr>
        <p:spPr>
          <a:xfrm>
            <a:off x="9784358" y="296863"/>
            <a:ext cx="2377480"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gradFill>
                  <a:gsLst>
                    <a:gs pos="2917">
                      <a:schemeClr val="tx1"/>
                    </a:gs>
                    <a:gs pos="30000">
                      <a:schemeClr val="tx1"/>
                    </a:gs>
                  </a:gsLst>
                  <a:lin ang="5400000" scaled="0"/>
                </a:gradFill>
              </a:rPr>
              <a:t>BRK3248</a:t>
            </a:r>
          </a:p>
        </p:txBody>
      </p:sp>
    </p:spTree>
    <p:extLst>
      <p:ext uri="{BB962C8B-B14F-4D97-AF65-F5344CB8AC3E}">
        <p14:creationId xmlns:p14="http://schemas.microsoft.com/office/powerpoint/2010/main" val="2760755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itle 1"/>
          <p:cNvSpPr txBox="1">
            <a:spLocks/>
          </p:cNvSpPr>
          <p:nvPr/>
        </p:nvSpPr>
        <p:spPr>
          <a:xfrm>
            <a:off x="275482" y="1685802"/>
            <a:ext cx="13810121" cy="2622150"/>
          </a:xfrm>
          <a:prstGeom prst="rect">
            <a:avLst/>
          </a:prstGeom>
          <a:noFill/>
        </p:spPr>
        <p:txBody>
          <a:bodyPr vert="horz" lIns="93260" tIns="46630" rIns="93260" bIns="46630" rtlCol="0" anchor="ctr">
            <a:normAutofit/>
          </a:bodyPr>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marL="0" marR="0" lvl="0" indent="0" algn="l" defTabSz="1097280" rtl="0" eaLnBrk="1" fontAlgn="auto" latinLnBrk="0" hangingPunct="1">
              <a:lnSpc>
                <a:spcPct val="90000"/>
              </a:lnSpc>
              <a:spcBef>
                <a:spcPct val="0"/>
              </a:spcBef>
              <a:spcAft>
                <a:spcPts val="0"/>
              </a:spcAft>
              <a:buClrTx/>
              <a:buSzTx/>
              <a:buFontTx/>
              <a:buNone/>
              <a:tabLst/>
              <a:defRPr/>
            </a:pPr>
            <a:r>
              <a:rPr kumimoji="0" lang="en-US" sz="3264" b="0" i="0" u="none" strike="noStrike" kern="1200" cap="none" spc="0" normalizeH="0" baseline="0" noProof="0" dirty="0">
                <a:ln>
                  <a:noFill/>
                </a:ln>
                <a:solidFill>
                  <a:schemeClr val="tx1"/>
                </a:solidFill>
                <a:effectLst/>
                <a:uLnTx/>
                <a:uFillTx/>
                <a:latin typeface="+mj-lt"/>
                <a:ea typeface="+mj-ea"/>
                <a:cs typeface="+mj-cs"/>
              </a:rPr>
              <a:t>Analytics</a:t>
            </a:r>
          </a:p>
        </p:txBody>
      </p:sp>
      <p:sp>
        <p:nvSpPr>
          <p:cNvPr id="82" name="Title 1"/>
          <p:cNvSpPr txBox="1">
            <a:spLocks/>
          </p:cNvSpPr>
          <p:nvPr/>
        </p:nvSpPr>
        <p:spPr>
          <a:xfrm>
            <a:off x="495733" y="3814865"/>
            <a:ext cx="11208904" cy="2622150"/>
          </a:xfrm>
          <a:prstGeom prst="rect">
            <a:avLst/>
          </a:prstGeom>
          <a:noFill/>
        </p:spPr>
        <p:txBody>
          <a:bodyPr vert="horz" lIns="93260" tIns="46630" rIns="93260" bIns="46630" rtlCol="0" anchor="ctr">
            <a:normAutofit/>
          </a:bodyPr>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marL="0" marR="0" lvl="0" indent="0" algn="l" defTabSz="1097280" rtl="0" eaLnBrk="1" fontAlgn="auto" latinLnBrk="0" hangingPunct="1">
              <a:lnSpc>
                <a:spcPct val="90000"/>
              </a:lnSpc>
              <a:spcBef>
                <a:spcPct val="0"/>
              </a:spcBef>
              <a:spcAft>
                <a:spcPts val="0"/>
              </a:spcAft>
              <a:buClrTx/>
              <a:buSzTx/>
              <a:buFontTx/>
              <a:buNone/>
              <a:tabLst/>
              <a:defRPr/>
            </a:pPr>
            <a:r>
              <a:rPr kumimoji="0" lang="en-US" sz="3264" b="0" i="0" u="none" strike="noStrike" kern="1200" cap="none" spc="0" normalizeH="0" baseline="0" noProof="0">
                <a:ln>
                  <a:noFill/>
                </a:ln>
                <a:solidFill>
                  <a:schemeClr val="tx1"/>
                </a:solidFill>
                <a:effectLst/>
                <a:uLnTx/>
                <a:uFillTx/>
                <a:latin typeface="+mj-lt"/>
                <a:ea typeface="+mj-ea"/>
                <a:cs typeface="+mj-cs"/>
              </a:rPr>
              <a:t>Storage</a:t>
            </a:r>
            <a:endParaRPr kumimoji="0" lang="en-US" sz="3264" b="0" i="0" u="none" strike="noStrike" kern="1200" cap="none" spc="0" normalizeH="0" baseline="0" noProof="0" dirty="0">
              <a:ln>
                <a:noFill/>
              </a:ln>
              <a:solidFill>
                <a:schemeClr val="tx1"/>
              </a:solidFill>
              <a:effectLst/>
              <a:uLnTx/>
              <a:uFillTx/>
              <a:latin typeface="+mj-lt"/>
              <a:ea typeface="+mj-ea"/>
              <a:cs typeface="+mj-cs"/>
            </a:endParaRPr>
          </a:p>
        </p:txBody>
      </p:sp>
      <p:sp>
        <p:nvSpPr>
          <p:cNvPr id="2" name="Title 1"/>
          <p:cNvSpPr>
            <a:spLocks noGrp="1"/>
          </p:cNvSpPr>
          <p:nvPr>
            <p:ph type="title"/>
          </p:nvPr>
        </p:nvSpPr>
        <p:spPr/>
        <p:txBody>
          <a:bodyPr/>
          <a:lstStyle/>
          <a:p>
            <a:r>
              <a:rPr lang="en-US" dirty="0">
                <a:solidFill>
                  <a:schemeClr val="tx1"/>
                </a:solidFill>
              </a:rPr>
              <a:t>Microsoft Hadoop Stack</a:t>
            </a:r>
          </a:p>
        </p:txBody>
      </p:sp>
      <p:grpSp>
        <p:nvGrpSpPr>
          <p:cNvPr id="1027" name="Group 1026"/>
          <p:cNvGrpSpPr/>
          <p:nvPr/>
        </p:nvGrpSpPr>
        <p:grpSpPr>
          <a:xfrm>
            <a:off x="6800825" y="1841280"/>
            <a:ext cx="4660348" cy="2196474"/>
            <a:chOff x="3508956" y="1597814"/>
            <a:chExt cx="5684739" cy="2644457"/>
          </a:xfrm>
        </p:grpSpPr>
        <p:sp>
          <p:nvSpPr>
            <p:cNvPr id="147" name="Rounded Rectangle 146"/>
            <p:cNvSpPr/>
            <p:nvPr/>
          </p:nvSpPr>
          <p:spPr bwMode="auto">
            <a:xfrm>
              <a:off x="3588420" y="2019012"/>
              <a:ext cx="1773219" cy="2171505"/>
            </a:xfrm>
            <a:prstGeom prst="roundRect">
              <a:avLst/>
            </a:prstGeom>
            <a:solidFill>
              <a:srgbClr val="69BE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3"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48" name="Rounded Rectangle 147"/>
            <p:cNvSpPr/>
            <p:nvPr/>
          </p:nvSpPr>
          <p:spPr bwMode="auto">
            <a:xfrm>
              <a:off x="5398025" y="2005514"/>
              <a:ext cx="1773219" cy="2171505"/>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3"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49" name="Rounded Rectangle 148"/>
            <p:cNvSpPr/>
            <p:nvPr/>
          </p:nvSpPr>
          <p:spPr bwMode="auto">
            <a:xfrm>
              <a:off x="7229229" y="2006956"/>
              <a:ext cx="1773219" cy="2171505"/>
            </a:xfrm>
            <a:prstGeom prst="roundRect">
              <a:avLst/>
            </a:prstGeom>
            <a:solidFill>
              <a:srgbClr val="E4193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3"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pic>
          <p:nvPicPr>
            <p:cNvPr id="154" name="Picture 15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530600" y="2794861"/>
              <a:ext cx="1170480" cy="388481"/>
            </a:xfrm>
            <a:prstGeom prst="rect">
              <a:avLst/>
            </a:prstGeom>
          </p:spPr>
        </p:pic>
        <p:pic>
          <p:nvPicPr>
            <p:cNvPr id="155" name="Picture 154"/>
            <p:cNvPicPr>
              <a:picLocks noChangeAspect="1"/>
            </p:cNvPicPr>
            <p:nvPr/>
          </p:nvPicPr>
          <p:blipFill>
            <a:blip r:embed="rId4" cstate="email">
              <a:biLevel thresh="25000"/>
              <a:extLst>
                <a:ext uri="{28A0092B-C50C-407E-A947-70E740481C1C}">
                  <a14:useLocalDpi xmlns:a14="http://schemas.microsoft.com/office/drawing/2010/main" val="0"/>
                </a:ext>
              </a:extLst>
            </a:blip>
            <a:stretch>
              <a:fillRect/>
            </a:stretch>
          </p:blipFill>
          <p:spPr>
            <a:xfrm>
              <a:off x="5529181" y="2848370"/>
              <a:ext cx="1532509" cy="281463"/>
            </a:xfrm>
            <a:prstGeom prst="rect">
              <a:avLst/>
            </a:prstGeom>
          </p:spPr>
        </p:pic>
        <p:pic>
          <p:nvPicPr>
            <p:cNvPr id="218" name="Picture 2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71177" y="2565988"/>
              <a:ext cx="1607703" cy="793116"/>
            </a:xfrm>
            <a:prstGeom prst="rect">
              <a:avLst/>
            </a:prstGeom>
          </p:spPr>
        </p:pic>
        <p:sp>
          <p:nvSpPr>
            <p:cNvPr id="6" name="Rounded Rectangle 5"/>
            <p:cNvSpPr/>
            <p:nvPr/>
          </p:nvSpPr>
          <p:spPr bwMode="auto">
            <a:xfrm>
              <a:off x="3508956" y="1608882"/>
              <a:ext cx="5605275" cy="2633389"/>
            </a:xfrm>
            <a:prstGeom prst="roundRect">
              <a:avLst/>
            </a:prstGeom>
            <a:noFill/>
            <a:ln w="28575">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599"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7" name="TextBox 6"/>
            <p:cNvSpPr txBox="1"/>
            <p:nvPr/>
          </p:nvSpPr>
          <p:spPr>
            <a:xfrm>
              <a:off x="3508956" y="1597814"/>
              <a:ext cx="5684739" cy="407700"/>
            </a:xfrm>
            <a:prstGeom prst="rect">
              <a:avLst/>
            </a:prstGeom>
            <a:noFill/>
          </p:spPr>
          <p:txBody>
            <a:bodyPr wrap="square" lIns="182854" tIns="146283" rIns="182854" bIns="146283" rtlCol="0">
              <a:no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99" b="0" i="0" u="none" strike="noStrike" kern="0" cap="none" spc="0" normalizeH="0" baseline="0" noProof="0" dirty="0">
                  <a:ln>
                    <a:noFill/>
                  </a:ln>
                  <a:gradFill>
                    <a:gsLst>
                      <a:gs pos="2917">
                        <a:schemeClr val="tx1"/>
                      </a:gs>
                      <a:gs pos="30000">
                        <a:schemeClr val="tx1"/>
                      </a:gs>
                    </a:gsLst>
                    <a:lin ang="5400000" scaled="0"/>
                  </a:gradFill>
                  <a:effectLst/>
                  <a:uLnTx/>
                  <a:uFillTx/>
                </a:rPr>
                <a:t>Hadoop Distributions running in Azure VMs</a:t>
              </a:r>
            </a:p>
          </p:txBody>
        </p:sp>
      </p:grpSp>
      <p:sp>
        <p:nvSpPr>
          <p:cNvPr id="87" name="Rectangle 86"/>
          <p:cNvSpPr/>
          <p:nvPr/>
        </p:nvSpPr>
        <p:spPr bwMode="auto">
          <a:xfrm>
            <a:off x="2979403" y="1829769"/>
            <a:ext cx="3707348" cy="2298262"/>
          </a:xfrm>
          <a:prstGeom prst="rect">
            <a:avLst/>
          </a:prstGeom>
          <a:noFill/>
          <a:ln w="444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eaLnBrk="1" fontAlgn="auto" latinLnBrk="0" hangingPunct="1">
              <a:lnSpc>
                <a:spcPct val="90000"/>
              </a:lnSpc>
              <a:spcBef>
                <a:spcPts val="0"/>
              </a:spcBef>
              <a:spcAft>
                <a:spcPts val="0"/>
              </a:spcAft>
              <a:buClrTx/>
              <a:buSzTx/>
              <a:buFontTx/>
              <a:buNone/>
              <a:tabLst/>
              <a:defRPr/>
            </a:pPr>
            <a:endParaRPr kumimoji="0" lang="en-US" sz="102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88" name="Picture 87"/>
          <p:cNvPicPr>
            <a:picLocks noChangeAspect="1"/>
          </p:cNvPicPr>
          <p:nvPr/>
        </p:nvPicPr>
        <p:blipFill>
          <a:blip r:embed="rId6"/>
          <a:stretch>
            <a:fillRect/>
          </a:stretch>
        </p:blipFill>
        <p:spPr>
          <a:xfrm>
            <a:off x="3215183" y="1917546"/>
            <a:ext cx="662889" cy="669809"/>
          </a:xfrm>
          <a:prstGeom prst="rect">
            <a:avLst/>
          </a:prstGeom>
          <a:solidFill>
            <a:schemeClr val="tx1">
              <a:lumMod val="50000"/>
            </a:schemeClr>
          </a:solidFill>
        </p:spPr>
      </p:pic>
      <p:sp>
        <p:nvSpPr>
          <p:cNvPr id="89" name="TextBox 88"/>
          <p:cNvSpPr txBox="1"/>
          <p:nvPr/>
        </p:nvSpPr>
        <p:spPr>
          <a:xfrm>
            <a:off x="3937254" y="2114853"/>
            <a:ext cx="1939803" cy="34516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99" b="1" i="0" u="none" strike="noStrike" kern="0" cap="none" spc="0" normalizeH="0" baseline="0" noProof="0" dirty="0">
                <a:ln>
                  <a:noFill/>
                </a:ln>
                <a:solidFill>
                  <a:sysClr val="windowText" lastClr="000000"/>
                </a:solidFill>
                <a:effectLst/>
                <a:uLnTx/>
                <a:uFillTx/>
              </a:rPr>
              <a:t>Azure HDInsight</a:t>
            </a:r>
          </a:p>
        </p:txBody>
      </p:sp>
      <p:grpSp>
        <p:nvGrpSpPr>
          <p:cNvPr id="3" name="Group 2"/>
          <p:cNvGrpSpPr/>
          <p:nvPr/>
        </p:nvGrpSpPr>
        <p:grpSpPr>
          <a:xfrm>
            <a:off x="3119298" y="2603106"/>
            <a:ext cx="3472954" cy="1424363"/>
            <a:chOff x="-524967" y="64065"/>
            <a:chExt cx="4247107" cy="1307360"/>
          </a:xfrm>
        </p:grpSpPr>
        <p:grpSp>
          <p:nvGrpSpPr>
            <p:cNvPr id="90" name="Group 89"/>
            <p:cNvGrpSpPr/>
            <p:nvPr/>
          </p:nvGrpSpPr>
          <p:grpSpPr>
            <a:xfrm>
              <a:off x="-524967" y="64065"/>
              <a:ext cx="4247107" cy="1307360"/>
              <a:chOff x="3774056" y="4529891"/>
              <a:chExt cx="8805184" cy="1725974"/>
            </a:xfrm>
          </p:grpSpPr>
          <p:sp>
            <p:nvSpPr>
              <p:cNvPr id="91" name="Rectangle 90"/>
              <p:cNvSpPr>
                <a:spLocks/>
              </p:cNvSpPr>
              <p:nvPr/>
            </p:nvSpPr>
            <p:spPr>
              <a:xfrm>
                <a:off x="3774056" y="5588696"/>
                <a:ext cx="8805184" cy="667169"/>
              </a:xfrm>
              <a:prstGeom prst="rect">
                <a:avLst/>
              </a:prstGeom>
              <a:solidFill>
                <a:schemeClr val="accent6">
                  <a:lumMod val="75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lIns="186494" tIns="139871" rIns="186494"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rPr>
                  <a:t>					</a:t>
                </a:r>
              </a:p>
            </p:txBody>
          </p:sp>
          <p:sp>
            <p:nvSpPr>
              <p:cNvPr id="93" name="Rounded Rectangle 37"/>
              <p:cNvSpPr>
                <a:spLocks/>
              </p:cNvSpPr>
              <p:nvPr/>
            </p:nvSpPr>
            <p:spPr>
              <a:xfrm>
                <a:off x="5133498" y="4538484"/>
                <a:ext cx="1504203" cy="1181058"/>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rgbClr val="107C10"/>
              </a:solidFill>
              <a:ln w="9525" cmpd="sng">
                <a:noFill/>
              </a:ln>
              <a:effectLst/>
            </p:spPr>
            <p:style>
              <a:lnRef idx="1">
                <a:schemeClr val="accent1"/>
              </a:lnRef>
              <a:fillRef idx="3">
                <a:schemeClr val="accent1"/>
              </a:fillRef>
              <a:effectRef idx="2">
                <a:schemeClr val="accent1"/>
              </a:effectRef>
              <a:fontRef idx="minor">
                <a:schemeClr val="lt1"/>
              </a:fontRef>
            </p:style>
            <p:txBody>
              <a:bodyPr lIns="93247" tIns="93247" r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816" b="0" i="0" u="none" strike="noStrike" kern="0" cap="none" spc="0" normalizeH="0" baseline="0" noProof="0" dirty="0">
                    <a:ln>
                      <a:noFill/>
                    </a:ln>
                    <a:gradFill>
                      <a:gsLst>
                        <a:gs pos="2917">
                          <a:schemeClr val="bg1"/>
                        </a:gs>
                        <a:gs pos="100000">
                          <a:schemeClr val="bg1"/>
                        </a:gs>
                      </a:gsLst>
                      <a:lin ang="5400000" scaled="0"/>
                    </a:gradFill>
                    <a:effectLst/>
                    <a:uLnTx/>
                    <a:uFillTx/>
                    <a:latin typeface="Segoe UI Semibold" panose="020B0702040204020203" pitchFamily="34" charset="0"/>
                    <a:ea typeface="+mn-ea"/>
                    <a:cs typeface="Segoe UI Semibold" panose="020B0702040204020203" pitchFamily="34" charset="0"/>
                  </a:rPr>
                  <a:t>Interactive Hive</a:t>
                </a:r>
                <a:endParaRPr kumimoji="0" lang="en-US" sz="1020" b="0" i="0" u="none" strike="noStrike" kern="0" cap="none" spc="0" normalizeH="0" baseline="0" noProof="0" dirty="0">
                  <a:ln>
                    <a:noFill/>
                  </a:ln>
                  <a:gradFill>
                    <a:gsLst>
                      <a:gs pos="2917">
                        <a:schemeClr val="bg1"/>
                      </a:gs>
                      <a:gs pos="100000">
                        <a:schemeClr val="bg1"/>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US" sz="816" b="1"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endParaRP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820" b="1"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rPr>
                  <a:t>Hive</a:t>
                </a:r>
              </a:p>
            </p:txBody>
          </p:sp>
          <p:sp>
            <p:nvSpPr>
              <p:cNvPr id="94" name="Rounded Rectangle 37"/>
              <p:cNvSpPr>
                <a:spLocks/>
              </p:cNvSpPr>
              <p:nvPr/>
            </p:nvSpPr>
            <p:spPr>
              <a:xfrm>
                <a:off x="6754393" y="4551733"/>
                <a:ext cx="1149519" cy="1181058"/>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rgbClr val="107C10"/>
              </a:solidFill>
              <a:ln w="9525" cmpd="sng">
                <a:noFill/>
              </a:ln>
              <a:effectLst/>
            </p:spPr>
            <p:style>
              <a:lnRef idx="1">
                <a:schemeClr val="accent1"/>
              </a:lnRef>
              <a:fillRef idx="3">
                <a:schemeClr val="accent1"/>
              </a:fillRef>
              <a:effectRef idx="2">
                <a:schemeClr val="accent1"/>
              </a:effectRef>
              <a:fontRef idx="minor">
                <a:schemeClr val="lt1"/>
              </a:fontRef>
            </p:style>
            <p:txBody>
              <a:bodyPr lIns="93247" tIns="93247" r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816" b="0" i="0" u="none" strike="noStrike" kern="0" cap="none" spc="0" normalizeH="0" baseline="0" noProof="0" dirty="0">
                    <a:ln>
                      <a:noFill/>
                    </a:ln>
                    <a:gradFill>
                      <a:gsLst>
                        <a:gs pos="2917">
                          <a:schemeClr val="bg1"/>
                        </a:gs>
                        <a:gs pos="100000">
                          <a:schemeClr val="bg1"/>
                        </a:gs>
                      </a:gsLst>
                      <a:lin ang="5400000" scaled="0"/>
                    </a:gradFill>
                    <a:effectLst/>
                    <a:uLnTx/>
                    <a:uFillTx/>
                    <a:latin typeface="Segoe UI Semibold" panose="020B0702040204020203" pitchFamily="34" charset="0"/>
                    <a:ea typeface="+mn-ea"/>
                    <a:cs typeface="Segoe UI Semibold" panose="020B0702040204020203" pitchFamily="34" charset="0"/>
                  </a:rPr>
                  <a:t>HBase</a:t>
                </a:r>
                <a:endParaRPr kumimoji="0" lang="en-US" sz="1020" b="0" i="0" u="none" strike="noStrike" kern="0" cap="none" spc="0" normalizeH="0" baseline="0" noProof="0" dirty="0">
                  <a:ln>
                    <a:noFill/>
                  </a:ln>
                  <a:gradFill>
                    <a:gsLst>
                      <a:gs pos="2917">
                        <a:schemeClr val="bg1"/>
                      </a:gs>
                      <a:gs pos="100000">
                        <a:schemeClr val="bg1"/>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US" sz="816" b="1"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endParaRP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816" b="1" i="0" u="none" strike="noStrike" kern="0" cap="none" spc="0" normalizeH="0" baseline="0" noProof="0" dirty="0" err="1">
                    <a:ln>
                      <a:noFill/>
                    </a:ln>
                    <a:gradFill>
                      <a:gsLst>
                        <a:gs pos="2917">
                          <a:schemeClr val="bg1"/>
                        </a:gs>
                        <a:gs pos="100000">
                          <a:schemeClr val="bg1"/>
                        </a:gs>
                      </a:gsLst>
                      <a:lin ang="5400000" scaled="0"/>
                    </a:gradFill>
                    <a:effectLst/>
                    <a:uLnTx/>
                    <a:uFillTx/>
                    <a:latin typeface="+mn-lt"/>
                    <a:ea typeface="+mn-ea"/>
                    <a:cs typeface="Arial"/>
                  </a:rPr>
                  <a:t>NoSql</a:t>
                </a:r>
                <a:endParaRPr kumimoji="0" lang="en-US" sz="714" b="1"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endParaRP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US" sz="816" b="0" i="0" u="none" strike="noStrike" kern="0" cap="none" spc="0" normalizeH="0" baseline="0" noProof="0" dirty="0">
                  <a:ln>
                    <a:noFill/>
                  </a:ln>
                  <a:gradFill>
                    <a:gsLst>
                      <a:gs pos="2917">
                        <a:schemeClr val="bg1"/>
                      </a:gs>
                      <a:gs pos="100000">
                        <a:schemeClr val="bg1"/>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US" sz="816" b="1"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endParaRPr>
              </a:p>
            </p:txBody>
          </p:sp>
          <p:sp>
            <p:nvSpPr>
              <p:cNvPr id="95" name="Rounded Rectangle 37"/>
              <p:cNvSpPr>
                <a:spLocks/>
              </p:cNvSpPr>
              <p:nvPr/>
            </p:nvSpPr>
            <p:spPr>
              <a:xfrm>
                <a:off x="8057253" y="4538484"/>
                <a:ext cx="1326644" cy="1181058"/>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rgbClr val="107C10"/>
              </a:solidFill>
              <a:ln w="9525" cmpd="sng">
                <a:noFill/>
              </a:ln>
              <a:effectLst/>
            </p:spPr>
            <p:style>
              <a:lnRef idx="1">
                <a:schemeClr val="accent1"/>
              </a:lnRef>
              <a:fillRef idx="3">
                <a:schemeClr val="accent1"/>
              </a:fillRef>
              <a:effectRef idx="2">
                <a:schemeClr val="accent1"/>
              </a:effectRef>
              <a:fontRef idx="minor">
                <a:schemeClr val="lt1"/>
              </a:fontRef>
            </p:style>
            <p:txBody>
              <a:bodyPr lIns="0" tIns="93247" r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816" b="0" i="0" u="none" strike="noStrike" kern="0" cap="none" spc="0" normalizeH="0" baseline="0" noProof="0" dirty="0">
                    <a:ln>
                      <a:noFill/>
                    </a:ln>
                    <a:gradFill>
                      <a:gsLst>
                        <a:gs pos="2917">
                          <a:schemeClr val="bg1"/>
                        </a:gs>
                        <a:gs pos="100000">
                          <a:schemeClr val="bg1"/>
                        </a:gs>
                      </a:gsLst>
                      <a:lin ang="5400000" scaled="0"/>
                    </a:gradFill>
                    <a:effectLst/>
                    <a:uLnTx/>
                    <a:uFillTx/>
                    <a:latin typeface="Segoe UI Semibold" panose="020B0702040204020203" pitchFamily="34" charset="0"/>
                    <a:ea typeface="+mn-ea"/>
                    <a:cs typeface="Segoe UI Semibold" panose="020B0702040204020203" pitchFamily="34" charset="0"/>
                  </a:rPr>
                  <a:t>Storm</a:t>
                </a:r>
                <a:endParaRPr kumimoji="0" lang="en-US" sz="1020" b="0" i="0" u="none" strike="noStrike" kern="0" cap="none" spc="0" normalizeH="0" baseline="0" noProof="0" dirty="0">
                  <a:ln>
                    <a:noFill/>
                  </a:ln>
                  <a:gradFill>
                    <a:gsLst>
                      <a:gs pos="2917">
                        <a:schemeClr val="bg1"/>
                      </a:gs>
                      <a:gs pos="100000">
                        <a:schemeClr val="bg1"/>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816" b="1"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rPr>
                  <a:t> </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816" b="0" i="0" u="none" strike="noStrike" kern="0" cap="none" spc="0" normalizeH="0" baseline="0" noProof="0" dirty="0">
                    <a:ln>
                      <a:noFill/>
                    </a:ln>
                    <a:gradFill>
                      <a:gsLst>
                        <a:gs pos="2917">
                          <a:schemeClr val="bg1"/>
                        </a:gs>
                        <a:gs pos="100000">
                          <a:schemeClr val="bg1"/>
                        </a:gs>
                      </a:gsLst>
                      <a:lin ang="5400000" scaled="0"/>
                    </a:gradFill>
                    <a:effectLst/>
                    <a:uLnTx/>
                    <a:uFillTx/>
                    <a:latin typeface="Segoe UI Semibold" panose="020B0702040204020203" pitchFamily="34" charset="0"/>
                    <a:ea typeface="+mn-ea"/>
                    <a:cs typeface="Segoe UI Semibold" panose="020B0702040204020203" pitchFamily="34" charset="0"/>
                  </a:rPr>
                  <a:t>Real Time</a:t>
                </a: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US" sz="816" b="0"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endParaRP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US" sz="816" b="1"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endParaRP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US" sz="816" b="1"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endParaRPr>
              </a:p>
            </p:txBody>
          </p:sp>
          <p:sp>
            <p:nvSpPr>
              <p:cNvPr id="96" name="Rounded Rectangle 37"/>
              <p:cNvSpPr>
                <a:spLocks/>
              </p:cNvSpPr>
              <p:nvPr/>
            </p:nvSpPr>
            <p:spPr>
              <a:xfrm>
                <a:off x="3774056" y="4551736"/>
                <a:ext cx="1279755" cy="1181058"/>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rgbClr val="107C10"/>
              </a:solidFill>
              <a:ln w="9525" cmpd="sng">
                <a:noFill/>
              </a:ln>
              <a:effectLst/>
            </p:spPr>
            <p:style>
              <a:lnRef idx="1">
                <a:schemeClr val="accent1"/>
              </a:lnRef>
              <a:fillRef idx="3">
                <a:schemeClr val="accent1"/>
              </a:fillRef>
              <a:effectRef idx="2">
                <a:schemeClr val="accent1"/>
              </a:effectRef>
              <a:fontRef idx="minor">
                <a:schemeClr val="lt1"/>
              </a:fontRef>
            </p:style>
            <p:txBody>
              <a:bodyPr lIns="93247" tIns="93247" r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816" b="0" i="0" u="none" strike="noStrike" kern="0" cap="none" spc="0" normalizeH="0" baseline="0" noProof="0" dirty="0">
                    <a:ln>
                      <a:noFill/>
                    </a:ln>
                    <a:gradFill>
                      <a:gsLst>
                        <a:gs pos="2917">
                          <a:schemeClr val="bg1"/>
                        </a:gs>
                        <a:gs pos="100000">
                          <a:schemeClr val="bg1"/>
                        </a:gs>
                      </a:gsLst>
                      <a:lin ang="5400000" scaled="0"/>
                    </a:gradFill>
                    <a:effectLst/>
                    <a:uLnTx/>
                    <a:uFillTx/>
                    <a:latin typeface="Segoe UI Semibold" panose="020B0702040204020203" pitchFamily="34" charset="0"/>
                    <a:ea typeface="+mn-ea"/>
                    <a:cs typeface="Segoe UI Semibold" panose="020B0702040204020203" pitchFamily="34" charset="0"/>
                  </a:rPr>
                  <a:t>Hadoop</a:t>
                </a:r>
                <a:endParaRPr kumimoji="0" lang="en-US" sz="1020" b="0" i="0" u="none" strike="noStrike" kern="0" cap="none" spc="0" normalizeH="0" baseline="0" noProof="0" dirty="0">
                  <a:ln>
                    <a:noFill/>
                  </a:ln>
                  <a:gradFill>
                    <a:gsLst>
                      <a:gs pos="2917">
                        <a:schemeClr val="bg1"/>
                      </a:gs>
                      <a:gs pos="100000">
                        <a:schemeClr val="bg1"/>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US" sz="816" b="1"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endParaRP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816" b="1"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rPr>
                  <a:t>Map reduce, Pig, Hive</a:t>
                </a: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US" sz="816" b="1"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endParaRP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US" sz="816" b="1" i="0" u="none" strike="noStrike" kern="0" cap="none" spc="0" normalizeH="0" baseline="0" noProof="0" dirty="0">
                  <a:ln>
                    <a:noFill/>
                  </a:ln>
                  <a:gradFill>
                    <a:gsLst>
                      <a:gs pos="2917">
                        <a:schemeClr val="bg1"/>
                      </a:gs>
                      <a:gs pos="100000">
                        <a:schemeClr val="bg1"/>
                      </a:gs>
                    </a:gsLst>
                    <a:lin ang="5400000" scaled="0"/>
                  </a:gradFill>
                  <a:effectLst/>
                  <a:uLnTx/>
                  <a:uFillTx/>
                  <a:latin typeface="+mn-lt"/>
                  <a:ea typeface="+mn-ea"/>
                  <a:cs typeface="Arial"/>
                </a:endParaRPr>
              </a:p>
            </p:txBody>
          </p:sp>
          <p:sp>
            <p:nvSpPr>
              <p:cNvPr id="97" name="Rounded Rectangle 37"/>
              <p:cNvSpPr>
                <a:spLocks/>
              </p:cNvSpPr>
              <p:nvPr/>
            </p:nvSpPr>
            <p:spPr>
              <a:xfrm>
                <a:off x="9471605" y="4529891"/>
                <a:ext cx="1646642" cy="1181058"/>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rgbClr val="107C10"/>
              </a:solidFill>
              <a:ln w="9525" cmpd="sng">
                <a:noFill/>
              </a:ln>
              <a:effectLst/>
            </p:spPr>
            <p:style>
              <a:lnRef idx="1">
                <a:schemeClr val="accent1"/>
              </a:lnRef>
              <a:fillRef idx="3">
                <a:schemeClr val="accent1"/>
              </a:fillRef>
              <a:effectRef idx="2">
                <a:schemeClr val="accent1"/>
              </a:effectRef>
              <a:fontRef idx="minor">
                <a:schemeClr val="lt1"/>
              </a:fontRef>
            </p:style>
            <p:txBody>
              <a:bodyPr lIns="93247" tIns="93247" r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816" b="0" i="0" u="none" strike="noStrike" kern="0" cap="none" spc="0" normalizeH="0" baseline="0" noProof="0" dirty="0">
                    <a:ln>
                      <a:noFill/>
                    </a:ln>
                    <a:gradFill>
                      <a:gsLst>
                        <a:gs pos="2917">
                          <a:schemeClr val="bg1"/>
                        </a:gs>
                        <a:gs pos="100000">
                          <a:schemeClr val="bg1"/>
                        </a:gs>
                      </a:gsLst>
                      <a:lin ang="5400000" scaled="0"/>
                    </a:gradFill>
                    <a:effectLst/>
                    <a:uLnTx/>
                    <a:uFillTx/>
                    <a:latin typeface="Segoe UI Semibold" panose="020B0702040204020203" pitchFamily="34" charset="0"/>
                    <a:ea typeface="+mn-ea"/>
                    <a:cs typeface="Segoe UI Semibold" panose="020B0702040204020203" pitchFamily="34" charset="0"/>
                  </a:rPr>
                  <a:t>Spark</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816" b="0" i="0" u="none" strike="noStrike" kern="0" cap="none" spc="0" normalizeH="0" baseline="0" noProof="0" dirty="0">
                    <a:ln>
                      <a:noFill/>
                    </a:ln>
                    <a:solidFill>
                      <a:schemeClr val="bg1"/>
                    </a:solidFill>
                    <a:effectLst/>
                    <a:uLnTx/>
                    <a:uFillTx/>
                    <a:latin typeface="+mn-lt"/>
                    <a:ea typeface="+mn-ea"/>
                    <a:cs typeface="Arial"/>
                  </a:rPr>
                  <a:t> </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816" b="0" i="0" u="none" strike="noStrike" kern="0" cap="none" spc="0" normalizeH="0" baseline="0" noProof="0" dirty="0">
                    <a:ln>
                      <a:noFill/>
                    </a:ln>
                    <a:gradFill>
                      <a:gsLst>
                        <a:gs pos="2917">
                          <a:schemeClr val="bg1"/>
                        </a:gs>
                        <a:gs pos="100000">
                          <a:schemeClr val="bg1"/>
                        </a:gs>
                      </a:gsLst>
                      <a:lin ang="5400000" scaled="0"/>
                    </a:gradFill>
                    <a:effectLst/>
                    <a:uLnTx/>
                    <a:uFillTx/>
                    <a:latin typeface="Segoe UI Semibold" panose="020B0702040204020203" pitchFamily="34" charset="0"/>
                    <a:ea typeface="+mn-ea"/>
                    <a:cs typeface="Segoe UI Semibold" panose="020B0702040204020203" pitchFamily="34" charset="0"/>
                  </a:rPr>
                  <a:t>Streaming</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816" b="0" i="0" u="none" strike="noStrike" kern="0" cap="none" spc="0" normalizeH="0" baseline="0" noProof="0" dirty="0">
                    <a:ln>
                      <a:noFill/>
                    </a:ln>
                    <a:gradFill>
                      <a:gsLst>
                        <a:gs pos="2917">
                          <a:schemeClr val="bg1"/>
                        </a:gs>
                        <a:gs pos="100000">
                          <a:schemeClr val="bg1"/>
                        </a:gs>
                      </a:gsLst>
                      <a:lin ang="5400000" scaled="0"/>
                    </a:gradFill>
                    <a:effectLst/>
                    <a:uLnTx/>
                    <a:uFillTx/>
                    <a:latin typeface="Segoe UI Semibold" panose="020B0702040204020203" pitchFamily="34" charset="0"/>
                    <a:ea typeface="+mn-ea"/>
                    <a:cs typeface="Segoe UI Semibold" panose="020B0702040204020203" pitchFamily="34" charset="0"/>
                  </a:rPr>
                  <a:t>Interactive</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816" b="0" i="0" u="none" strike="noStrike" kern="0" cap="none" spc="0" normalizeH="0" baseline="0" noProof="0" dirty="0">
                    <a:ln>
                      <a:noFill/>
                    </a:ln>
                    <a:gradFill>
                      <a:gsLst>
                        <a:gs pos="2917">
                          <a:schemeClr val="bg1"/>
                        </a:gs>
                        <a:gs pos="100000">
                          <a:schemeClr val="bg1"/>
                        </a:gs>
                      </a:gsLst>
                      <a:lin ang="5400000" scaled="0"/>
                    </a:gradFill>
                    <a:effectLst/>
                    <a:uLnTx/>
                    <a:uFillTx/>
                    <a:latin typeface="Segoe UI Semibold" panose="020B0702040204020203" pitchFamily="34" charset="0"/>
                    <a:ea typeface="+mn-ea"/>
                    <a:cs typeface="Segoe UI Semibold" panose="020B0702040204020203" pitchFamily="34" charset="0"/>
                  </a:rPr>
                  <a:t>Batch</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816" b="0" i="0" u="none" strike="noStrike" kern="0" cap="none" spc="0" normalizeH="0" baseline="0" noProof="0" dirty="0">
                    <a:ln>
                      <a:noFill/>
                    </a:ln>
                    <a:gradFill>
                      <a:gsLst>
                        <a:gs pos="2917">
                          <a:schemeClr val="bg1"/>
                        </a:gs>
                        <a:gs pos="100000">
                          <a:schemeClr val="bg1"/>
                        </a:gs>
                      </a:gsLst>
                      <a:lin ang="5400000" scaled="0"/>
                    </a:gradFill>
                    <a:effectLst/>
                    <a:uLnTx/>
                    <a:uFillTx/>
                    <a:latin typeface="Segoe UI Semibold" panose="020B0702040204020203" pitchFamily="34" charset="0"/>
                    <a:ea typeface="+mn-ea"/>
                    <a:cs typeface="Segoe UI Semibold" panose="020B0702040204020203" pitchFamily="34" charset="0"/>
                  </a:rPr>
                  <a:t>ML</a:t>
                </a: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US" sz="816" b="0" i="0" u="none" strike="noStrike" kern="0" cap="none" spc="0" normalizeH="0" baseline="0" noProof="0" dirty="0">
                  <a:ln>
                    <a:noFill/>
                  </a:ln>
                  <a:solidFill>
                    <a:schemeClr val="bg1"/>
                  </a:solidFill>
                  <a:effectLst/>
                  <a:uLnTx/>
                  <a:uFillTx/>
                  <a:latin typeface="+mn-lt"/>
                  <a:ea typeface="+mn-ea"/>
                  <a:cs typeface="Arial"/>
                </a:endParaRP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US" sz="816" b="0" i="0" u="none" strike="noStrike" kern="0" cap="none" spc="0" normalizeH="0" baseline="0" noProof="0" dirty="0">
                  <a:ln>
                    <a:noFill/>
                  </a:ln>
                  <a:solidFill>
                    <a:schemeClr val="bg1"/>
                  </a:solidFill>
                  <a:effectLst/>
                  <a:uLnTx/>
                  <a:uFillTx/>
                  <a:latin typeface="+mn-lt"/>
                  <a:ea typeface="+mn-ea"/>
                  <a:cs typeface="Arial"/>
                </a:endParaRP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US" sz="816" b="0" i="0" u="none" strike="noStrike" kern="0" cap="none" spc="0" normalizeH="0" baseline="0" noProof="0" dirty="0">
                  <a:ln>
                    <a:noFill/>
                  </a:ln>
                  <a:solidFill>
                    <a:schemeClr val="bg1"/>
                  </a:solidFill>
                  <a:effectLst/>
                  <a:uLnTx/>
                  <a:uFillTx/>
                  <a:latin typeface="+mn-lt"/>
                  <a:ea typeface="+mn-ea"/>
                  <a:cs typeface="Arial"/>
                </a:endParaRPr>
              </a:p>
            </p:txBody>
          </p:sp>
        </p:grpSp>
        <p:sp>
          <p:nvSpPr>
            <p:cNvPr id="99" name="Rounded Rectangle 37"/>
            <p:cNvSpPr>
              <a:spLocks/>
            </p:cNvSpPr>
            <p:nvPr/>
          </p:nvSpPr>
          <p:spPr>
            <a:xfrm>
              <a:off x="3041795" y="80609"/>
              <a:ext cx="680345" cy="894607"/>
            </a:xfrm>
            <a:custGeom>
              <a:avLst/>
              <a:gdLst>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100841"/>
                <a:gd name="connsiteX1" fmla="*/ 28501 w 494985"/>
                <a:gd name="connsiteY1" fmla="*/ 0 h 1100841"/>
                <a:gd name="connsiteX2" fmla="*/ 466484 w 494985"/>
                <a:gd name="connsiteY2" fmla="*/ 0 h 1100841"/>
                <a:gd name="connsiteX3" fmla="*/ 494985 w 494985"/>
                <a:gd name="connsiteY3" fmla="*/ 28501 h 1100841"/>
                <a:gd name="connsiteX4" fmla="*/ 494985 w 494985"/>
                <a:gd name="connsiteY4" fmla="*/ 1006985 h 1100841"/>
                <a:gd name="connsiteX5" fmla="*/ 466484 w 494985"/>
                <a:gd name="connsiteY5" fmla="*/ 1035486 h 1100841"/>
                <a:gd name="connsiteX6" fmla="*/ 202850 w 494985"/>
                <a:gd name="connsiteY6" fmla="*/ 1100839 h 1100841"/>
                <a:gd name="connsiteX7" fmla="*/ 28501 w 494985"/>
                <a:gd name="connsiteY7" fmla="*/ 1035486 h 1100841"/>
                <a:gd name="connsiteX8" fmla="*/ 0 w 494985"/>
                <a:gd name="connsiteY8" fmla="*/ 1006985 h 1100841"/>
                <a:gd name="connsiteX9" fmla="*/ 0 w 494985"/>
                <a:gd name="connsiteY9" fmla="*/ 28501 h 1100841"/>
                <a:gd name="connsiteX0" fmla="*/ 0 w 494985"/>
                <a:gd name="connsiteY0" fmla="*/ 28501 h 1122703"/>
                <a:gd name="connsiteX1" fmla="*/ 28501 w 494985"/>
                <a:gd name="connsiteY1" fmla="*/ 0 h 1122703"/>
                <a:gd name="connsiteX2" fmla="*/ 466484 w 494985"/>
                <a:gd name="connsiteY2" fmla="*/ 0 h 1122703"/>
                <a:gd name="connsiteX3" fmla="*/ 494985 w 494985"/>
                <a:gd name="connsiteY3" fmla="*/ 28501 h 1122703"/>
                <a:gd name="connsiteX4" fmla="*/ 494985 w 494985"/>
                <a:gd name="connsiteY4" fmla="*/ 1006985 h 1122703"/>
                <a:gd name="connsiteX5" fmla="*/ 466484 w 494985"/>
                <a:gd name="connsiteY5" fmla="*/ 1035486 h 1122703"/>
                <a:gd name="connsiteX6" fmla="*/ 326675 w 494985"/>
                <a:gd name="connsiteY6" fmla="*/ 1119889 h 1122703"/>
                <a:gd name="connsiteX7" fmla="*/ 202850 w 494985"/>
                <a:gd name="connsiteY7" fmla="*/ 1100839 h 1122703"/>
                <a:gd name="connsiteX8" fmla="*/ 28501 w 494985"/>
                <a:gd name="connsiteY8" fmla="*/ 1035486 h 1122703"/>
                <a:gd name="connsiteX9" fmla="*/ 0 w 494985"/>
                <a:gd name="connsiteY9" fmla="*/ 1006985 h 1122703"/>
                <a:gd name="connsiteX10" fmla="*/ 0 w 494985"/>
                <a:gd name="connsiteY10" fmla="*/ 28501 h 1122703"/>
                <a:gd name="connsiteX0" fmla="*/ 0 w 494985"/>
                <a:gd name="connsiteY0" fmla="*/ 28501 h 1120138"/>
                <a:gd name="connsiteX1" fmla="*/ 28501 w 494985"/>
                <a:gd name="connsiteY1" fmla="*/ 0 h 1120138"/>
                <a:gd name="connsiteX2" fmla="*/ 466484 w 494985"/>
                <a:gd name="connsiteY2" fmla="*/ 0 h 1120138"/>
                <a:gd name="connsiteX3" fmla="*/ 494985 w 494985"/>
                <a:gd name="connsiteY3" fmla="*/ 28501 h 1120138"/>
                <a:gd name="connsiteX4" fmla="*/ 494985 w 494985"/>
                <a:gd name="connsiteY4" fmla="*/ 1006985 h 1120138"/>
                <a:gd name="connsiteX5" fmla="*/ 466484 w 494985"/>
                <a:gd name="connsiteY5" fmla="*/ 1035486 h 1120138"/>
                <a:gd name="connsiteX6" fmla="*/ 364775 w 494985"/>
                <a:gd name="connsiteY6" fmla="*/ 1062739 h 1120138"/>
                <a:gd name="connsiteX7" fmla="*/ 326675 w 494985"/>
                <a:gd name="connsiteY7" fmla="*/ 1119889 h 1120138"/>
                <a:gd name="connsiteX8" fmla="*/ 202850 w 494985"/>
                <a:gd name="connsiteY8" fmla="*/ 1100839 h 1120138"/>
                <a:gd name="connsiteX9" fmla="*/ 28501 w 494985"/>
                <a:gd name="connsiteY9" fmla="*/ 1035486 h 1120138"/>
                <a:gd name="connsiteX10" fmla="*/ 0 w 494985"/>
                <a:gd name="connsiteY10" fmla="*/ 1006985 h 1120138"/>
                <a:gd name="connsiteX11" fmla="*/ 0 w 494985"/>
                <a:gd name="connsiteY11" fmla="*/ 28501 h 1120138"/>
                <a:gd name="connsiteX0" fmla="*/ 0 w 494985"/>
                <a:gd name="connsiteY0" fmla="*/ 28501 h 1126828"/>
                <a:gd name="connsiteX1" fmla="*/ 28501 w 494985"/>
                <a:gd name="connsiteY1" fmla="*/ 0 h 1126828"/>
                <a:gd name="connsiteX2" fmla="*/ 466484 w 494985"/>
                <a:gd name="connsiteY2" fmla="*/ 0 h 1126828"/>
                <a:gd name="connsiteX3" fmla="*/ 494985 w 494985"/>
                <a:gd name="connsiteY3" fmla="*/ 28501 h 1126828"/>
                <a:gd name="connsiteX4" fmla="*/ 494985 w 494985"/>
                <a:gd name="connsiteY4" fmla="*/ 1006985 h 1126828"/>
                <a:gd name="connsiteX5" fmla="*/ 466484 w 494985"/>
                <a:gd name="connsiteY5" fmla="*/ 1035486 h 1126828"/>
                <a:gd name="connsiteX6" fmla="*/ 364775 w 494985"/>
                <a:gd name="connsiteY6" fmla="*/ 1062739 h 1126828"/>
                <a:gd name="connsiteX7" fmla="*/ 326675 w 494985"/>
                <a:gd name="connsiteY7" fmla="*/ 1119889 h 1126828"/>
                <a:gd name="connsiteX8" fmla="*/ 212375 w 494985"/>
                <a:gd name="connsiteY8" fmla="*/ 1124651 h 1126828"/>
                <a:gd name="connsiteX9" fmla="*/ 28501 w 494985"/>
                <a:gd name="connsiteY9" fmla="*/ 1035486 h 1126828"/>
                <a:gd name="connsiteX10" fmla="*/ 0 w 494985"/>
                <a:gd name="connsiteY10" fmla="*/ 1006985 h 1126828"/>
                <a:gd name="connsiteX11" fmla="*/ 0 w 494985"/>
                <a:gd name="connsiteY11" fmla="*/ 28501 h 1126828"/>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45700 w 494985"/>
                <a:gd name="connsiteY9" fmla="*/ 1038927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26922"/>
                <a:gd name="connsiteX1" fmla="*/ 28501 w 494985"/>
                <a:gd name="connsiteY1" fmla="*/ 0 h 1126922"/>
                <a:gd name="connsiteX2" fmla="*/ 466484 w 494985"/>
                <a:gd name="connsiteY2" fmla="*/ 0 h 1126922"/>
                <a:gd name="connsiteX3" fmla="*/ 494985 w 494985"/>
                <a:gd name="connsiteY3" fmla="*/ 28501 h 1126922"/>
                <a:gd name="connsiteX4" fmla="*/ 494985 w 494985"/>
                <a:gd name="connsiteY4" fmla="*/ 1006985 h 1126922"/>
                <a:gd name="connsiteX5" fmla="*/ 466484 w 494985"/>
                <a:gd name="connsiteY5" fmla="*/ 1035486 h 1126922"/>
                <a:gd name="connsiteX6" fmla="*/ 364775 w 494985"/>
                <a:gd name="connsiteY6" fmla="*/ 1062739 h 1126922"/>
                <a:gd name="connsiteX7" fmla="*/ 326675 w 494985"/>
                <a:gd name="connsiteY7" fmla="*/ 1119889 h 1126922"/>
                <a:gd name="connsiteX8" fmla="*/ 212375 w 494985"/>
                <a:gd name="connsiteY8" fmla="*/ 1124651 h 1126922"/>
                <a:gd name="connsiteX9" fmla="*/ 150463 w 494985"/>
                <a:gd name="connsiteY9" fmla="*/ 1053215 h 1126922"/>
                <a:gd name="connsiteX10" fmla="*/ 28501 w 494985"/>
                <a:gd name="connsiteY10" fmla="*/ 1035486 h 1126922"/>
                <a:gd name="connsiteX11" fmla="*/ 0 w 494985"/>
                <a:gd name="connsiteY11" fmla="*/ 1006985 h 1126922"/>
                <a:gd name="connsiteX12" fmla="*/ 0 w 494985"/>
                <a:gd name="connsiteY12" fmla="*/ 28501 h 1126922"/>
                <a:gd name="connsiteX0" fmla="*/ 0 w 494985"/>
                <a:gd name="connsiteY0" fmla="*/ 28501 h 1119930"/>
                <a:gd name="connsiteX1" fmla="*/ 28501 w 494985"/>
                <a:gd name="connsiteY1" fmla="*/ 0 h 1119930"/>
                <a:gd name="connsiteX2" fmla="*/ 466484 w 494985"/>
                <a:gd name="connsiteY2" fmla="*/ 0 h 1119930"/>
                <a:gd name="connsiteX3" fmla="*/ 494985 w 494985"/>
                <a:gd name="connsiteY3" fmla="*/ 28501 h 1119930"/>
                <a:gd name="connsiteX4" fmla="*/ 494985 w 494985"/>
                <a:gd name="connsiteY4" fmla="*/ 1006985 h 1119930"/>
                <a:gd name="connsiteX5" fmla="*/ 466484 w 494985"/>
                <a:gd name="connsiteY5" fmla="*/ 1035486 h 1119930"/>
                <a:gd name="connsiteX6" fmla="*/ 364775 w 494985"/>
                <a:gd name="connsiteY6" fmla="*/ 1062739 h 1119930"/>
                <a:gd name="connsiteX7" fmla="*/ 326675 w 494985"/>
                <a:gd name="connsiteY7" fmla="*/ 1119889 h 1119930"/>
                <a:gd name="connsiteX8" fmla="*/ 150463 w 494985"/>
                <a:gd name="connsiteY8" fmla="*/ 1053215 h 1119930"/>
                <a:gd name="connsiteX9" fmla="*/ 28501 w 494985"/>
                <a:gd name="connsiteY9" fmla="*/ 1035486 h 1119930"/>
                <a:gd name="connsiteX10" fmla="*/ 0 w 494985"/>
                <a:gd name="connsiteY10" fmla="*/ 1006985 h 1119930"/>
                <a:gd name="connsiteX11" fmla="*/ 0 w 494985"/>
                <a:gd name="connsiteY11" fmla="*/ 28501 h 1119930"/>
                <a:gd name="connsiteX0" fmla="*/ 0 w 494985"/>
                <a:gd name="connsiteY0" fmla="*/ 28501 h 1120193"/>
                <a:gd name="connsiteX1" fmla="*/ 28501 w 494985"/>
                <a:gd name="connsiteY1" fmla="*/ 0 h 1120193"/>
                <a:gd name="connsiteX2" fmla="*/ 466484 w 494985"/>
                <a:gd name="connsiteY2" fmla="*/ 0 h 1120193"/>
                <a:gd name="connsiteX3" fmla="*/ 494985 w 494985"/>
                <a:gd name="connsiteY3" fmla="*/ 28501 h 1120193"/>
                <a:gd name="connsiteX4" fmla="*/ 494985 w 494985"/>
                <a:gd name="connsiteY4" fmla="*/ 1006985 h 1120193"/>
                <a:gd name="connsiteX5" fmla="*/ 466484 w 494985"/>
                <a:gd name="connsiteY5" fmla="*/ 1035486 h 1120193"/>
                <a:gd name="connsiteX6" fmla="*/ 364775 w 494985"/>
                <a:gd name="connsiteY6" fmla="*/ 1062739 h 1120193"/>
                <a:gd name="connsiteX7" fmla="*/ 326675 w 494985"/>
                <a:gd name="connsiteY7" fmla="*/ 1119889 h 1120193"/>
                <a:gd name="connsiteX8" fmla="*/ 28501 w 494985"/>
                <a:gd name="connsiteY8" fmla="*/ 1035486 h 1120193"/>
                <a:gd name="connsiteX9" fmla="*/ 0 w 494985"/>
                <a:gd name="connsiteY9" fmla="*/ 1006985 h 1120193"/>
                <a:gd name="connsiteX10" fmla="*/ 0 w 494985"/>
                <a:gd name="connsiteY10" fmla="*/ 28501 h 1120193"/>
                <a:gd name="connsiteX0" fmla="*/ 0 w 494985"/>
                <a:gd name="connsiteY0" fmla="*/ 28501 h 1062739"/>
                <a:gd name="connsiteX1" fmla="*/ 28501 w 494985"/>
                <a:gd name="connsiteY1" fmla="*/ 0 h 1062739"/>
                <a:gd name="connsiteX2" fmla="*/ 466484 w 494985"/>
                <a:gd name="connsiteY2" fmla="*/ 0 h 1062739"/>
                <a:gd name="connsiteX3" fmla="*/ 494985 w 494985"/>
                <a:gd name="connsiteY3" fmla="*/ 28501 h 1062739"/>
                <a:gd name="connsiteX4" fmla="*/ 494985 w 494985"/>
                <a:gd name="connsiteY4" fmla="*/ 1006985 h 1062739"/>
                <a:gd name="connsiteX5" fmla="*/ 466484 w 494985"/>
                <a:gd name="connsiteY5" fmla="*/ 1035486 h 1062739"/>
                <a:gd name="connsiteX6" fmla="*/ 364775 w 494985"/>
                <a:gd name="connsiteY6" fmla="*/ 1062739 h 1062739"/>
                <a:gd name="connsiteX7" fmla="*/ 28501 w 494985"/>
                <a:gd name="connsiteY7" fmla="*/ 1035486 h 1062739"/>
                <a:gd name="connsiteX8" fmla="*/ 0 w 494985"/>
                <a:gd name="connsiteY8" fmla="*/ 1006985 h 1062739"/>
                <a:gd name="connsiteX9" fmla="*/ 0 w 494985"/>
                <a:gd name="connsiteY9" fmla="*/ 28501 h 1062739"/>
                <a:gd name="connsiteX0" fmla="*/ 0 w 494985"/>
                <a:gd name="connsiteY0" fmla="*/ 28501 h 1035486"/>
                <a:gd name="connsiteX1" fmla="*/ 28501 w 494985"/>
                <a:gd name="connsiteY1" fmla="*/ 0 h 1035486"/>
                <a:gd name="connsiteX2" fmla="*/ 466484 w 494985"/>
                <a:gd name="connsiteY2" fmla="*/ 0 h 1035486"/>
                <a:gd name="connsiteX3" fmla="*/ 494985 w 494985"/>
                <a:gd name="connsiteY3" fmla="*/ 28501 h 1035486"/>
                <a:gd name="connsiteX4" fmla="*/ 494985 w 494985"/>
                <a:gd name="connsiteY4" fmla="*/ 1006985 h 1035486"/>
                <a:gd name="connsiteX5" fmla="*/ 466484 w 494985"/>
                <a:gd name="connsiteY5" fmla="*/ 1035486 h 1035486"/>
                <a:gd name="connsiteX6" fmla="*/ 28501 w 494985"/>
                <a:gd name="connsiteY6" fmla="*/ 1035486 h 1035486"/>
                <a:gd name="connsiteX7" fmla="*/ 0 w 494985"/>
                <a:gd name="connsiteY7" fmla="*/ 1006985 h 1035486"/>
                <a:gd name="connsiteX8" fmla="*/ 0 w 494985"/>
                <a:gd name="connsiteY8" fmla="*/ 28501 h 1035486"/>
                <a:gd name="connsiteX0" fmla="*/ 0 w 494985"/>
                <a:gd name="connsiteY0" fmla="*/ 28501 h 1038340"/>
                <a:gd name="connsiteX1" fmla="*/ 28501 w 494985"/>
                <a:gd name="connsiteY1" fmla="*/ 0 h 1038340"/>
                <a:gd name="connsiteX2" fmla="*/ 466484 w 494985"/>
                <a:gd name="connsiteY2" fmla="*/ 0 h 1038340"/>
                <a:gd name="connsiteX3" fmla="*/ 494985 w 494985"/>
                <a:gd name="connsiteY3" fmla="*/ 28501 h 1038340"/>
                <a:gd name="connsiteX4" fmla="*/ 494985 w 494985"/>
                <a:gd name="connsiteY4" fmla="*/ 1006985 h 1038340"/>
                <a:gd name="connsiteX5" fmla="*/ 466484 w 494985"/>
                <a:gd name="connsiteY5" fmla="*/ 1035486 h 1038340"/>
                <a:gd name="connsiteX6" fmla="*/ 153637 w 494985"/>
                <a:gd name="connsiteY6" fmla="*/ 1037339 h 1038340"/>
                <a:gd name="connsiteX7" fmla="*/ 28501 w 494985"/>
                <a:gd name="connsiteY7" fmla="*/ 1035486 h 1038340"/>
                <a:gd name="connsiteX8" fmla="*/ 0 w 494985"/>
                <a:gd name="connsiteY8" fmla="*/ 1006985 h 1038340"/>
                <a:gd name="connsiteX9" fmla="*/ 0 w 494985"/>
                <a:gd name="connsiteY9" fmla="*/ 28501 h 1038340"/>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274287 w 494985"/>
                <a:gd name="connsiteY6" fmla="*/ 1037339 h 1038241"/>
                <a:gd name="connsiteX7" fmla="*/ 153637 w 494985"/>
                <a:gd name="connsiteY7" fmla="*/ 1037339 h 1038241"/>
                <a:gd name="connsiteX8" fmla="*/ 28501 w 494985"/>
                <a:gd name="connsiteY8" fmla="*/ 1035486 h 1038241"/>
                <a:gd name="connsiteX9" fmla="*/ 0 w 494985"/>
                <a:gd name="connsiteY9" fmla="*/ 1006985 h 1038241"/>
                <a:gd name="connsiteX10" fmla="*/ 0 w 494985"/>
                <a:gd name="connsiteY10" fmla="*/ 28501 h 1038241"/>
                <a:gd name="connsiteX0" fmla="*/ 0 w 494985"/>
                <a:gd name="connsiteY0" fmla="*/ 28501 h 1038241"/>
                <a:gd name="connsiteX1" fmla="*/ 28501 w 494985"/>
                <a:gd name="connsiteY1" fmla="*/ 0 h 1038241"/>
                <a:gd name="connsiteX2" fmla="*/ 466484 w 494985"/>
                <a:gd name="connsiteY2" fmla="*/ 0 h 1038241"/>
                <a:gd name="connsiteX3" fmla="*/ 494985 w 494985"/>
                <a:gd name="connsiteY3" fmla="*/ 28501 h 1038241"/>
                <a:gd name="connsiteX4" fmla="*/ 494985 w 494985"/>
                <a:gd name="connsiteY4" fmla="*/ 1006985 h 1038241"/>
                <a:gd name="connsiteX5" fmla="*/ 466484 w 494985"/>
                <a:gd name="connsiteY5" fmla="*/ 1035486 h 1038241"/>
                <a:gd name="connsiteX6" fmla="*/ 369537 w 494985"/>
                <a:gd name="connsiteY6" fmla="*/ 1030990 h 1038241"/>
                <a:gd name="connsiteX7" fmla="*/ 274287 w 494985"/>
                <a:gd name="connsiteY7" fmla="*/ 1037339 h 1038241"/>
                <a:gd name="connsiteX8" fmla="*/ 153637 w 494985"/>
                <a:gd name="connsiteY8" fmla="*/ 1037339 h 1038241"/>
                <a:gd name="connsiteX9" fmla="*/ 28501 w 494985"/>
                <a:gd name="connsiteY9" fmla="*/ 1035486 h 1038241"/>
                <a:gd name="connsiteX10" fmla="*/ 0 w 494985"/>
                <a:gd name="connsiteY10" fmla="*/ 1006985 h 1038241"/>
                <a:gd name="connsiteX11" fmla="*/ 0 w 494985"/>
                <a:gd name="connsiteY11" fmla="*/ 28501 h 1038241"/>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0373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7189"/>
                <a:gd name="connsiteX1" fmla="*/ 28501 w 494985"/>
                <a:gd name="connsiteY1" fmla="*/ 0 h 1107189"/>
                <a:gd name="connsiteX2" fmla="*/ 466484 w 494985"/>
                <a:gd name="connsiteY2" fmla="*/ 0 h 1107189"/>
                <a:gd name="connsiteX3" fmla="*/ 494985 w 494985"/>
                <a:gd name="connsiteY3" fmla="*/ 28501 h 1107189"/>
                <a:gd name="connsiteX4" fmla="*/ 494985 w 494985"/>
                <a:gd name="connsiteY4" fmla="*/ 1006985 h 1107189"/>
                <a:gd name="connsiteX5" fmla="*/ 466484 w 494985"/>
                <a:gd name="connsiteY5" fmla="*/ 1035486 h 1107189"/>
                <a:gd name="connsiteX6" fmla="*/ 369537 w 494985"/>
                <a:gd name="connsiteY6" fmla="*/ 1030990 h 1107189"/>
                <a:gd name="connsiteX7" fmla="*/ 274287 w 494985"/>
                <a:gd name="connsiteY7" fmla="*/ 1100839 h 1107189"/>
                <a:gd name="connsiteX8" fmla="*/ 159987 w 494985"/>
                <a:gd name="connsiteY8" fmla="*/ 1107189 h 1107189"/>
                <a:gd name="connsiteX9" fmla="*/ 28501 w 494985"/>
                <a:gd name="connsiteY9" fmla="*/ 1035486 h 1107189"/>
                <a:gd name="connsiteX10" fmla="*/ 0 w 494985"/>
                <a:gd name="connsiteY10" fmla="*/ 1006985 h 1107189"/>
                <a:gd name="connsiteX11" fmla="*/ 0 w 494985"/>
                <a:gd name="connsiteY11" fmla="*/ 28501 h 110718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7605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50461 w 494985"/>
                <a:gd name="connsiteY8" fmla="*/ 1040514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2742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9537 w 494985"/>
                <a:gd name="connsiteY6" fmla="*/ 1030990 h 1100839"/>
                <a:gd name="connsiteX7" fmla="*/ 198087 w 494985"/>
                <a:gd name="connsiteY7" fmla="*/ 1100839 h 1100839"/>
                <a:gd name="connsiteX8" fmla="*/ 148080 w 494985"/>
                <a:gd name="connsiteY8" fmla="*/ 1033370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57"/>
                <a:gd name="connsiteX1" fmla="*/ 28501 w 494985"/>
                <a:gd name="connsiteY1" fmla="*/ 0 h 1100857"/>
                <a:gd name="connsiteX2" fmla="*/ 466484 w 494985"/>
                <a:gd name="connsiteY2" fmla="*/ 0 h 1100857"/>
                <a:gd name="connsiteX3" fmla="*/ 494985 w 494985"/>
                <a:gd name="connsiteY3" fmla="*/ 28501 h 1100857"/>
                <a:gd name="connsiteX4" fmla="*/ 494985 w 494985"/>
                <a:gd name="connsiteY4" fmla="*/ 1006985 h 1100857"/>
                <a:gd name="connsiteX5" fmla="*/ 466484 w 494985"/>
                <a:gd name="connsiteY5" fmla="*/ 1035486 h 1100857"/>
                <a:gd name="connsiteX6" fmla="*/ 369537 w 494985"/>
                <a:gd name="connsiteY6" fmla="*/ 1030990 h 1100857"/>
                <a:gd name="connsiteX7" fmla="*/ 198087 w 494985"/>
                <a:gd name="connsiteY7" fmla="*/ 1100839 h 1100857"/>
                <a:gd name="connsiteX8" fmla="*/ 148080 w 494985"/>
                <a:gd name="connsiteY8" fmla="*/ 1033370 h 1100857"/>
                <a:gd name="connsiteX9" fmla="*/ 28501 w 494985"/>
                <a:gd name="connsiteY9" fmla="*/ 1035486 h 1100857"/>
                <a:gd name="connsiteX10" fmla="*/ 0 w 494985"/>
                <a:gd name="connsiteY10" fmla="*/ 1006985 h 1100857"/>
                <a:gd name="connsiteX11" fmla="*/ 0 w 494985"/>
                <a:gd name="connsiteY11" fmla="*/ 28501 h 1100857"/>
                <a:gd name="connsiteX0" fmla="*/ 0 w 494985"/>
                <a:gd name="connsiteY0" fmla="*/ 28501 h 1101187"/>
                <a:gd name="connsiteX1" fmla="*/ 28501 w 494985"/>
                <a:gd name="connsiteY1" fmla="*/ 0 h 1101187"/>
                <a:gd name="connsiteX2" fmla="*/ 466484 w 494985"/>
                <a:gd name="connsiteY2" fmla="*/ 0 h 1101187"/>
                <a:gd name="connsiteX3" fmla="*/ 494985 w 494985"/>
                <a:gd name="connsiteY3" fmla="*/ 28501 h 1101187"/>
                <a:gd name="connsiteX4" fmla="*/ 494985 w 494985"/>
                <a:gd name="connsiteY4" fmla="*/ 1006985 h 1101187"/>
                <a:gd name="connsiteX5" fmla="*/ 466484 w 494985"/>
                <a:gd name="connsiteY5" fmla="*/ 1035486 h 1101187"/>
                <a:gd name="connsiteX6" fmla="*/ 369537 w 494985"/>
                <a:gd name="connsiteY6" fmla="*/ 1030990 h 1101187"/>
                <a:gd name="connsiteX7" fmla="*/ 198087 w 494985"/>
                <a:gd name="connsiteY7" fmla="*/ 1100839 h 1101187"/>
                <a:gd name="connsiteX8" fmla="*/ 148080 w 494985"/>
                <a:gd name="connsiteY8" fmla="*/ 1033370 h 1101187"/>
                <a:gd name="connsiteX9" fmla="*/ 28501 w 494985"/>
                <a:gd name="connsiteY9" fmla="*/ 1035486 h 1101187"/>
                <a:gd name="connsiteX10" fmla="*/ 0 w 494985"/>
                <a:gd name="connsiteY10" fmla="*/ 1006985 h 1101187"/>
                <a:gd name="connsiteX11" fmla="*/ 0 w 494985"/>
                <a:gd name="connsiteY11" fmla="*/ 28501 h 1101187"/>
                <a:gd name="connsiteX0" fmla="*/ 0 w 494985"/>
                <a:gd name="connsiteY0" fmla="*/ 28501 h 1101096"/>
                <a:gd name="connsiteX1" fmla="*/ 28501 w 494985"/>
                <a:gd name="connsiteY1" fmla="*/ 0 h 1101096"/>
                <a:gd name="connsiteX2" fmla="*/ 466484 w 494985"/>
                <a:gd name="connsiteY2" fmla="*/ 0 h 1101096"/>
                <a:gd name="connsiteX3" fmla="*/ 494985 w 494985"/>
                <a:gd name="connsiteY3" fmla="*/ 28501 h 1101096"/>
                <a:gd name="connsiteX4" fmla="*/ 494985 w 494985"/>
                <a:gd name="connsiteY4" fmla="*/ 1006985 h 1101096"/>
                <a:gd name="connsiteX5" fmla="*/ 466484 w 494985"/>
                <a:gd name="connsiteY5" fmla="*/ 1035486 h 1101096"/>
                <a:gd name="connsiteX6" fmla="*/ 369537 w 494985"/>
                <a:gd name="connsiteY6" fmla="*/ 1030990 h 1101096"/>
                <a:gd name="connsiteX7" fmla="*/ 290956 w 494985"/>
                <a:gd name="connsiteY7" fmla="*/ 1055596 h 1101096"/>
                <a:gd name="connsiteX8" fmla="*/ 198087 w 494985"/>
                <a:gd name="connsiteY8" fmla="*/ 1100839 h 1101096"/>
                <a:gd name="connsiteX9" fmla="*/ 148080 w 494985"/>
                <a:gd name="connsiteY9" fmla="*/ 1033370 h 1101096"/>
                <a:gd name="connsiteX10" fmla="*/ 28501 w 494985"/>
                <a:gd name="connsiteY10" fmla="*/ 1035486 h 1101096"/>
                <a:gd name="connsiteX11" fmla="*/ 0 w 494985"/>
                <a:gd name="connsiteY11" fmla="*/ 1006985 h 1101096"/>
                <a:gd name="connsiteX12" fmla="*/ 0 w 494985"/>
                <a:gd name="connsiteY12" fmla="*/ 28501 h 1101096"/>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5462"/>
                <a:gd name="connsiteX1" fmla="*/ 28501 w 494985"/>
                <a:gd name="connsiteY1" fmla="*/ 0 h 1105462"/>
                <a:gd name="connsiteX2" fmla="*/ 466484 w 494985"/>
                <a:gd name="connsiteY2" fmla="*/ 0 h 1105462"/>
                <a:gd name="connsiteX3" fmla="*/ 494985 w 494985"/>
                <a:gd name="connsiteY3" fmla="*/ 28501 h 1105462"/>
                <a:gd name="connsiteX4" fmla="*/ 494985 w 494985"/>
                <a:gd name="connsiteY4" fmla="*/ 1006985 h 1105462"/>
                <a:gd name="connsiteX5" fmla="*/ 466484 w 494985"/>
                <a:gd name="connsiteY5" fmla="*/ 1035486 h 1105462"/>
                <a:gd name="connsiteX6" fmla="*/ 369537 w 494985"/>
                <a:gd name="connsiteY6" fmla="*/ 1030990 h 1105462"/>
                <a:gd name="connsiteX7" fmla="*/ 305243 w 494985"/>
                <a:gd name="connsiteY7" fmla="*/ 1098458 h 1105462"/>
                <a:gd name="connsiteX8" fmla="*/ 198087 w 494985"/>
                <a:gd name="connsiteY8" fmla="*/ 1100839 h 1105462"/>
                <a:gd name="connsiteX9" fmla="*/ 148080 w 494985"/>
                <a:gd name="connsiteY9" fmla="*/ 1033370 h 1105462"/>
                <a:gd name="connsiteX10" fmla="*/ 28501 w 494985"/>
                <a:gd name="connsiteY10" fmla="*/ 1035486 h 1105462"/>
                <a:gd name="connsiteX11" fmla="*/ 0 w 494985"/>
                <a:gd name="connsiteY11" fmla="*/ 1006985 h 1105462"/>
                <a:gd name="connsiteX12" fmla="*/ 0 w 494985"/>
                <a:gd name="connsiteY12" fmla="*/ 28501 h 110546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48080 w 494985"/>
                <a:gd name="connsiteY9" fmla="*/ 1033370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69537 w 494985"/>
                <a:gd name="connsiteY6" fmla="*/ 1030990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2002"/>
                <a:gd name="connsiteX1" fmla="*/ 28501 w 494985"/>
                <a:gd name="connsiteY1" fmla="*/ 0 h 1102002"/>
                <a:gd name="connsiteX2" fmla="*/ 466484 w 494985"/>
                <a:gd name="connsiteY2" fmla="*/ 0 h 1102002"/>
                <a:gd name="connsiteX3" fmla="*/ 494985 w 494985"/>
                <a:gd name="connsiteY3" fmla="*/ 28501 h 1102002"/>
                <a:gd name="connsiteX4" fmla="*/ 494985 w 494985"/>
                <a:gd name="connsiteY4" fmla="*/ 1006985 h 1102002"/>
                <a:gd name="connsiteX5" fmla="*/ 466484 w 494985"/>
                <a:gd name="connsiteY5" fmla="*/ 1035486 h 1102002"/>
                <a:gd name="connsiteX6" fmla="*/ 371918 w 494985"/>
                <a:gd name="connsiteY6" fmla="*/ 1041471 h 1102002"/>
                <a:gd name="connsiteX7" fmla="*/ 305243 w 494985"/>
                <a:gd name="connsiteY7" fmla="*/ 1098458 h 1102002"/>
                <a:gd name="connsiteX8" fmla="*/ 198087 w 494985"/>
                <a:gd name="connsiteY8" fmla="*/ 1100839 h 1102002"/>
                <a:gd name="connsiteX9" fmla="*/ 150462 w 494985"/>
                <a:gd name="connsiteY9" fmla="*/ 1038611 h 1102002"/>
                <a:gd name="connsiteX10" fmla="*/ 28501 w 494985"/>
                <a:gd name="connsiteY10" fmla="*/ 1035486 h 1102002"/>
                <a:gd name="connsiteX11" fmla="*/ 0 w 494985"/>
                <a:gd name="connsiteY11" fmla="*/ 1006985 h 1102002"/>
                <a:gd name="connsiteX12" fmla="*/ 0 w 494985"/>
                <a:gd name="connsiteY12" fmla="*/ 28501 h 1102002"/>
                <a:gd name="connsiteX0" fmla="*/ 0 w 494985"/>
                <a:gd name="connsiteY0" fmla="*/ 28501 h 1106321"/>
                <a:gd name="connsiteX1" fmla="*/ 28501 w 494985"/>
                <a:gd name="connsiteY1" fmla="*/ 0 h 1106321"/>
                <a:gd name="connsiteX2" fmla="*/ 466484 w 494985"/>
                <a:gd name="connsiteY2" fmla="*/ 0 h 1106321"/>
                <a:gd name="connsiteX3" fmla="*/ 494985 w 494985"/>
                <a:gd name="connsiteY3" fmla="*/ 28501 h 1106321"/>
                <a:gd name="connsiteX4" fmla="*/ 494985 w 494985"/>
                <a:gd name="connsiteY4" fmla="*/ 1006985 h 1106321"/>
                <a:gd name="connsiteX5" fmla="*/ 466484 w 494985"/>
                <a:gd name="connsiteY5" fmla="*/ 1035486 h 1106321"/>
                <a:gd name="connsiteX6" fmla="*/ 371918 w 494985"/>
                <a:gd name="connsiteY6" fmla="*/ 1041471 h 1106321"/>
                <a:gd name="connsiteX7" fmla="*/ 305243 w 494985"/>
                <a:gd name="connsiteY7" fmla="*/ 1106317 h 1106321"/>
                <a:gd name="connsiteX8" fmla="*/ 198087 w 494985"/>
                <a:gd name="connsiteY8" fmla="*/ 1100839 h 1106321"/>
                <a:gd name="connsiteX9" fmla="*/ 150462 w 494985"/>
                <a:gd name="connsiteY9" fmla="*/ 1038611 h 1106321"/>
                <a:gd name="connsiteX10" fmla="*/ 28501 w 494985"/>
                <a:gd name="connsiteY10" fmla="*/ 1035486 h 1106321"/>
                <a:gd name="connsiteX11" fmla="*/ 0 w 494985"/>
                <a:gd name="connsiteY11" fmla="*/ 1006985 h 1106321"/>
                <a:gd name="connsiteX12" fmla="*/ 0 w 494985"/>
                <a:gd name="connsiteY12" fmla="*/ 28501 h 1106321"/>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0462 w 494985"/>
                <a:gd name="connsiteY9" fmla="*/ 103861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79037 w 494985"/>
                <a:gd name="connsiteY9" fmla="*/ 10359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83799 w 494985"/>
                <a:gd name="connsiteY9" fmla="*/ 1046471 h 1102488"/>
                <a:gd name="connsiteX10" fmla="*/ 153278 w 494985"/>
                <a:gd name="connsiteY10" fmla="*/ 1037850 h 1102488"/>
                <a:gd name="connsiteX11" fmla="*/ 28501 w 494985"/>
                <a:gd name="connsiteY11" fmla="*/ 1035486 h 1102488"/>
                <a:gd name="connsiteX12" fmla="*/ 0 w 494985"/>
                <a:gd name="connsiteY12" fmla="*/ 1006985 h 1102488"/>
                <a:gd name="connsiteX13" fmla="*/ 0 w 494985"/>
                <a:gd name="connsiteY13"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3278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29465 w 494985"/>
                <a:gd name="connsiteY9" fmla="*/ 1043091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3654"/>
                <a:gd name="connsiteX1" fmla="*/ 28501 w 494985"/>
                <a:gd name="connsiteY1" fmla="*/ 0 h 1103654"/>
                <a:gd name="connsiteX2" fmla="*/ 466484 w 494985"/>
                <a:gd name="connsiteY2" fmla="*/ 0 h 1103654"/>
                <a:gd name="connsiteX3" fmla="*/ 494985 w 494985"/>
                <a:gd name="connsiteY3" fmla="*/ 28501 h 1103654"/>
                <a:gd name="connsiteX4" fmla="*/ 494985 w 494985"/>
                <a:gd name="connsiteY4" fmla="*/ 1006985 h 1103654"/>
                <a:gd name="connsiteX5" fmla="*/ 466484 w 494985"/>
                <a:gd name="connsiteY5" fmla="*/ 1035486 h 1103654"/>
                <a:gd name="connsiteX6" fmla="*/ 371918 w 494985"/>
                <a:gd name="connsiteY6" fmla="*/ 1041471 h 1103654"/>
                <a:gd name="connsiteX7" fmla="*/ 307624 w 494985"/>
                <a:gd name="connsiteY7" fmla="*/ 1101077 h 1103654"/>
                <a:gd name="connsiteX8" fmla="*/ 198087 w 494985"/>
                <a:gd name="connsiteY8" fmla="*/ 1100839 h 1103654"/>
                <a:gd name="connsiteX9" fmla="*/ 136609 w 494985"/>
                <a:gd name="connsiteY9" fmla="*/ 1037850 h 1103654"/>
                <a:gd name="connsiteX10" fmla="*/ 28501 w 494985"/>
                <a:gd name="connsiteY10" fmla="*/ 1035486 h 1103654"/>
                <a:gd name="connsiteX11" fmla="*/ 0 w 494985"/>
                <a:gd name="connsiteY11" fmla="*/ 1006985 h 1103654"/>
                <a:gd name="connsiteX12" fmla="*/ 0 w 494985"/>
                <a:gd name="connsiteY12" fmla="*/ 28501 h 1103654"/>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36609 w 494985"/>
                <a:gd name="connsiteY9" fmla="*/ 1037850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2488"/>
                <a:gd name="connsiteX1" fmla="*/ 28501 w 494985"/>
                <a:gd name="connsiteY1" fmla="*/ 0 h 1102488"/>
                <a:gd name="connsiteX2" fmla="*/ 466484 w 494985"/>
                <a:gd name="connsiteY2" fmla="*/ 0 h 1102488"/>
                <a:gd name="connsiteX3" fmla="*/ 494985 w 494985"/>
                <a:gd name="connsiteY3" fmla="*/ 28501 h 1102488"/>
                <a:gd name="connsiteX4" fmla="*/ 494985 w 494985"/>
                <a:gd name="connsiteY4" fmla="*/ 1006985 h 1102488"/>
                <a:gd name="connsiteX5" fmla="*/ 466484 w 494985"/>
                <a:gd name="connsiteY5" fmla="*/ 1035486 h 1102488"/>
                <a:gd name="connsiteX6" fmla="*/ 371918 w 494985"/>
                <a:gd name="connsiteY6" fmla="*/ 1041471 h 1102488"/>
                <a:gd name="connsiteX7" fmla="*/ 307624 w 494985"/>
                <a:gd name="connsiteY7" fmla="*/ 1101077 h 1102488"/>
                <a:gd name="connsiteX8" fmla="*/ 198087 w 494985"/>
                <a:gd name="connsiteY8" fmla="*/ 1100839 h 1102488"/>
                <a:gd name="connsiteX9" fmla="*/ 158041 w 494985"/>
                <a:gd name="connsiteY9" fmla="*/ 1035229 h 1102488"/>
                <a:gd name="connsiteX10" fmla="*/ 28501 w 494985"/>
                <a:gd name="connsiteY10" fmla="*/ 1035486 h 1102488"/>
                <a:gd name="connsiteX11" fmla="*/ 0 w 494985"/>
                <a:gd name="connsiteY11" fmla="*/ 1006985 h 1102488"/>
                <a:gd name="connsiteX12" fmla="*/ 0 w 494985"/>
                <a:gd name="connsiteY12" fmla="*/ 28501 h 1102488"/>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1324"/>
                <a:gd name="connsiteX1" fmla="*/ 28501 w 494985"/>
                <a:gd name="connsiteY1" fmla="*/ 0 h 1101324"/>
                <a:gd name="connsiteX2" fmla="*/ 466484 w 494985"/>
                <a:gd name="connsiteY2" fmla="*/ 0 h 1101324"/>
                <a:gd name="connsiteX3" fmla="*/ 494985 w 494985"/>
                <a:gd name="connsiteY3" fmla="*/ 28501 h 1101324"/>
                <a:gd name="connsiteX4" fmla="*/ 494985 w 494985"/>
                <a:gd name="connsiteY4" fmla="*/ 1006985 h 1101324"/>
                <a:gd name="connsiteX5" fmla="*/ 466484 w 494985"/>
                <a:gd name="connsiteY5" fmla="*/ 1035486 h 1101324"/>
                <a:gd name="connsiteX6" fmla="*/ 371918 w 494985"/>
                <a:gd name="connsiteY6" fmla="*/ 1041471 h 1101324"/>
                <a:gd name="connsiteX7" fmla="*/ 307624 w 494985"/>
                <a:gd name="connsiteY7" fmla="*/ 1101077 h 1101324"/>
                <a:gd name="connsiteX8" fmla="*/ 198087 w 494985"/>
                <a:gd name="connsiteY8" fmla="*/ 1100839 h 1101324"/>
                <a:gd name="connsiteX9" fmla="*/ 158041 w 494985"/>
                <a:gd name="connsiteY9" fmla="*/ 1035229 h 1101324"/>
                <a:gd name="connsiteX10" fmla="*/ 28501 w 494985"/>
                <a:gd name="connsiteY10" fmla="*/ 1035486 h 1101324"/>
                <a:gd name="connsiteX11" fmla="*/ 0 w 494985"/>
                <a:gd name="connsiteY11" fmla="*/ 1006985 h 1101324"/>
                <a:gd name="connsiteX12" fmla="*/ 0 w 494985"/>
                <a:gd name="connsiteY12" fmla="*/ 28501 h 1101324"/>
                <a:gd name="connsiteX0" fmla="*/ 0 w 494985"/>
                <a:gd name="connsiteY0" fmla="*/ 28501 h 1106240"/>
                <a:gd name="connsiteX1" fmla="*/ 28501 w 494985"/>
                <a:gd name="connsiteY1" fmla="*/ 0 h 1106240"/>
                <a:gd name="connsiteX2" fmla="*/ 466484 w 494985"/>
                <a:gd name="connsiteY2" fmla="*/ 0 h 1106240"/>
                <a:gd name="connsiteX3" fmla="*/ 494985 w 494985"/>
                <a:gd name="connsiteY3" fmla="*/ 28501 h 1106240"/>
                <a:gd name="connsiteX4" fmla="*/ 494985 w 494985"/>
                <a:gd name="connsiteY4" fmla="*/ 1006985 h 1106240"/>
                <a:gd name="connsiteX5" fmla="*/ 466484 w 494985"/>
                <a:gd name="connsiteY5" fmla="*/ 1035486 h 1106240"/>
                <a:gd name="connsiteX6" fmla="*/ 369537 w 494985"/>
                <a:gd name="connsiteY6" fmla="*/ 1033611 h 1106240"/>
                <a:gd name="connsiteX7" fmla="*/ 307624 w 494985"/>
                <a:gd name="connsiteY7" fmla="*/ 1101077 h 1106240"/>
                <a:gd name="connsiteX8" fmla="*/ 198087 w 494985"/>
                <a:gd name="connsiteY8" fmla="*/ 1100839 h 1106240"/>
                <a:gd name="connsiteX9" fmla="*/ 158041 w 494985"/>
                <a:gd name="connsiteY9" fmla="*/ 1035229 h 1106240"/>
                <a:gd name="connsiteX10" fmla="*/ 28501 w 494985"/>
                <a:gd name="connsiteY10" fmla="*/ 1035486 h 1106240"/>
                <a:gd name="connsiteX11" fmla="*/ 0 w 494985"/>
                <a:gd name="connsiteY11" fmla="*/ 1006985 h 1106240"/>
                <a:gd name="connsiteX12" fmla="*/ 0 w 494985"/>
                <a:gd name="connsiteY12" fmla="*/ 28501 h 1106240"/>
                <a:gd name="connsiteX0" fmla="*/ 0 w 494985"/>
                <a:gd name="connsiteY0" fmla="*/ 28501 h 1105659"/>
                <a:gd name="connsiteX1" fmla="*/ 28501 w 494985"/>
                <a:gd name="connsiteY1" fmla="*/ 0 h 1105659"/>
                <a:gd name="connsiteX2" fmla="*/ 466484 w 494985"/>
                <a:gd name="connsiteY2" fmla="*/ 0 h 1105659"/>
                <a:gd name="connsiteX3" fmla="*/ 494985 w 494985"/>
                <a:gd name="connsiteY3" fmla="*/ 28501 h 1105659"/>
                <a:gd name="connsiteX4" fmla="*/ 494985 w 494985"/>
                <a:gd name="connsiteY4" fmla="*/ 1006985 h 1105659"/>
                <a:gd name="connsiteX5" fmla="*/ 466484 w 494985"/>
                <a:gd name="connsiteY5" fmla="*/ 1035486 h 1105659"/>
                <a:gd name="connsiteX6" fmla="*/ 371918 w 494985"/>
                <a:gd name="connsiteY6" fmla="*/ 1041470 h 1105659"/>
                <a:gd name="connsiteX7" fmla="*/ 307624 w 494985"/>
                <a:gd name="connsiteY7" fmla="*/ 1101077 h 1105659"/>
                <a:gd name="connsiteX8" fmla="*/ 198087 w 494985"/>
                <a:gd name="connsiteY8" fmla="*/ 1100839 h 1105659"/>
                <a:gd name="connsiteX9" fmla="*/ 158041 w 494985"/>
                <a:gd name="connsiteY9" fmla="*/ 1035229 h 1105659"/>
                <a:gd name="connsiteX10" fmla="*/ 28501 w 494985"/>
                <a:gd name="connsiteY10" fmla="*/ 1035486 h 1105659"/>
                <a:gd name="connsiteX11" fmla="*/ 0 w 494985"/>
                <a:gd name="connsiteY11" fmla="*/ 1006985 h 1105659"/>
                <a:gd name="connsiteX12" fmla="*/ 0 w 494985"/>
                <a:gd name="connsiteY12" fmla="*/ 28501 h 1105659"/>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6046"/>
                <a:gd name="connsiteX1" fmla="*/ 28501 w 494985"/>
                <a:gd name="connsiteY1" fmla="*/ 0 h 1106046"/>
                <a:gd name="connsiteX2" fmla="*/ 466484 w 494985"/>
                <a:gd name="connsiteY2" fmla="*/ 0 h 1106046"/>
                <a:gd name="connsiteX3" fmla="*/ 494985 w 494985"/>
                <a:gd name="connsiteY3" fmla="*/ 28501 h 1106046"/>
                <a:gd name="connsiteX4" fmla="*/ 494985 w 494985"/>
                <a:gd name="connsiteY4" fmla="*/ 1006985 h 1106046"/>
                <a:gd name="connsiteX5" fmla="*/ 466484 w 494985"/>
                <a:gd name="connsiteY5" fmla="*/ 1035486 h 1106046"/>
                <a:gd name="connsiteX6" fmla="*/ 364775 w 494985"/>
                <a:gd name="connsiteY6" fmla="*/ 1036230 h 1106046"/>
                <a:gd name="connsiteX7" fmla="*/ 307624 w 494985"/>
                <a:gd name="connsiteY7" fmla="*/ 1101077 h 1106046"/>
                <a:gd name="connsiteX8" fmla="*/ 198087 w 494985"/>
                <a:gd name="connsiteY8" fmla="*/ 1100839 h 1106046"/>
                <a:gd name="connsiteX9" fmla="*/ 158041 w 494985"/>
                <a:gd name="connsiteY9" fmla="*/ 1035229 h 1106046"/>
                <a:gd name="connsiteX10" fmla="*/ 28501 w 494985"/>
                <a:gd name="connsiteY10" fmla="*/ 1035486 h 1106046"/>
                <a:gd name="connsiteX11" fmla="*/ 0 w 494985"/>
                <a:gd name="connsiteY11" fmla="*/ 1006985 h 1106046"/>
                <a:gd name="connsiteX12" fmla="*/ 0 w 494985"/>
                <a:gd name="connsiteY12" fmla="*/ 28501 h 1106046"/>
                <a:gd name="connsiteX0" fmla="*/ 0 w 494985"/>
                <a:gd name="connsiteY0" fmla="*/ 28501 h 1104264"/>
                <a:gd name="connsiteX1" fmla="*/ 28501 w 494985"/>
                <a:gd name="connsiteY1" fmla="*/ 0 h 1104264"/>
                <a:gd name="connsiteX2" fmla="*/ 466484 w 494985"/>
                <a:gd name="connsiteY2" fmla="*/ 0 h 1104264"/>
                <a:gd name="connsiteX3" fmla="*/ 494985 w 494985"/>
                <a:gd name="connsiteY3" fmla="*/ 28501 h 1104264"/>
                <a:gd name="connsiteX4" fmla="*/ 494985 w 494985"/>
                <a:gd name="connsiteY4" fmla="*/ 1006985 h 1104264"/>
                <a:gd name="connsiteX5" fmla="*/ 466484 w 494985"/>
                <a:gd name="connsiteY5" fmla="*/ 1035486 h 1104264"/>
                <a:gd name="connsiteX6" fmla="*/ 364775 w 494985"/>
                <a:gd name="connsiteY6" fmla="*/ 1036230 h 1104264"/>
                <a:gd name="connsiteX7" fmla="*/ 312387 w 494985"/>
                <a:gd name="connsiteY7" fmla="*/ 1098457 h 1104264"/>
                <a:gd name="connsiteX8" fmla="*/ 198087 w 494985"/>
                <a:gd name="connsiteY8" fmla="*/ 1100839 h 1104264"/>
                <a:gd name="connsiteX9" fmla="*/ 158041 w 494985"/>
                <a:gd name="connsiteY9" fmla="*/ 1035229 h 1104264"/>
                <a:gd name="connsiteX10" fmla="*/ 28501 w 494985"/>
                <a:gd name="connsiteY10" fmla="*/ 1035486 h 1104264"/>
                <a:gd name="connsiteX11" fmla="*/ 0 w 494985"/>
                <a:gd name="connsiteY11" fmla="*/ 1006985 h 1104264"/>
                <a:gd name="connsiteX12" fmla="*/ 0 w 494985"/>
                <a:gd name="connsiteY12" fmla="*/ 28501 h 1104264"/>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312387 w 494985"/>
                <a:gd name="connsiteY7" fmla="*/ 1098457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198087 w 494985"/>
                <a:gd name="connsiteY7" fmla="*/ 1100839 h 1100839"/>
                <a:gd name="connsiteX8" fmla="*/ 158041 w 494985"/>
                <a:gd name="connsiteY8" fmla="*/ 1035229 h 1100839"/>
                <a:gd name="connsiteX9" fmla="*/ 28501 w 494985"/>
                <a:gd name="connsiteY9" fmla="*/ 1035486 h 1100839"/>
                <a:gd name="connsiteX10" fmla="*/ 0 w 494985"/>
                <a:gd name="connsiteY10" fmla="*/ 1006985 h 1100839"/>
                <a:gd name="connsiteX11" fmla="*/ 0 w 494985"/>
                <a:gd name="connsiteY11" fmla="*/ 28501 h 1100839"/>
                <a:gd name="connsiteX0" fmla="*/ 0 w 494985"/>
                <a:gd name="connsiteY0" fmla="*/ 28501 h 1100839"/>
                <a:gd name="connsiteX1" fmla="*/ 28501 w 494985"/>
                <a:gd name="connsiteY1" fmla="*/ 0 h 1100839"/>
                <a:gd name="connsiteX2" fmla="*/ 466484 w 494985"/>
                <a:gd name="connsiteY2" fmla="*/ 0 h 1100839"/>
                <a:gd name="connsiteX3" fmla="*/ 494985 w 494985"/>
                <a:gd name="connsiteY3" fmla="*/ 28501 h 1100839"/>
                <a:gd name="connsiteX4" fmla="*/ 494985 w 494985"/>
                <a:gd name="connsiteY4" fmla="*/ 1006985 h 1100839"/>
                <a:gd name="connsiteX5" fmla="*/ 466484 w 494985"/>
                <a:gd name="connsiteY5" fmla="*/ 1035486 h 1100839"/>
                <a:gd name="connsiteX6" fmla="*/ 364775 w 494985"/>
                <a:gd name="connsiteY6" fmla="*/ 1036230 h 1100839"/>
                <a:gd name="connsiteX7" fmla="*/ 289009 w 494985"/>
                <a:gd name="connsiteY7" fmla="*/ 1064051 h 1100839"/>
                <a:gd name="connsiteX8" fmla="*/ 198087 w 494985"/>
                <a:gd name="connsiteY8" fmla="*/ 1100839 h 1100839"/>
                <a:gd name="connsiteX9" fmla="*/ 158041 w 494985"/>
                <a:gd name="connsiteY9" fmla="*/ 1035229 h 1100839"/>
                <a:gd name="connsiteX10" fmla="*/ 28501 w 494985"/>
                <a:gd name="connsiteY10" fmla="*/ 1035486 h 1100839"/>
                <a:gd name="connsiteX11" fmla="*/ 0 w 494985"/>
                <a:gd name="connsiteY11" fmla="*/ 1006985 h 1100839"/>
                <a:gd name="connsiteX12" fmla="*/ 0 w 494985"/>
                <a:gd name="connsiteY12" fmla="*/ 28501 h 1100839"/>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64775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52869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3352"/>
                <a:gd name="connsiteX1" fmla="*/ 28501 w 494985"/>
                <a:gd name="connsiteY1" fmla="*/ 0 h 1103352"/>
                <a:gd name="connsiteX2" fmla="*/ 466484 w 494985"/>
                <a:gd name="connsiteY2" fmla="*/ 0 h 1103352"/>
                <a:gd name="connsiteX3" fmla="*/ 494985 w 494985"/>
                <a:gd name="connsiteY3" fmla="*/ 28501 h 1103352"/>
                <a:gd name="connsiteX4" fmla="*/ 494985 w 494985"/>
                <a:gd name="connsiteY4" fmla="*/ 1006985 h 1103352"/>
                <a:gd name="connsiteX5" fmla="*/ 466484 w 494985"/>
                <a:gd name="connsiteY5" fmla="*/ 1035486 h 1103352"/>
                <a:gd name="connsiteX6" fmla="*/ 340962 w 494985"/>
                <a:gd name="connsiteY6" fmla="*/ 1036230 h 1103352"/>
                <a:gd name="connsiteX7" fmla="*/ 291390 w 494985"/>
                <a:gd name="connsiteY7" fmla="*/ 1103352 h 1103352"/>
                <a:gd name="connsiteX8" fmla="*/ 198087 w 494985"/>
                <a:gd name="connsiteY8" fmla="*/ 1100839 h 1103352"/>
                <a:gd name="connsiteX9" fmla="*/ 158041 w 494985"/>
                <a:gd name="connsiteY9" fmla="*/ 1035229 h 1103352"/>
                <a:gd name="connsiteX10" fmla="*/ 28501 w 494985"/>
                <a:gd name="connsiteY10" fmla="*/ 1035486 h 1103352"/>
                <a:gd name="connsiteX11" fmla="*/ 0 w 494985"/>
                <a:gd name="connsiteY11" fmla="*/ 1006985 h 1103352"/>
                <a:gd name="connsiteX12" fmla="*/ 0 w 494985"/>
                <a:gd name="connsiteY12" fmla="*/ 28501 h 110335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1390 w 494985"/>
                <a:gd name="connsiteY7" fmla="*/ 1103352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13832"/>
                <a:gd name="connsiteX1" fmla="*/ 28501 w 494985"/>
                <a:gd name="connsiteY1" fmla="*/ 0 h 1113832"/>
                <a:gd name="connsiteX2" fmla="*/ 466484 w 494985"/>
                <a:gd name="connsiteY2" fmla="*/ 0 h 1113832"/>
                <a:gd name="connsiteX3" fmla="*/ 494985 w 494985"/>
                <a:gd name="connsiteY3" fmla="*/ 28501 h 1113832"/>
                <a:gd name="connsiteX4" fmla="*/ 494985 w 494985"/>
                <a:gd name="connsiteY4" fmla="*/ 1006985 h 1113832"/>
                <a:gd name="connsiteX5" fmla="*/ 466484 w 494985"/>
                <a:gd name="connsiteY5" fmla="*/ 1035486 h 1113832"/>
                <a:gd name="connsiteX6" fmla="*/ 340962 w 494985"/>
                <a:gd name="connsiteY6" fmla="*/ 1036230 h 1113832"/>
                <a:gd name="connsiteX7" fmla="*/ 293772 w 494985"/>
                <a:gd name="connsiteY7" fmla="*/ 1113832 h 1113832"/>
                <a:gd name="connsiteX8" fmla="*/ 200469 w 494985"/>
                <a:gd name="connsiteY8" fmla="*/ 1108699 h 1113832"/>
                <a:gd name="connsiteX9" fmla="*/ 158041 w 494985"/>
                <a:gd name="connsiteY9" fmla="*/ 1035229 h 1113832"/>
                <a:gd name="connsiteX10" fmla="*/ 28501 w 494985"/>
                <a:gd name="connsiteY10" fmla="*/ 1035486 h 1113832"/>
                <a:gd name="connsiteX11" fmla="*/ 0 w 494985"/>
                <a:gd name="connsiteY11" fmla="*/ 1006985 h 1113832"/>
                <a:gd name="connsiteX12" fmla="*/ 0 w 494985"/>
                <a:gd name="connsiteY12" fmla="*/ 28501 h 1113832"/>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200469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298535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 name="connsiteX0" fmla="*/ 0 w 494985"/>
                <a:gd name="connsiteY0" fmla="*/ 28501 h 1108699"/>
                <a:gd name="connsiteX1" fmla="*/ 28501 w 494985"/>
                <a:gd name="connsiteY1" fmla="*/ 0 h 1108699"/>
                <a:gd name="connsiteX2" fmla="*/ 466484 w 494985"/>
                <a:gd name="connsiteY2" fmla="*/ 0 h 1108699"/>
                <a:gd name="connsiteX3" fmla="*/ 494985 w 494985"/>
                <a:gd name="connsiteY3" fmla="*/ 28501 h 1108699"/>
                <a:gd name="connsiteX4" fmla="*/ 494985 w 494985"/>
                <a:gd name="connsiteY4" fmla="*/ 1006985 h 1108699"/>
                <a:gd name="connsiteX5" fmla="*/ 466484 w 494985"/>
                <a:gd name="connsiteY5" fmla="*/ 1035486 h 1108699"/>
                <a:gd name="connsiteX6" fmla="*/ 340962 w 494985"/>
                <a:gd name="connsiteY6" fmla="*/ 1036230 h 1108699"/>
                <a:gd name="connsiteX7" fmla="*/ 305679 w 494985"/>
                <a:gd name="connsiteY7" fmla="*/ 1108591 h 1108699"/>
                <a:gd name="connsiteX8" fmla="*/ 186182 w 494985"/>
                <a:gd name="connsiteY8" fmla="*/ 1108699 h 1108699"/>
                <a:gd name="connsiteX9" fmla="*/ 158041 w 494985"/>
                <a:gd name="connsiteY9" fmla="*/ 1035229 h 1108699"/>
                <a:gd name="connsiteX10" fmla="*/ 28501 w 494985"/>
                <a:gd name="connsiteY10" fmla="*/ 1035486 h 1108699"/>
                <a:gd name="connsiteX11" fmla="*/ 0 w 494985"/>
                <a:gd name="connsiteY11" fmla="*/ 1006985 h 1108699"/>
                <a:gd name="connsiteX12" fmla="*/ 0 w 494985"/>
                <a:gd name="connsiteY12" fmla="*/ 28501 h 1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985" h="1108699">
                  <a:moveTo>
                    <a:pt x="0" y="28501"/>
                  </a:moveTo>
                  <a:cubicBezTo>
                    <a:pt x="0" y="12760"/>
                    <a:pt x="12760" y="0"/>
                    <a:pt x="28501" y="0"/>
                  </a:cubicBezTo>
                  <a:lnTo>
                    <a:pt x="466484" y="0"/>
                  </a:lnTo>
                  <a:cubicBezTo>
                    <a:pt x="482225" y="0"/>
                    <a:pt x="494985" y="12760"/>
                    <a:pt x="494985" y="28501"/>
                  </a:cubicBezTo>
                  <a:lnTo>
                    <a:pt x="494985" y="1006985"/>
                  </a:lnTo>
                  <a:cubicBezTo>
                    <a:pt x="494985" y="1022726"/>
                    <a:pt x="482225" y="1035486"/>
                    <a:pt x="466484" y="1035486"/>
                  </a:cubicBezTo>
                  <a:lnTo>
                    <a:pt x="340962" y="1036230"/>
                  </a:lnTo>
                  <a:lnTo>
                    <a:pt x="305679" y="1108591"/>
                  </a:lnTo>
                  <a:lnTo>
                    <a:pt x="186182" y="1108699"/>
                  </a:lnTo>
                  <a:lnTo>
                    <a:pt x="158041" y="1035229"/>
                  </a:lnTo>
                  <a:lnTo>
                    <a:pt x="28501" y="1035486"/>
                  </a:lnTo>
                  <a:cubicBezTo>
                    <a:pt x="12760" y="1035486"/>
                    <a:pt x="0" y="1022726"/>
                    <a:pt x="0" y="1006985"/>
                  </a:cubicBezTo>
                  <a:lnTo>
                    <a:pt x="0" y="28501"/>
                  </a:lnTo>
                  <a:close/>
                </a:path>
              </a:pathLst>
            </a:custGeom>
            <a:solidFill>
              <a:srgbClr val="107C10"/>
            </a:solidFill>
            <a:ln w="9525" cmpd="sng">
              <a:noFill/>
            </a:ln>
            <a:effectLst/>
          </p:spPr>
          <p:style>
            <a:lnRef idx="1">
              <a:schemeClr val="accent1"/>
            </a:lnRef>
            <a:fillRef idx="3">
              <a:schemeClr val="accent1"/>
            </a:fillRef>
            <a:effectRef idx="2">
              <a:schemeClr val="accent1"/>
            </a:effectRef>
            <a:fontRef idx="minor">
              <a:schemeClr val="lt1"/>
            </a:fontRef>
          </p:style>
          <p:txBody>
            <a:bodyPr lIns="93247" tIns="93247" rIns="0"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816" b="0" i="0" u="none" strike="noStrike" kern="0" cap="none" spc="0" normalizeH="0" baseline="0" noProof="0" dirty="0">
                  <a:ln>
                    <a:noFill/>
                  </a:ln>
                  <a:gradFill>
                    <a:gsLst>
                      <a:gs pos="2917">
                        <a:schemeClr val="bg1"/>
                      </a:gs>
                      <a:gs pos="100000">
                        <a:schemeClr val="bg1"/>
                      </a:gs>
                    </a:gsLst>
                    <a:lin ang="5400000" scaled="0"/>
                  </a:gradFill>
                  <a:effectLst/>
                  <a:uLnTx/>
                  <a:uFillTx/>
                  <a:latin typeface="Segoe UI Semibold" panose="020B0702040204020203" pitchFamily="34" charset="0"/>
                  <a:ea typeface="+mn-ea"/>
                  <a:cs typeface="Segoe UI Semibold" panose="020B0702040204020203" pitchFamily="34" charset="0"/>
                </a:rPr>
                <a:t>R Server</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816" b="0" i="0" u="none" strike="noStrike" kern="0" cap="none" spc="0" normalizeH="0" baseline="0" noProof="0" dirty="0">
                  <a:ln>
                    <a:noFill/>
                  </a:ln>
                  <a:solidFill>
                    <a:schemeClr val="bg1"/>
                  </a:solidFill>
                  <a:effectLst/>
                  <a:uLnTx/>
                  <a:uFillTx/>
                  <a:latin typeface="+mn-lt"/>
                  <a:ea typeface="+mn-ea"/>
                  <a:cs typeface="Arial"/>
                </a:rPr>
                <a:t> </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816" b="0" i="0" u="none" strike="noStrike" kern="0" cap="none" spc="0" normalizeH="0" baseline="0" noProof="0" dirty="0">
                  <a:ln>
                    <a:noFill/>
                  </a:ln>
                  <a:solidFill>
                    <a:schemeClr val="bg1"/>
                  </a:solidFill>
                  <a:effectLst/>
                  <a:uLnTx/>
                  <a:uFillTx/>
                  <a:latin typeface="+mn-lt"/>
                  <a:ea typeface="+mn-ea"/>
                  <a:cs typeface="Arial"/>
                </a:rPr>
                <a:t>Machine Learning</a:t>
              </a:r>
              <a:endParaRPr kumimoji="0" lang="en-US" sz="714" b="0" i="0" u="none" strike="noStrike" kern="0" cap="none" spc="0" normalizeH="0" baseline="0" noProof="0" dirty="0">
                <a:ln>
                  <a:noFill/>
                </a:ln>
                <a:solidFill>
                  <a:schemeClr val="bg1"/>
                </a:solidFill>
                <a:effectLst/>
                <a:uLnTx/>
                <a:uFillTx/>
                <a:latin typeface="+mn-lt"/>
                <a:ea typeface="+mn-ea"/>
                <a:cs typeface="Arial"/>
              </a:endParaRP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US" sz="816" b="0" i="0" u="none" strike="noStrike" kern="0" cap="none" spc="0" normalizeH="0" baseline="0" noProof="0" dirty="0">
                <a:ln>
                  <a:noFill/>
                </a:ln>
                <a:solidFill>
                  <a:schemeClr val="bg1"/>
                </a:solidFill>
                <a:effectLst/>
                <a:uLnTx/>
                <a:uFillTx/>
                <a:latin typeface="+mn-lt"/>
                <a:ea typeface="+mn-ea"/>
                <a:cs typeface="Arial"/>
              </a:endParaRP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US" sz="816" b="1" i="0" u="none" strike="noStrike" kern="0" cap="none" spc="0" normalizeH="0" baseline="0" noProof="0" dirty="0">
                <a:ln>
                  <a:noFill/>
                </a:ln>
                <a:solidFill>
                  <a:srgbClr val="020202"/>
                </a:solidFill>
                <a:effectLst/>
                <a:uLnTx/>
                <a:uFillTx/>
                <a:latin typeface="+mn-lt"/>
                <a:ea typeface="+mn-ea"/>
                <a:cs typeface="Arial"/>
              </a:endParaRP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US" sz="816" b="1" i="0" u="none" strike="noStrike" kern="0" cap="none" spc="0" normalizeH="0" baseline="0" noProof="0" dirty="0">
                <a:ln>
                  <a:noFill/>
                </a:ln>
                <a:solidFill>
                  <a:srgbClr val="020202"/>
                </a:solidFill>
                <a:effectLst/>
                <a:uLnTx/>
                <a:uFillTx/>
                <a:latin typeface="+mn-lt"/>
                <a:ea typeface="+mn-ea"/>
                <a:cs typeface="Arial"/>
              </a:endParaRPr>
            </a:p>
          </p:txBody>
        </p:sp>
      </p:grpSp>
      <p:sp>
        <p:nvSpPr>
          <p:cNvPr id="4" name="TextBox 3"/>
          <p:cNvSpPr txBox="1"/>
          <p:nvPr/>
        </p:nvSpPr>
        <p:spPr>
          <a:xfrm>
            <a:off x="2979403" y="4383236"/>
            <a:ext cx="8416625" cy="1495750"/>
          </a:xfrm>
          <a:prstGeom prst="rect">
            <a:avLst/>
          </a:prstGeom>
          <a:solidFill>
            <a:schemeClr val="tx1">
              <a:lumMod val="65000"/>
            </a:schemeClr>
          </a:solidFill>
        </p:spPr>
        <p:txBody>
          <a:bodyPr wrap="square" lIns="186521" tIns="149217" rIns="186521" bIns="149217" rtlCol="0">
            <a:spAutoFit/>
          </a:bodyPr>
          <a:lstStyle/>
          <a:p>
            <a:pPr marL="0" marR="0" lvl="0" indent="0" algn="ctr" defTabSz="914400" eaLnBrk="1" fontAlgn="auto" latinLnBrk="0" hangingPunct="1">
              <a:lnSpc>
                <a:spcPct val="90000"/>
              </a:lnSpc>
              <a:spcBef>
                <a:spcPts val="0"/>
              </a:spcBef>
              <a:spcAft>
                <a:spcPts val="612"/>
              </a:spcAft>
              <a:buClrTx/>
              <a:buSzTx/>
              <a:buFontTx/>
              <a:buNone/>
              <a:tabLst/>
              <a:defRPr/>
            </a:pPr>
            <a:endParaRPr kumimoji="0" lang="en-US" sz="2448" b="0" i="0" u="none"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solidFill>
                  <a:schemeClr val="bg1"/>
                </a:solidFill>
                <a:effectLst/>
                <a:uLnTx/>
                <a:uFillTx/>
              </a:rPr>
              <a:t>Local (HDFS) or Cloud (Azure Blob/Azure Data Lake Store)</a:t>
            </a:r>
          </a:p>
          <a:p>
            <a:pPr marL="0" marR="0" lvl="0" indent="0" algn="ctr" defTabSz="914400" eaLnBrk="1" fontAlgn="auto" latinLnBrk="0" hangingPunct="1">
              <a:lnSpc>
                <a:spcPct val="90000"/>
              </a:lnSpc>
              <a:spcBef>
                <a:spcPts val="0"/>
              </a:spcBef>
              <a:spcAft>
                <a:spcPts val="612"/>
              </a:spcAft>
              <a:buClrTx/>
              <a:buSzTx/>
              <a:buFontTx/>
              <a:buNone/>
              <a:tabLst/>
              <a:defRPr/>
            </a:pPr>
            <a:endParaRPr kumimoji="0" lang="en-US" sz="2448" b="0" i="0" u="none" strike="noStrike" kern="0" cap="none" spc="0" normalizeH="0" baseline="0" noProof="0" dirty="0">
              <a:ln>
                <a:noFill/>
              </a:ln>
              <a:solidFill>
                <a:schemeClr val="bg1"/>
              </a:solidFill>
              <a:effectLst/>
              <a:uLnTx/>
              <a:uFillTx/>
            </a:endParaRPr>
          </a:p>
        </p:txBody>
      </p:sp>
      <p:sp>
        <p:nvSpPr>
          <p:cNvPr id="80" name="Left Brace 79"/>
          <p:cNvSpPr/>
          <p:nvPr/>
        </p:nvSpPr>
        <p:spPr>
          <a:xfrm>
            <a:off x="2032889" y="1850474"/>
            <a:ext cx="699453" cy="2277557"/>
          </a:xfrm>
          <a:prstGeom prst="leftBrace">
            <a:avLst>
              <a:gd name="adj1" fmla="val 53049"/>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81" name="Left Brace 80"/>
          <p:cNvSpPr/>
          <p:nvPr/>
        </p:nvSpPr>
        <p:spPr>
          <a:xfrm>
            <a:off x="2032889" y="4397417"/>
            <a:ext cx="699453" cy="1481305"/>
          </a:xfrm>
          <a:prstGeom prst="leftBrace">
            <a:avLst>
              <a:gd name="adj1" fmla="val 53049"/>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3399024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tx1">
                    <a:lumMod val="75000"/>
                  </a:schemeClr>
                </a:solidFill>
              </a:rPr>
              <a:t>Azure HDInsight</a:t>
            </a:r>
          </a:p>
        </p:txBody>
      </p:sp>
      <p:sp>
        <p:nvSpPr>
          <p:cNvPr id="8" name="Text Placeholder 7"/>
          <p:cNvSpPr>
            <a:spLocks noGrp="1"/>
          </p:cNvSpPr>
          <p:nvPr>
            <p:ph type="body" sz="quarter" idx="13"/>
          </p:nvPr>
        </p:nvSpPr>
        <p:spPr>
          <a:xfrm>
            <a:off x="6035359" y="1212849"/>
            <a:ext cx="6126479" cy="5483228"/>
          </a:xfrm>
          <a:solidFill>
            <a:srgbClr val="D83B01"/>
          </a:solidFill>
        </p:spPr>
        <p:txBody>
          <a:bodyPr/>
          <a:lstStyle/>
          <a:p>
            <a:pPr algn="l" defTabSz="932563">
              <a:spcAft>
                <a:spcPts val="1836"/>
              </a:spcAft>
              <a:defRPr/>
            </a:pPr>
            <a:r>
              <a:rPr lang="en-US" sz="2000" dirty="0">
                <a:solidFill>
                  <a:schemeClr val="bg1"/>
                </a:solidFill>
                <a:latin typeface="Segoe UI Semibold" panose="020B0702040204020203" pitchFamily="34" charset="0"/>
                <a:cs typeface="Segoe UI Semibold" panose="020B0702040204020203" pitchFamily="34" charset="0"/>
              </a:rPr>
              <a:t>Fully-managed</a:t>
            </a:r>
            <a:r>
              <a:rPr lang="en-US" sz="2000" b="1" dirty="0">
                <a:solidFill>
                  <a:schemeClr val="bg1"/>
                </a:solidFill>
                <a:cs typeface="Segoe UI" panose="020B0502040204020203" pitchFamily="34" charset="0"/>
              </a:rPr>
              <a:t> </a:t>
            </a:r>
            <a:r>
              <a:rPr lang="en-US" sz="2000" dirty="0">
                <a:solidFill>
                  <a:schemeClr val="bg1"/>
                </a:solidFill>
                <a:cs typeface="Segoe UI" panose="020B0502040204020203" pitchFamily="34" charset="0"/>
              </a:rPr>
              <a:t>Hadoop and Spark for the cloud</a:t>
            </a:r>
            <a:endParaRPr lang="en-US" sz="2000" b="1" dirty="0">
              <a:solidFill>
                <a:schemeClr val="bg1"/>
              </a:solidFill>
              <a:cs typeface="Segoe UI" panose="020B0502040204020203" pitchFamily="34" charset="0"/>
            </a:endParaRPr>
          </a:p>
          <a:p>
            <a:pPr algn="l" defTabSz="932563">
              <a:spcAft>
                <a:spcPts val="1836"/>
              </a:spcAft>
              <a:defRPr/>
            </a:pPr>
            <a:r>
              <a:rPr lang="en-US" sz="2000" dirty="0">
                <a:solidFill>
                  <a:schemeClr val="bg1"/>
                </a:solidFill>
                <a:latin typeface="Segoe UI Semibold" panose="020B0702040204020203" pitchFamily="34" charset="0"/>
                <a:cs typeface="Segoe UI Semibold" panose="020B0702040204020203" pitchFamily="34" charset="0"/>
              </a:rPr>
              <a:t>100% Open Source </a:t>
            </a:r>
            <a:r>
              <a:rPr lang="en-US" sz="2000" dirty="0">
                <a:solidFill>
                  <a:schemeClr val="bg1"/>
                </a:solidFill>
                <a:cs typeface="Segoe UI" panose="020B0502040204020203" pitchFamily="34" charset="0"/>
              </a:rPr>
              <a:t>Hortonworks data platform</a:t>
            </a:r>
          </a:p>
          <a:p>
            <a:pPr algn="l" defTabSz="932563">
              <a:spcAft>
                <a:spcPts val="1836"/>
              </a:spcAft>
              <a:defRPr/>
            </a:pPr>
            <a:r>
              <a:rPr lang="en-US" sz="2000" dirty="0">
                <a:solidFill>
                  <a:schemeClr val="bg1"/>
                </a:solidFill>
                <a:cs typeface="Segoe UI" panose="020B0502040204020203" pitchFamily="34" charset="0"/>
              </a:rPr>
              <a:t>Clusters up and </a:t>
            </a:r>
            <a:r>
              <a:rPr lang="en-US" sz="2000" dirty="0">
                <a:solidFill>
                  <a:schemeClr val="bg1"/>
                </a:solidFill>
                <a:latin typeface="Segoe UI Semibold" panose="020B0702040204020203" pitchFamily="34" charset="0"/>
                <a:cs typeface="Segoe UI Semibold" panose="020B0702040204020203" pitchFamily="34" charset="0"/>
              </a:rPr>
              <a:t>running in minutes </a:t>
            </a:r>
            <a:endParaRPr lang="en-US" sz="2000" b="1" dirty="0">
              <a:solidFill>
                <a:schemeClr val="bg1"/>
              </a:solidFill>
              <a:cs typeface="Segoe UI" panose="020B0502040204020203" pitchFamily="34" charset="0"/>
            </a:endParaRPr>
          </a:p>
          <a:p>
            <a:pPr algn="l" defTabSz="932563">
              <a:spcAft>
                <a:spcPts val="1836"/>
              </a:spcAft>
              <a:defRPr/>
            </a:pPr>
            <a:r>
              <a:rPr lang="en-US" sz="2000" dirty="0">
                <a:solidFill>
                  <a:schemeClr val="bg1"/>
                </a:solidFill>
                <a:cs typeface="Segoe UI" panose="020B0502040204020203" pitchFamily="34" charset="0"/>
              </a:rPr>
              <a:t>Supported by Microsoft with </a:t>
            </a:r>
            <a:r>
              <a:rPr lang="en-US" sz="2000" dirty="0">
                <a:solidFill>
                  <a:schemeClr val="bg1"/>
                </a:solidFill>
                <a:latin typeface="Segoe UI Semibold" panose="020B0702040204020203" pitchFamily="34" charset="0"/>
                <a:cs typeface="Segoe UI Semibold" panose="020B0702040204020203" pitchFamily="34" charset="0"/>
              </a:rPr>
              <a:t>industry’s best SLA</a:t>
            </a:r>
            <a:endParaRPr lang="en-US" sz="2000" b="1" dirty="0">
              <a:solidFill>
                <a:schemeClr val="bg1"/>
              </a:solidFill>
              <a:cs typeface="Segoe UI" panose="020B0502040204020203" pitchFamily="34" charset="0"/>
            </a:endParaRPr>
          </a:p>
          <a:p>
            <a:pPr algn="l" defTabSz="932563">
              <a:spcAft>
                <a:spcPts val="1836"/>
              </a:spcAft>
              <a:defRPr/>
            </a:pPr>
            <a:r>
              <a:rPr lang="en-US" sz="2000" dirty="0">
                <a:solidFill>
                  <a:schemeClr val="bg1"/>
                </a:solidFill>
                <a:cs typeface="Segoe UI" panose="020B0502040204020203" pitchFamily="34" charset="0"/>
              </a:rPr>
              <a:t>Familiar </a:t>
            </a:r>
            <a:r>
              <a:rPr lang="en-US" sz="2000" dirty="0">
                <a:solidFill>
                  <a:schemeClr val="bg1"/>
                </a:solidFill>
                <a:latin typeface="Segoe UI Semibold" panose="020B0702040204020203" pitchFamily="34" charset="0"/>
                <a:cs typeface="Segoe UI Semibold" panose="020B0702040204020203" pitchFamily="34" charset="0"/>
              </a:rPr>
              <a:t>BI tools for analysis</a:t>
            </a:r>
          </a:p>
          <a:p>
            <a:pPr algn="l" defTabSz="932563">
              <a:spcAft>
                <a:spcPts val="1836"/>
              </a:spcAft>
              <a:defRPr/>
            </a:pPr>
            <a:r>
              <a:rPr lang="en-US" sz="2000" dirty="0">
                <a:solidFill>
                  <a:schemeClr val="bg1"/>
                </a:solidFill>
                <a:cs typeface="Segoe UI" panose="020B0502040204020203" pitchFamily="34" charset="0"/>
              </a:rPr>
              <a:t>Open source notebooks for </a:t>
            </a:r>
            <a:r>
              <a:rPr lang="en-US" sz="2000" dirty="0">
                <a:solidFill>
                  <a:schemeClr val="bg1"/>
                </a:solidFill>
                <a:latin typeface="Segoe UI Semibold" panose="020B0702040204020203" pitchFamily="34" charset="0"/>
                <a:cs typeface="Segoe UI Semibold" panose="020B0702040204020203" pitchFamily="34" charset="0"/>
              </a:rPr>
              <a:t>interactive data science</a:t>
            </a:r>
            <a:endParaRPr lang="en-US" sz="2000" b="1" dirty="0">
              <a:solidFill>
                <a:schemeClr val="bg1"/>
              </a:solidFill>
              <a:cs typeface="Segoe UI" panose="020B0502040204020203" pitchFamily="34" charset="0"/>
            </a:endParaRPr>
          </a:p>
          <a:p>
            <a:pPr algn="l" defTabSz="932563">
              <a:spcAft>
                <a:spcPts val="1836"/>
              </a:spcAft>
              <a:defRPr/>
            </a:pPr>
            <a:r>
              <a:rPr lang="en-US" sz="2000" dirty="0">
                <a:solidFill>
                  <a:schemeClr val="bg1"/>
                </a:solidFill>
                <a:latin typeface="Segoe UI Semibold" panose="020B0702040204020203" pitchFamily="34" charset="0"/>
                <a:cs typeface="Segoe UI Semibold" panose="020B0702040204020203" pitchFamily="34" charset="0"/>
              </a:rPr>
              <a:t>63% lower TCO </a:t>
            </a:r>
            <a:r>
              <a:rPr lang="en-US" sz="2000" dirty="0">
                <a:solidFill>
                  <a:schemeClr val="bg1"/>
                </a:solidFill>
                <a:cs typeface="Segoe UI" panose="020B0502040204020203" pitchFamily="34" charset="0"/>
              </a:rPr>
              <a:t>than deploying Hadoop </a:t>
            </a:r>
            <a:r>
              <a:rPr lang="en-US" sz="2000" dirty="0" err="1">
                <a:solidFill>
                  <a:schemeClr val="bg1"/>
                </a:solidFill>
                <a:cs typeface="Segoe UI" panose="020B0502040204020203" pitchFamily="34" charset="0"/>
              </a:rPr>
              <a:t>on-premise</a:t>
            </a:r>
            <a:r>
              <a:rPr lang="en-US" sz="2000" dirty="0">
                <a:solidFill>
                  <a:schemeClr val="bg1"/>
                </a:solidFill>
                <a:cs typeface="Segoe UI" panose="020B0502040204020203" pitchFamily="34" charset="0"/>
              </a:rPr>
              <a:t>*</a:t>
            </a:r>
          </a:p>
          <a:p>
            <a:pPr algn="l"/>
            <a:endParaRPr lang="en-US" sz="2000" dirty="0">
              <a:solidFill>
                <a:schemeClr val="bg1"/>
              </a:solidFill>
              <a:latin typeface="+mn-lt"/>
            </a:endParaRPr>
          </a:p>
        </p:txBody>
      </p:sp>
      <p:sp>
        <p:nvSpPr>
          <p:cNvPr id="2" name="Rectangle 1"/>
          <p:cNvSpPr/>
          <p:nvPr/>
        </p:nvSpPr>
        <p:spPr>
          <a:xfrm>
            <a:off x="366141" y="1497493"/>
            <a:ext cx="3931877" cy="978729"/>
          </a:xfrm>
          <a:prstGeom prst="rect">
            <a:avLst/>
          </a:prstGeom>
        </p:spPr>
        <p:txBody>
          <a:bodyPr wrap="square">
            <a:spAutoFit/>
          </a:bodyPr>
          <a:lstStyle/>
          <a:p>
            <a:pPr>
              <a:lnSpc>
                <a:spcPct val="90000"/>
              </a:lnSpc>
              <a:spcBef>
                <a:spcPts val="1224"/>
              </a:spcBef>
              <a:spcAft>
                <a:spcPts val="612"/>
              </a:spcAft>
              <a:defRPr/>
            </a:pPr>
            <a:r>
              <a:rPr lang="en-US" sz="3200" kern="0" dirty="0">
                <a:latin typeface="Segoe UI Light"/>
                <a:ea typeface="Segoe UI" pitchFamily="34" charset="0"/>
                <a:cs typeface="Segoe UI" pitchFamily="34" charset="0"/>
              </a:rPr>
              <a:t>Hadoop and Spark </a:t>
            </a:r>
            <a:br>
              <a:rPr lang="en-US" sz="3200" kern="0" dirty="0">
                <a:latin typeface="Segoe UI Light"/>
                <a:ea typeface="Segoe UI" pitchFamily="34" charset="0"/>
                <a:cs typeface="Segoe UI" pitchFamily="34" charset="0"/>
              </a:rPr>
            </a:br>
            <a:r>
              <a:rPr lang="en-US" sz="3200" kern="0" dirty="0">
                <a:latin typeface="Segoe UI Light"/>
                <a:ea typeface="Segoe UI" pitchFamily="34" charset="0"/>
                <a:cs typeface="Segoe UI" pitchFamily="34" charset="0"/>
              </a:rPr>
              <a:t>as a Service on Azure</a:t>
            </a:r>
          </a:p>
        </p:txBody>
      </p:sp>
      <p:sp>
        <p:nvSpPr>
          <p:cNvPr id="11" name="Freeform 10"/>
          <p:cNvSpPr/>
          <p:nvPr/>
        </p:nvSpPr>
        <p:spPr>
          <a:xfrm>
            <a:off x="1280531" y="3588701"/>
            <a:ext cx="1530705" cy="1099099"/>
          </a:xfrm>
          <a:custGeom>
            <a:avLst/>
            <a:gdLst>
              <a:gd name="connsiteX0" fmla="*/ 3620186 w 5996789"/>
              <a:gd name="connsiteY0" fmla="*/ 3312946 h 4305921"/>
              <a:gd name="connsiteX1" fmla="*/ 3776214 w 5996789"/>
              <a:gd name="connsiteY1" fmla="*/ 3646776 h 4305921"/>
              <a:gd name="connsiteX2" fmla="*/ 3756257 w 5996789"/>
              <a:gd name="connsiteY2" fmla="*/ 3915289 h 4305921"/>
              <a:gd name="connsiteX3" fmla="*/ 3816129 w 5996789"/>
              <a:gd name="connsiteY3" fmla="*/ 4107603 h 4305921"/>
              <a:gd name="connsiteX4" fmla="*/ 3482300 w 5996789"/>
              <a:gd name="connsiteY4" fmla="*/ 4180175 h 4305921"/>
              <a:gd name="connsiteX5" fmla="*/ 3148472 w 5996789"/>
              <a:gd name="connsiteY5" fmla="*/ 4111232 h 4305921"/>
              <a:gd name="connsiteX6" fmla="*/ 3620186 w 5996789"/>
              <a:gd name="connsiteY6" fmla="*/ 3312946 h 4305921"/>
              <a:gd name="connsiteX7" fmla="*/ 365356 w 5996789"/>
              <a:gd name="connsiteY7" fmla="*/ 2979119 h 4305921"/>
              <a:gd name="connsiteX8" fmla="*/ 706442 w 5996789"/>
              <a:gd name="connsiteY8" fmla="*/ 3683062 h 4305921"/>
              <a:gd name="connsiteX9" fmla="*/ 525013 w 5996789"/>
              <a:gd name="connsiteY9" fmla="*/ 3830018 h 4305921"/>
              <a:gd name="connsiteX10" fmla="*/ 87771 w 5996789"/>
              <a:gd name="connsiteY10" fmla="*/ 3390962 h 4305921"/>
              <a:gd name="connsiteX11" fmla="*/ 365356 w 5996789"/>
              <a:gd name="connsiteY11" fmla="*/ 2979119 h 4305921"/>
              <a:gd name="connsiteX12" fmla="*/ 4139073 w 5996789"/>
              <a:gd name="connsiteY12" fmla="*/ 1036923 h 4305921"/>
              <a:gd name="connsiteX13" fmla="*/ 3651029 w 5996789"/>
              <a:gd name="connsiteY13" fmla="*/ 1406131 h 4305921"/>
              <a:gd name="connsiteX14" fmla="*/ 3748999 w 5996789"/>
              <a:gd name="connsiteY14" fmla="*/ 1323583 h 4305921"/>
              <a:gd name="connsiteX15" fmla="*/ 3907276 w 5996789"/>
              <a:gd name="connsiteY15" fmla="*/ 1465171 h 4305921"/>
              <a:gd name="connsiteX16" fmla="*/ 3805244 w 5996789"/>
              <a:gd name="connsiteY16" fmla="*/ 1620218 h 4305921"/>
              <a:gd name="connsiteX17" fmla="*/ 4338644 w 5996789"/>
              <a:gd name="connsiteY17" fmla="*/ 1230145 h 4305921"/>
              <a:gd name="connsiteX18" fmla="*/ 4198682 w 5996789"/>
              <a:gd name="connsiteY18" fmla="*/ 1265252 h 4305921"/>
              <a:gd name="connsiteX19" fmla="*/ 4057883 w 5996789"/>
              <a:gd name="connsiteY19" fmla="*/ 1094980 h 4305921"/>
              <a:gd name="connsiteX20" fmla="*/ 4139073 w 5996789"/>
              <a:gd name="connsiteY20" fmla="*/ 1036923 h 4305921"/>
              <a:gd name="connsiteX21" fmla="*/ 3598662 w 5996789"/>
              <a:gd name="connsiteY21" fmla="*/ 703111 h 4305921"/>
              <a:gd name="connsiteX22" fmla="*/ 3426057 w 5996789"/>
              <a:gd name="connsiteY22" fmla="*/ 1114030 h 4305921"/>
              <a:gd name="connsiteX23" fmla="*/ 3810686 w 5996789"/>
              <a:gd name="connsiteY23" fmla="*/ 729401 h 4305921"/>
              <a:gd name="connsiteX24" fmla="*/ 3645133 w 5996789"/>
              <a:gd name="connsiteY24" fmla="*/ 703859 h 4305921"/>
              <a:gd name="connsiteX25" fmla="*/ 3598662 w 5996789"/>
              <a:gd name="connsiteY25" fmla="*/ 703111 h 4305921"/>
              <a:gd name="connsiteX26" fmla="*/ 5685617 w 5996789"/>
              <a:gd name="connsiteY26" fmla="*/ 254049 h 4305921"/>
              <a:gd name="connsiteX27" fmla="*/ 5497832 w 5996789"/>
              <a:gd name="connsiteY27" fmla="*/ 442881 h 4305921"/>
              <a:gd name="connsiteX28" fmla="*/ 5271218 w 5996789"/>
              <a:gd name="connsiteY28" fmla="*/ 577718 h 4305921"/>
              <a:gd name="connsiteX29" fmla="*/ 5518876 w 5996789"/>
              <a:gd name="connsiteY29" fmla="*/ 537204 h 4305921"/>
              <a:gd name="connsiteX30" fmla="*/ 5685617 w 5996789"/>
              <a:gd name="connsiteY30" fmla="*/ 254049 h 4305921"/>
              <a:gd name="connsiteX31" fmla="*/ 3607485 w 5996789"/>
              <a:gd name="connsiteY31" fmla="*/ 63 h 4305921"/>
              <a:gd name="connsiteX32" fmla="*/ 4469272 w 5996789"/>
              <a:gd name="connsiteY32" fmla="*/ 528019 h 4305921"/>
              <a:gd name="connsiteX33" fmla="*/ 4312109 w 5996789"/>
              <a:gd name="connsiteY33" fmla="*/ 576495 h 4305921"/>
              <a:gd name="connsiteX34" fmla="*/ 4311926 w 5996789"/>
              <a:gd name="connsiteY34" fmla="*/ 576976 h 4305921"/>
              <a:gd name="connsiteX35" fmla="*/ 4334277 w 5996789"/>
              <a:gd name="connsiteY35" fmla="*/ 578166 h 4305921"/>
              <a:gd name="connsiteX36" fmla="*/ 4576315 w 5996789"/>
              <a:gd name="connsiteY36" fmla="*/ 607845 h 4305921"/>
              <a:gd name="connsiteX37" fmla="*/ 4808543 w 5996789"/>
              <a:gd name="connsiteY37" fmla="*/ 903574 h 4305921"/>
              <a:gd name="connsiteX38" fmla="*/ 4579944 w 5996789"/>
              <a:gd name="connsiteY38" fmla="*/ 956188 h 4305921"/>
              <a:gd name="connsiteX39" fmla="*/ 4532643 w 5996789"/>
              <a:gd name="connsiteY39" fmla="*/ 970068 h 4305921"/>
              <a:gd name="connsiteX40" fmla="*/ 4501091 w 5996789"/>
              <a:gd name="connsiteY40" fmla="*/ 981396 h 4305921"/>
              <a:gd name="connsiteX41" fmla="*/ 4539462 w 5996789"/>
              <a:gd name="connsiteY41" fmla="*/ 981135 h 4305921"/>
              <a:gd name="connsiteX42" fmla="*/ 4677915 w 5996789"/>
              <a:gd name="connsiteY42" fmla="*/ 1045089 h 4305921"/>
              <a:gd name="connsiteX43" fmla="*/ 4608972 w 5996789"/>
              <a:gd name="connsiteY43" fmla="*/ 1202932 h 4305921"/>
              <a:gd name="connsiteX44" fmla="*/ 4848457 w 5996789"/>
              <a:gd name="connsiteY44" fmla="*/ 1204746 h 4305921"/>
              <a:gd name="connsiteX45" fmla="*/ 4821243 w 5996789"/>
              <a:gd name="connsiteY45" fmla="*/ 1417018 h 4305921"/>
              <a:gd name="connsiteX46" fmla="*/ 5077057 w 5996789"/>
              <a:gd name="connsiteY46" fmla="*/ 1368032 h 4305921"/>
              <a:gd name="connsiteX47" fmla="*/ 5011488 w 5996789"/>
              <a:gd name="connsiteY47" fmla="*/ 1756176 h 4305921"/>
              <a:gd name="connsiteX48" fmla="*/ 5005149 w 5996789"/>
              <a:gd name="connsiteY48" fmla="*/ 1768400 h 4305921"/>
              <a:gd name="connsiteX49" fmla="*/ 5035260 w 5996789"/>
              <a:gd name="connsiteY49" fmla="*/ 1744642 h 4305921"/>
              <a:gd name="connsiteX50" fmla="*/ 5207688 w 5996789"/>
              <a:gd name="connsiteY50" fmla="*/ 508059 h 4305921"/>
              <a:gd name="connsiteX51" fmla="*/ 5483459 w 5996789"/>
              <a:gd name="connsiteY51" fmla="*/ 368360 h 4305921"/>
              <a:gd name="connsiteX52" fmla="*/ 5672145 w 5996789"/>
              <a:gd name="connsiteY52" fmla="*/ 150645 h 4305921"/>
              <a:gd name="connsiteX53" fmla="*/ 5430845 w 5996789"/>
              <a:gd name="connsiteY53" fmla="*/ 2532803 h 4305921"/>
              <a:gd name="connsiteX54" fmla="*/ 3971108 w 5996789"/>
              <a:gd name="connsiteY54" fmla="*/ 2163716 h 4305921"/>
              <a:gd name="connsiteX55" fmla="*/ 3935466 w 5996789"/>
              <a:gd name="connsiteY55" fmla="*/ 2124873 h 4305921"/>
              <a:gd name="connsiteX56" fmla="*/ 3916664 w 5996789"/>
              <a:gd name="connsiteY56" fmla="*/ 2222014 h 4305921"/>
              <a:gd name="connsiteX57" fmla="*/ 4481972 w 5996789"/>
              <a:gd name="connsiteY57" fmla="*/ 2672504 h 4305921"/>
              <a:gd name="connsiteX58" fmla="*/ 4549100 w 5996789"/>
              <a:gd name="connsiteY58" fmla="*/ 2677947 h 4305921"/>
              <a:gd name="connsiteX59" fmla="*/ 4122743 w 5996789"/>
              <a:gd name="connsiteY59" fmla="*/ 3051690 h 4305921"/>
              <a:gd name="connsiteX60" fmla="*/ 3689129 w 5996789"/>
              <a:gd name="connsiteY60" fmla="*/ 2757776 h 4305921"/>
              <a:gd name="connsiteX61" fmla="*/ 3299285 w 5996789"/>
              <a:gd name="connsiteY61" fmla="*/ 2541933 h 4305921"/>
              <a:gd name="connsiteX62" fmla="*/ 3246026 w 5996789"/>
              <a:gd name="connsiteY62" fmla="*/ 2508407 h 4305921"/>
              <a:gd name="connsiteX63" fmla="*/ 3249973 w 5996789"/>
              <a:gd name="connsiteY63" fmla="*/ 2518743 h 4305921"/>
              <a:gd name="connsiteX64" fmla="*/ 3592971 w 5996789"/>
              <a:gd name="connsiteY64" fmla="*/ 2890218 h 4305921"/>
              <a:gd name="connsiteX65" fmla="*/ 3204714 w 5996789"/>
              <a:gd name="connsiteY65" fmla="*/ 3741118 h 4305921"/>
              <a:gd name="connsiteX66" fmla="*/ 2491699 w 5996789"/>
              <a:gd name="connsiteY66" fmla="*/ 4305361 h 4305921"/>
              <a:gd name="connsiteX67" fmla="*/ 2107071 w 5996789"/>
              <a:gd name="connsiteY67" fmla="*/ 3839089 h 4305921"/>
              <a:gd name="connsiteX68" fmla="*/ 2453599 w 5996789"/>
              <a:gd name="connsiteY68" fmla="*/ 3581461 h 4305921"/>
              <a:gd name="connsiteX69" fmla="*/ 2435456 w 5996789"/>
              <a:gd name="connsiteY69" fmla="*/ 3302061 h 4305921"/>
              <a:gd name="connsiteX70" fmla="*/ 1634637 w 5996789"/>
              <a:gd name="connsiteY70" fmla="*/ 3346858 h 4305921"/>
              <a:gd name="connsiteX71" fmla="*/ 1602322 w 5996789"/>
              <a:gd name="connsiteY71" fmla="*/ 3309232 h 4305921"/>
              <a:gd name="connsiteX72" fmla="*/ 1606556 w 5996789"/>
              <a:gd name="connsiteY72" fmla="*/ 3424752 h 4305921"/>
              <a:gd name="connsiteX73" fmla="*/ 1600886 w 5996789"/>
              <a:gd name="connsiteY73" fmla="*/ 3732046 h 4305921"/>
              <a:gd name="connsiteX74" fmla="*/ 1466629 w 5996789"/>
              <a:gd name="connsiteY74" fmla="*/ 4020518 h 4305921"/>
              <a:gd name="connsiteX75" fmla="*/ 1443043 w 5996789"/>
              <a:gd name="connsiteY75" fmla="*/ 4241861 h 4305921"/>
              <a:gd name="connsiteX76" fmla="*/ 748172 w 5996789"/>
              <a:gd name="connsiteY76" fmla="*/ 4107603 h 4305921"/>
              <a:gd name="connsiteX77" fmla="*/ 815300 w 5996789"/>
              <a:gd name="connsiteY77" fmla="*/ 3877189 h 4305921"/>
              <a:gd name="connsiteX78" fmla="*/ 843790 w 5996789"/>
              <a:gd name="connsiteY78" fmla="*/ 3603771 h 4305921"/>
              <a:gd name="connsiteX79" fmla="*/ 844480 w 5996789"/>
              <a:gd name="connsiteY79" fmla="*/ 3586118 h 4305921"/>
              <a:gd name="connsiteX80" fmla="*/ 824913 w 5996789"/>
              <a:gd name="connsiteY80" fmla="*/ 3548501 h 4305921"/>
              <a:gd name="connsiteX81" fmla="*/ 454256 w 5996789"/>
              <a:gd name="connsiteY81" fmla="*/ 2111888 h 4305921"/>
              <a:gd name="connsiteX82" fmla="*/ 56504 w 5996789"/>
              <a:gd name="connsiteY82" fmla="*/ 1830221 h 4305921"/>
              <a:gd name="connsiteX83" fmla="*/ 54019 w 5996789"/>
              <a:gd name="connsiteY83" fmla="*/ 1806341 h 4305921"/>
              <a:gd name="connsiteX84" fmla="*/ 37275 w 5996789"/>
              <a:gd name="connsiteY84" fmla="*/ 1798303 h 4305921"/>
              <a:gd name="connsiteX85" fmla="*/ 243799 w 5996789"/>
              <a:gd name="connsiteY85" fmla="*/ 1386174 h 4305921"/>
              <a:gd name="connsiteX86" fmla="*/ 163929 w 5996789"/>
              <a:gd name="connsiteY86" fmla="*/ 1788332 h 4305921"/>
              <a:gd name="connsiteX87" fmla="*/ 142519 w 5996789"/>
              <a:gd name="connsiteY87" fmla="*/ 1800347 h 4305921"/>
              <a:gd name="connsiteX88" fmla="*/ 215750 w 5996789"/>
              <a:gd name="connsiteY88" fmla="*/ 1866280 h 4305921"/>
              <a:gd name="connsiteX89" fmla="*/ 1833113 w 5996789"/>
              <a:gd name="connsiteY89" fmla="*/ 909016 h 4305921"/>
              <a:gd name="connsiteX90" fmla="*/ 1221699 w 5996789"/>
              <a:gd name="connsiteY90" fmla="*/ 1841560 h 4305921"/>
              <a:gd name="connsiteX91" fmla="*/ 1566414 w 5996789"/>
              <a:gd name="connsiteY91" fmla="*/ 2387660 h 4305921"/>
              <a:gd name="connsiteX92" fmla="*/ 1443596 w 5996789"/>
              <a:gd name="connsiteY92" fmla="*/ 2565531 h 4305921"/>
              <a:gd name="connsiteX93" fmla="*/ 1408805 w 5996789"/>
              <a:gd name="connsiteY93" fmla="*/ 2623667 h 4305921"/>
              <a:gd name="connsiteX94" fmla="*/ 1418054 w 5996789"/>
              <a:gd name="connsiteY94" fmla="*/ 2635650 h 4305921"/>
              <a:gd name="connsiteX95" fmla="*/ 1869399 w 5996789"/>
              <a:gd name="connsiteY95" fmla="*/ 2993632 h 4305921"/>
              <a:gd name="connsiteX96" fmla="*/ 2661931 w 5996789"/>
              <a:gd name="connsiteY96" fmla="*/ 2671568 h 4305921"/>
              <a:gd name="connsiteX97" fmla="*/ 2673961 w 5996789"/>
              <a:gd name="connsiteY97" fmla="*/ 2670522 h 4305921"/>
              <a:gd name="connsiteX98" fmla="*/ 2693882 w 5996789"/>
              <a:gd name="connsiteY98" fmla="*/ 2665877 h 4305921"/>
              <a:gd name="connsiteX99" fmla="*/ 2830675 w 5996789"/>
              <a:gd name="connsiteY99" fmla="*/ 2670514 h 4305921"/>
              <a:gd name="connsiteX100" fmla="*/ 2846154 w 5996789"/>
              <a:gd name="connsiteY100" fmla="*/ 2674100 h 4305921"/>
              <a:gd name="connsiteX101" fmla="*/ 2901383 w 5996789"/>
              <a:gd name="connsiteY101" fmla="*/ 2682721 h 4305921"/>
              <a:gd name="connsiteX102" fmla="*/ 2955302 w 5996789"/>
              <a:gd name="connsiteY102" fmla="*/ 2696508 h 4305921"/>
              <a:gd name="connsiteX103" fmla="*/ 2997886 w 5996789"/>
              <a:gd name="connsiteY103" fmla="*/ 2703485 h 4305921"/>
              <a:gd name="connsiteX104" fmla="*/ 2983232 w 5996789"/>
              <a:gd name="connsiteY104" fmla="*/ 1129662 h 4305921"/>
              <a:gd name="connsiteX105" fmla="*/ 2857209 w 5996789"/>
              <a:gd name="connsiteY105" fmla="*/ 2524708 h 4305921"/>
              <a:gd name="connsiteX106" fmla="*/ 2505517 w 5996789"/>
              <a:gd name="connsiteY106" fmla="*/ 2559877 h 4305921"/>
              <a:gd name="connsiteX107" fmla="*/ 1956905 w 5996789"/>
              <a:gd name="connsiteY107" fmla="*/ 2831462 h 4305921"/>
              <a:gd name="connsiteX108" fmla="*/ 1635078 w 5996789"/>
              <a:gd name="connsiteY108" fmla="*/ 2641939 h 4305921"/>
              <a:gd name="connsiteX109" fmla="*/ 1977978 w 5996789"/>
              <a:gd name="connsiteY109" fmla="*/ 1932693 h 4305921"/>
              <a:gd name="connsiteX110" fmla="*/ 1684901 w 5996789"/>
              <a:gd name="connsiteY110" fmla="*/ 2266800 h 4305921"/>
              <a:gd name="connsiteX111" fmla="*/ 1402431 w 5996789"/>
              <a:gd name="connsiteY111" fmla="*/ 1820068 h 4305921"/>
              <a:gd name="connsiteX112" fmla="*/ 2341394 w 5996789"/>
              <a:gd name="connsiteY112" fmla="*/ 602123 h 4305921"/>
              <a:gd name="connsiteX113" fmla="*/ 2838365 w 5996789"/>
              <a:gd name="connsiteY113" fmla="*/ 498745 h 4305921"/>
              <a:gd name="connsiteX114" fmla="*/ 2887056 w 5996789"/>
              <a:gd name="connsiteY114" fmla="*/ 485499 h 4305921"/>
              <a:gd name="connsiteX115" fmla="*/ 2875393 w 5996789"/>
              <a:gd name="connsiteY115" fmla="*/ 483824 h 4305921"/>
              <a:gd name="connsiteX116" fmla="*/ 2587857 w 5996789"/>
              <a:gd name="connsiteY116" fmla="*/ 477219 h 4305921"/>
              <a:gd name="connsiteX117" fmla="*/ 3607485 w 5996789"/>
              <a:gd name="connsiteY117" fmla="*/ 63 h 430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96789" h="4305921">
                <a:moveTo>
                  <a:pt x="3620186" y="3312946"/>
                </a:moveTo>
                <a:cubicBezTo>
                  <a:pt x="3686709" y="3387937"/>
                  <a:pt x="3753536" y="3546386"/>
                  <a:pt x="3776214" y="3646776"/>
                </a:cubicBezTo>
                <a:cubicBezTo>
                  <a:pt x="3798892" y="3747166"/>
                  <a:pt x="3740533" y="3840299"/>
                  <a:pt x="3756257" y="3915289"/>
                </a:cubicBezTo>
                <a:cubicBezTo>
                  <a:pt x="3787099" y="3983627"/>
                  <a:pt x="3836087" y="4037451"/>
                  <a:pt x="3816129" y="4107603"/>
                </a:cubicBezTo>
                <a:cubicBezTo>
                  <a:pt x="3786497" y="4209505"/>
                  <a:pt x="3593576" y="4179570"/>
                  <a:pt x="3482300" y="4180175"/>
                </a:cubicBezTo>
                <a:cubicBezTo>
                  <a:pt x="3371024" y="4180780"/>
                  <a:pt x="3120653" y="4260608"/>
                  <a:pt x="3148472" y="4111232"/>
                </a:cubicBezTo>
                <a:cubicBezTo>
                  <a:pt x="3423638" y="3906823"/>
                  <a:pt x="3528262" y="3677012"/>
                  <a:pt x="3620186" y="3312946"/>
                </a:cubicBezTo>
                <a:close/>
                <a:moveTo>
                  <a:pt x="365356" y="2979119"/>
                </a:moveTo>
                <a:cubicBezTo>
                  <a:pt x="473608" y="3331695"/>
                  <a:pt x="541947" y="3450228"/>
                  <a:pt x="706442" y="3683062"/>
                </a:cubicBezTo>
                <a:cubicBezTo>
                  <a:pt x="655037" y="3770753"/>
                  <a:pt x="643546" y="3833041"/>
                  <a:pt x="525013" y="3830018"/>
                </a:cubicBezTo>
                <a:cubicBezTo>
                  <a:pt x="381683" y="3816715"/>
                  <a:pt x="93213" y="3498609"/>
                  <a:pt x="87771" y="3390962"/>
                </a:cubicBezTo>
                <a:cubicBezTo>
                  <a:pt x="87769" y="3304481"/>
                  <a:pt x="267385" y="3091000"/>
                  <a:pt x="365356" y="2979119"/>
                </a:cubicBezTo>
                <a:close/>
                <a:moveTo>
                  <a:pt x="4139073" y="1036923"/>
                </a:moveTo>
                <a:cubicBezTo>
                  <a:pt x="3934664" y="1099819"/>
                  <a:pt x="3797380" y="1118266"/>
                  <a:pt x="3651029" y="1406131"/>
                </a:cubicBezTo>
                <a:cubicBezTo>
                  <a:pt x="3734335" y="1321918"/>
                  <a:pt x="3743481" y="1326606"/>
                  <a:pt x="3748999" y="1323583"/>
                </a:cubicBezTo>
                <a:cubicBezTo>
                  <a:pt x="3790873" y="1427021"/>
                  <a:pt x="3816418" y="1434302"/>
                  <a:pt x="3907276" y="1465171"/>
                </a:cubicBezTo>
                <a:cubicBezTo>
                  <a:pt x="3906901" y="1466512"/>
                  <a:pt x="3860126" y="1512268"/>
                  <a:pt x="3805244" y="1620218"/>
                </a:cubicBezTo>
                <a:cubicBezTo>
                  <a:pt x="3978809" y="1428509"/>
                  <a:pt x="4099763" y="1325697"/>
                  <a:pt x="4338644" y="1230145"/>
                </a:cubicBezTo>
                <a:cubicBezTo>
                  <a:pt x="4233417" y="1239897"/>
                  <a:pt x="4203027" y="1264420"/>
                  <a:pt x="4198682" y="1265252"/>
                </a:cubicBezTo>
                <a:cubicBezTo>
                  <a:pt x="4182588" y="1154672"/>
                  <a:pt x="4150175" y="1125735"/>
                  <a:pt x="4057883" y="1094980"/>
                </a:cubicBezTo>
                <a:cubicBezTo>
                  <a:pt x="4080185" y="1062019"/>
                  <a:pt x="4138315" y="1040402"/>
                  <a:pt x="4139073" y="1036923"/>
                </a:cubicBezTo>
                <a:close/>
                <a:moveTo>
                  <a:pt x="3598662" y="703111"/>
                </a:moveTo>
                <a:cubicBezTo>
                  <a:pt x="3498934" y="711015"/>
                  <a:pt x="3457807" y="794149"/>
                  <a:pt x="3426057" y="1114030"/>
                </a:cubicBezTo>
                <a:cubicBezTo>
                  <a:pt x="3521610" y="891478"/>
                  <a:pt x="3584505" y="765083"/>
                  <a:pt x="3810686" y="729401"/>
                </a:cubicBezTo>
                <a:cubicBezTo>
                  <a:pt x="3744163" y="719271"/>
                  <a:pt x="3689885" y="707781"/>
                  <a:pt x="3645133" y="703859"/>
                </a:cubicBezTo>
                <a:cubicBezTo>
                  <a:pt x="3628351" y="702389"/>
                  <a:pt x="3612908" y="701982"/>
                  <a:pt x="3598662" y="703111"/>
                </a:cubicBezTo>
                <a:close/>
                <a:moveTo>
                  <a:pt x="5685617" y="254049"/>
                </a:moveTo>
                <a:cubicBezTo>
                  <a:pt x="5662652" y="233993"/>
                  <a:pt x="5566898" y="388936"/>
                  <a:pt x="5497832" y="442881"/>
                </a:cubicBezTo>
                <a:cubicBezTo>
                  <a:pt x="5428765" y="496826"/>
                  <a:pt x="5271791" y="542948"/>
                  <a:pt x="5271218" y="577718"/>
                </a:cubicBezTo>
                <a:cubicBezTo>
                  <a:pt x="5270644" y="612489"/>
                  <a:pt x="5418513" y="621084"/>
                  <a:pt x="5518876" y="537204"/>
                </a:cubicBezTo>
                <a:cubicBezTo>
                  <a:pt x="5619239" y="453324"/>
                  <a:pt x="5718107" y="295877"/>
                  <a:pt x="5685617" y="254049"/>
                </a:cubicBezTo>
                <a:close/>
                <a:moveTo>
                  <a:pt x="3607485" y="63"/>
                </a:moveTo>
                <a:cubicBezTo>
                  <a:pt x="3892933" y="-4170"/>
                  <a:pt x="4223738" y="203867"/>
                  <a:pt x="4469272" y="528019"/>
                </a:cubicBezTo>
                <a:cubicBezTo>
                  <a:pt x="4410761" y="533462"/>
                  <a:pt x="4334901" y="545028"/>
                  <a:pt x="4312109" y="576495"/>
                </a:cubicBezTo>
                <a:lnTo>
                  <a:pt x="4311926" y="576976"/>
                </a:lnTo>
                <a:lnTo>
                  <a:pt x="4334277" y="578166"/>
                </a:lnTo>
                <a:cubicBezTo>
                  <a:pt x="4430264" y="584487"/>
                  <a:pt x="4535946" y="595145"/>
                  <a:pt x="4576315" y="607845"/>
                </a:cubicBezTo>
                <a:cubicBezTo>
                  <a:pt x="4651910" y="624778"/>
                  <a:pt x="4821848" y="835841"/>
                  <a:pt x="4808543" y="903574"/>
                </a:cubicBezTo>
                <a:cubicBezTo>
                  <a:pt x="4807938" y="965562"/>
                  <a:pt x="4688801" y="931393"/>
                  <a:pt x="4579944" y="956188"/>
                </a:cubicBezTo>
                <a:cubicBezTo>
                  <a:pt x="4566337" y="959287"/>
                  <a:pt x="4550335" y="964116"/>
                  <a:pt x="4532643" y="970068"/>
                </a:cubicBezTo>
                <a:lnTo>
                  <a:pt x="4501091" y="981396"/>
                </a:lnTo>
                <a:lnTo>
                  <a:pt x="4539462" y="981135"/>
                </a:lnTo>
                <a:cubicBezTo>
                  <a:pt x="4594798" y="976939"/>
                  <a:pt x="4622580" y="970703"/>
                  <a:pt x="4677915" y="1045089"/>
                </a:cubicBezTo>
                <a:cubicBezTo>
                  <a:pt x="4718434" y="1164831"/>
                  <a:pt x="4691825" y="1141247"/>
                  <a:pt x="4608972" y="1202932"/>
                </a:cubicBezTo>
                <a:cubicBezTo>
                  <a:pt x="4739600" y="1169066"/>
                  <a:pt x="4777701" y="1156970"/>
                  <a:pt x="4848457" y="1204746"/>
                </a:cubicBezTo>
                <a:cubicBezTo>
                  <a:pt x="4937357" y="1346260"/>
                  <a:pt x="4873857" y="1357147"/>
                  <a:pt x="4821243" y="1417018"/>
                </a:cubicBezTo>
                <a:cubicBezTo>
                  <a:pt x="4902885" y="1348075"/>
                  <a:pt x="4970015" y="1282761"/>
                  <a:pt x="5077057" y="1368032"/>
                </a:cubicBezTo>
                <a:cubicBezTo>
                  <a:pt x="5168225" y="1439243"/>
                  <a:pt x="5087943" y="1608425"/>
                  <a:pt x="5011488" y="1756176"/>
                </a:cubicBezTo>
                <a:lnTo>
                  <a:pt x="5005149" y="1768400"/>
                </a:lnTo>
                <a:lnTo>
                  <a:pt x="5035260" y="1744642"/>
                </a:lnTo>
                <a:cubicBezTo>
                  <a:pt x="5438762" y="1362546"/>
                  <a:pt x="5121509" y="633925"/>
                  <a:pt x="5207688" y="508059"/>
                </a:cubicBezTo>
                <a:cubicBezTo>
                  <a:pt x="5251230" y="440931"/>
                  <a:pt x="5321988" y="453632"/>
                  <a:pt x="5483459" y="368360"/>
                </a:cubicBezTo>
                <a:cubicBezTo>
                  <a:pt x="5536074" y="337517"/>
                  <a:pt x="5592014" y="130991"/>
                  <a:pt x="5672145" y="150645"/>
                </a:cubicBezTo>
                <a:cubicBezTo>
                  <a:pt x="6022604" y="236603"/>
                  <a:pt x="6267836" y="2016941"/>
                  <a:pt x="5430845" y="2532803"/>
                </a:cubicBezTo>
                <a:cubicBezTo>
                  <a:pt x="5125252" y="2699491"/>
                  <a:pt x="4586848" y="2791232"/>
                  <a:pt x="3971108" y="2163716"/>
                </a:cubicBezTo>
                <a:lnTo>
                  <a:pt x="3935466" y="2124873"/>
                </a:lnTo>
                <a:lnTo>
                  <a:pt x="3916664" y="2222014"/>
                </a:lnTo>
                <a:cubicBezTo>
                  <a:pt x="3847574" y="2718004"/>
                  <a:pt x="4173544" y="3189576"/>
                  <a:pt x="4481972" y="2672504"/>
                </a:cubicBezTo>
                <a:lnTo>
                  <a:pt x="4549100" y="2677947"/>
                </a:lnTo>
                <a:cubicBezTo>
                  <a:pt x="4476529" y="2891427"/>
                  <a:pt x="4329572" y="3086766"/>
                  <a:pt x="4122743" y="3051690"/>
                </a:cubicBezTo>
                <a:cubicBezTo>
                  <a:pt x="3880234" y="3020847"/>
                  <a:pt x="3777424" y="2859375"/>
                  <a:pt x="3689129" y="2757776"/>
                </a:cubicBezTo>
                <a:cubicBezTo>
                  <a:pt x="3569387" y="2729201"/>
                  <a:pt x="3433315" y="2631230"/>
                  <a:pt x="3299285" y="2541933"/>
                </a:cubicBezTo>
                <a:lnTo>
                  <a:pt x="3246026" y="2508407"/>
                </a:lnTo>
                <a:lnTo>
                  <a:pt x="3249973" y="2518743"/>
                </a:lnTo>
                <a:cubicBezTo>
                  <a:pt x="3337818" y="2713257"/>
                  <a:pt x="3488792" y="2837897"/>
                  <a:pt x="3592971" y="2890218"/>
                </a:cubicBezTo>
                <a:cubicBezTo>
                  <a:pt x="3490766" y="3257308"/>
                  <a:pt x="3264539" y="3686442"/>
                  <a:pt x="3204714" y="3741118"/>
                </a:cubicBezTo>
                <a:cubicBezTo>
                  <a:pt x="2818271" y="4094300"/>
                  <a:pt x="2606000" y="4318665"/>
                  <a:pt x="2491699" y="4305361"/>
                </a:cubicBezTo>
                <a:cubicBezTo>
                  <a:pt x="2334462" y="4291451"/>
                  <a:pt x="2088323" y="3903799"/>
                  <a:pt x="2107071" y="3839089"/>
                </a:cubicBezTo>
                <a:cubicBezTo>
                  <a:pt x="2169966" y="3684271"/>
                  <a:pt x="2401590" y="3665523"/>
                  <a:pt x="2453599" y="3581461"/>
                </a:cubicBezTo>
                <a:cubicBezTo>
                  <a:pt x="2471742" y="3448414"/>
                  <a:pt x="2437270" y="3407894"/>
                  <a:pt x="2435456" y="3302061"/>
                </a:cubicBezTo>
                <a:cubicBezTo>
                  <a:pt x="2286761" y="3631733"/>
                  <a:pt x="1843583" y="3559964"/>
                  <a:pt x="1634637" y="3346858"/>
                </a:cubicBezTo>
                <a:lnTo>
                  <a:pt x="1602322" y="3309232"/>
                </a:lnTo>
                <a:lnTo>
                  <a:pt x="1606556" y="3424752"/>
                </a:lnTo>
                <a:cubicBezTo>
                  <a:pt x="1610109" y="3534138"/>
                  <a:pt x="1611167" y="3639216"/>
                  <a:pt x="1600886" y="3732046"/>
                </a:cubicBezTo>
                <a:cubicBezTo>
                  <a:pt x="1585163" y="3848765"/>
                  <a:pt x="1478724" y="3938270"/>
                  <a:pt x="1466629" y="4020518"/>
                </a:cubicBezTo>
                <a:cubicBezTo>
                  <a:pt x="1458767" y="4094299"/>
                  <a:pt x="1470863" y="4197109"/>
                  <a:pt x="1443043" y="4241861"/>
                </a:cubicBezTo>
                <a:cubicBezTo>
                  <a:pt x="1347491" y="4371280"/>
                  <a:pt x="754824" y="4208599"/>
                  <a:pt x="748172" y="4107603"/>
                </a:cubicBezTo>
                <a:cubicBezTo>
                  <a:pt x="737891" y="3945527"/>
                  <a:pt x="792924" y="3953994"/>
                  <a:pt x="815300" y="3877189"/>
                </a:cubicBezTo>
                <a:cubicBezTo>
                  <a:pt x="823011" y="3779671"/>
                  <a:pt x="837866" y="3707668"/>
                  <a:pt x="843790" y="3603771"/>
                </a:cubicBezTo>
                <a:lnTo>
                  <a:pt x="844480" y="3586118"/>
                </a:lnTo>
                <a:lnTo>
                  <a:pt x="824913" y="3548501"/>
                </a:lnTo>
                <a:cubicBezTo>
                  <a:pt x="628087" y="3208189"/>
                  <a:pt x="316142" y="2844784"/>
                  <a:pt x="454256" y="2111888"/>
                </a:cubicBezTo>
                <a:cubicBezTo>
                  <a:pt x="133129" y="2189449"/>
                  <a:pt x="77340" y="2000650"/>
                  <a:pt x="56504" y="1830221"/>
                </a:cubicBezTo>
                <a:lnTo>
                  <a:pt x="54019" y="1806341"/>
                </a:lnTo>
                <a:lnTo>
                  <a:pt x="37275" y="1798303"/>
                </a:lnTo>
                <a:cubicBezTo>
                  <a:pt x="-57562" y="1715448"/>
                  <a:pt x="34778" y="1477191"/>
                  <a:pt x="243799" y="1386174"/>
                </a:cubicBezTo>
                <a:cubicBezTo>
                  <a:pt x="140083" y="1575616"/>
                  <a:pt x="293344" y="1701161"/>
                  <a:pt x="163929" y="1788332"/>
                </a:cubicBezTo>
                <a:lnTo>
                  <a:pt x="142519" y="1800347"/>
                </a:lnTo>
                <a:lnTo>
                  <a:pt x="215750" y="1866280"/>
                </a:lnTo>
                <a:cubicBezTo>
                  <a:pt x="566884" y="2113467"/>
                  <a:pt x="563114" y="1091049"/>
                  <a:pt x="1833113" y="909016"/>
                </a:cubicBezTo>
                <a:cubicBezTo>
                  <a:pt x="1355351" y="1394035"/>
                  <a:pt x="1316647" y="1570626"/>
                  <a:pt x="1221699" y="1841560"/>
                </a:cubicBezTo>
                <a:cubicBezTo>
                  <a:pt x="1280360" y="2103421"/>
                  <a:pt x="1487795" y="2176598"/>
                  <a:pt x="1566414" y="2387660"/>
                </a:cubicBezTo>
                <a:cubicBezTo>
                  <a:pt x="1521435" y="2448439"/>
                  <a:pt x="1480765" y="2507630"/>
                  <a:pt x="1443596" y="2565531"/>
                </a:cubicBezTo>
                <a:lnTo>
                  <a:pt x="1408805" y="2623667"/>
                </a:lnTo>
                <a:lnTo>
                  <a:pt x="1418054" y="2635650"/>
                </a:lnTo>
                <a:cubicBezTo>
                  <a:pt x="1537943" y="2781370"/>
                  <a:pt x="1741869" y="2968762"/>
                  <a:pt x="1869399" y="2993632"/>
                </a:cubicBezTo>
                <a:cubicBezTo>
                  <a:pt x="2297118" y="2948274"/>
                  <a:pt x="2395202" y="2713098"/>
                  <a:pt x="2661931" y="2671568"/>
                </a:cubicBezTo>
                <a:lnTo>
                  <a:pt x="2673961" y="2670522"/>
                </a:lnTo>
                <a:lnTo>
                  <a:pt x="2693882" y="2665877"/>
                </a:lnTo>
                <a:cubicBezTo>
                  <a:pt x="2744901" y="2657855"/>
                  <a:pt x="2788873" y="2662271"/>
                  <a:pt x="2830675" y="2670514"/>
                </a:cubicBezTo>
                <a:lnTo>
                  <a:pt x="2846154" y="2674100"/>
                </a:lnTo>
                <a:lnTo>
                  <a:pt x="2901383" y="2682721"/>
                </a:lnTo>
                <a:lnTo>
                  <a:pt x="2955302" y="2696508"/>
                </a:lnTo>
                <a:lnTo>
                  <a:pt x="2997886" y="2703485"/>
                </a:lnTo>
                <a:cubicBezTo>
                  <a:pt x="3265144" y="1718049"/>
                  <a:pt x="2888331" y="1717770"/>
                  <a:pt x="2983232" y="1129662"/>
                </a:cubicBezTo>
                <a:cubicBezTo>
                  <a:pt x="2716253" y="1857748"/>
                  <a:pt x="3104232" y="1854679"/>
                  <a:pt x="2857209" y="2524708"/>
                </a:cubicBezTo>
                <a:cubicBezTo>
                  <a:pt x="2739978" y="2536431"/>
                  <a:pt x="2686248" y="2484654"/>
                  <a:pt x="2505517" y="2559877"/>
                </a:cubicBezTo>
                <a:cubicBezTo>
                  <a:pt x="2322646" y="2650405"/>
                  <a:pt x="2147033" y="2806248"/>
                  <a:pt x="1956905" y="2831462"/>
                </a:cubicBezTo>
                <a:cubicBezTo>
                  <a:pt x="1778872" y="2833603"/>
                  <a:pt x="1720583" y="2766799"/>
                  <a:pt x="1635078" y="2641939"/>
                </a:cubicBezTo>
                <a:lnTo>
                  <a:pt x="1977978" y="1932693"/>
                </a:lnTo>
                <a:lnTo>
                  <a:pt x="1684901" y="2266800"/>
                </a:lnTo>
                <a:cubicBezTo>
                  <a:pt x="1501240" y="1883847"/>
                  <a:pt x="1485607" y="2037501"/>
                  <a:pt x="1402431" y="1820068"/>
                </a:cubicBezTo>
                <a:cubicBezTo>
                  <a:pt x="1434809" y="1410458"/>
                  <a:pt x="2220116" y="686976"/>
                  <a:pt x="2341394" y="602123"/>
                </a:cubicBezTo>
                <a:cubicBezTo>
                  <a:pt x="2399399" y="551690"/>
                  <a:pt x="2579641" y="560985"/>
                  <a:pt x="2838365" y="498745"/>
                </a:cubicBezTo>
                <a:lnTo>
                  <a:pt x="2887056" y="485499"/>
                </a:lnTo>
                <a:lnTo>
                  <a:pt x="2875393" y="483824"/>
                </a:lnTo>
                <a:cubicBezTo>
                  <a:pt x="2805647" y="476425"/>
                  <a:pt x="2712740" y="475858"/>
                  <a:pt x="2587857" y="477219"/>
                </a:cubicBezTo>
                <a:cubicBezTo>
                  <a:pt x="2832181" y="98638"/>
                  <a:pt x="3263375" y="10344"/>
                  <a:pt x="3607485" y="63"/>
                </a:cubicBezTo>
                <a:close/>
              </a:path>
            </a:pathLst>
          </a:custGeom>
          <a:solidFill>
            <a:srgbClr val="66AE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tx1"/>
              </a:solidFill>
            </a:endParaRPr>
          </a:p>
        </p:txBody>
      </p:sp>
      <p:sp>
        <p:nvSpPr>
          <p:cNvPr id="12" name="TextBox 11"/>
          <p:cNvSpPr txBox="1"/>
          <p:nvPr/>
        </p:nvSpPr>
        <p:spPr>
          <a:xfrm>
            <a:off x="6008187" y="6057554"/>
            <a:ext cx="6034191" cy="561649"/>
          </a:xfrm>
          <a:prstGeom prst="rect">
            <a:avLst/>
          </a:prstGeom>
          <a:noFill/>
        </p:spPr>
        <p:txBody>
          <a:bodyPr wrap="square" lIns="190234" tIns="152188" rIns="190234" bIns="152188" rtlCol="0">
            <a:spAutoFit/>
          </a:bodyPr>
          <a:lstStyle/>
          <a:p>
            <a:pPr>
              <a:lnSpc>
                <a:spcPct val="90000"/>
              </a:lnSpc>
              <a:spcAft>
                <a:spcPts val="624"/>
              </a:spcAft>
            </a:pPr>
            <a:r>
              <a:rPr lang="en-US" sz="918" dirty="0">
                <a:solidFill>
                  <a:schemeClr val="bg1"/>
                </a:solidFill>
                <a:latin typeface="+mj-lt"/>
              </a:rPr>
              <a:t>*IDC study “The Business Value and TCO Advantage of Apache Hadoop in the Cloud with Microsoft Azure HDInsight”</a:t>
            </a:r>
          </a:p>
        </p:txBody>
      </p:sp>
    </p:spTree>
    <p:extLst>
      <p:ext uri="{BB962C8B-B14F-4D97-AF65-F5344CB8AC3E}">
        <p14:creationId xmlns:p14="http://schemas.microsoft.com/office/powerpoint/2010/main" val="209903170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Hadoop on HDInsight</a:t>
            </a:r>
          </a:p>
        </p:txBody>
      </p:sp>
    </p:spTree>
    <p:extLst>
      <p:ext uri="{BB962C8B-B14F-4D97-AF65-F5344CB8AC3E}">
        <p14:creationId xmlns:p14="http://schemas.microsoft.com/office/powerpoint/2010/main" val="13146547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HDInsight Workloads</a:t>
            </a:r>
          </a:p>
        </p:txBody>
      </p:sp>
      <p:sp>
        <p:nvSpPr>
          <p:cNvPr id="3" name="Text Placeholder 2"/>
          <p:cNvSpPr>
            <a:spLocks noGrp="1"/>
          </p:cNvSpPr>
          <p:nvPr>
            <p:ph type="body" sz="quarter" idx="4294967295"/>
          </p:nvPr>
        </p:nvSpPr>
        <p:spPr>
          <a:xfrm>
            <a:off x="274639" y="1212849"/>
            <a:ext cx="11889564" cy="5613845"/>
          </a:xfrm>
          <a:prstGeom prst="rect">
            <a:avLst/>
          </a:prstGeom>
        </p:spPr>
        <p:txBody>
          <a:bodyPr/>
          <a:lstStyle/>
          <a:p>
            <a:r>
              <a:rPr lang="en-US" dirty="0"/>
              <a:t>Hadoop </a:t>
            </a:r>
          </a:p>
          <a:p>
            <a:pPr lvl="1"/>
            <a:r>
              <a:rPr lang="en-US" dirty="0"/>
              <a:t>Batch: Hive and MapReduce</a:t>
            </a:r>
          </a:p>
          <a:p>
            <a:pPr lvl="1"/>
            <a:r>
              <a:rPr lang="en-US" dirty="0"/>
              <a:t>Interactive Hive using LLAP (New – just launched)</a:t>
            </a:r>
          </a:p>
          <a:p>
            <a:endParaRPr lang="en-US" dirty="0"/>
          </a:p>
          <a:p>
            <a:r>
              <a:rPr lang="en-US" dirty="0" err="1"/>
              <a:t>HBase</a:t>
            </a:r>
            <a:r>
              <a:rPr lang="en-US" dirty="0"/>
              <a:t> (NoSQL)</a:t>
            </a:r>
          </a:p>
          <a:p>
            <a:endParaRPr lang="en-US" dirty="0"/>
          </a:p>
          <a:p>
            <a:r>
              <a:rPr lang="en-US" dirty="0"/>
              <a:t>Storm (Streaming)</a:t>
            </a:r>
          </a:p>
          <a:p>
            <a:endParaRPr lang="en-US" dirty="0"/>
          </a:p>
          <a:p>
            <a:r>
              <a:rPr lang="en-US" dirty="0"/>
              <a:t>Spark (Interactive)</a:t>
            </a:r>
          </a:p>
        </p:txBody>
      </p:sp>
    </p:spTree>
    <p:extLst>
      <p:ext uri="{BB962C8B-B14F-4D97-AF65-F5344CB8AC3E}">
        <p14:creationId xmlns:p14="http://schemas.microsoft.com/office/powerpoint/2010/main" val="319462292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HDInsight</a:t>
            </a:r>
            <a:r>
              <a:rPr lang="en-US" dirty="0"/>
              <a:t> Architecture</a:t>
            </a:r>
          </a:p>
        </p:txBody>
      </p:sp>
      <p:sp>
        <p:nvSpPr>
          <p:cNvPr id="4" name="Rounded Rectangle 3"/>
          <p:cNvSpPr/>
          <p:nvPr/>
        </p:nvSpPr>
        <p:spPr bwMode="auto">
          <a:xfrm>
            <a:off x="2560676" y="5217166"/>
            <a:ext cx="7390336" cy="1224951"/>
          </a:xfrm>
          <a:prstGeom prst="roundRect">
            <a:avLst/>
          </a:prstGeom>
          <a:solidFill>
            <a:srgbClr val="6BAE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HDFS Storage</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(Azure Storage/Azure Data Lake Store)</a:t>
            </a:r>
          </a:p>
        </p:txBody>
      </p:sp>
      <p:sp>
        <p:nvSpPr>
          <p:cNvPr id="5" name="Rounded Rectangle 4"/>
          <p:cNvSpPr/>
          <p:nvPr/>
        </p:nvSpPr>
        <p:spPr bwMode="auto">
          <a:xfrm>
            <a:off x="2560676" y="3889991"/>
            <a:ext cx="7390335" cy="1224951"/>
          </a:xfrm>
          <a:prstGeom prst="round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YARN: Data Operating System</a:t>
            </a:r>
          </a:p>
        </p:txBody>
      </p:sp>
      <p:sp>
        <p:nvSpPr>
          <p:cNvPr id="6" name="Rounded Rectangle 5"/>
          <p:cNvSpPr/>
          <p:nvPr/>
        </p:nvSpPr>
        <p:spPr bwMode="auto">
          <a:xfrm>
            <a:off x="2560678" y="1212850"/>
            <a:ext cx="928756" cy="1224951"/>
          </a:xfrm>
          <a:prstGeom prst="round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Java</a:t>
            </a:r>
          </a:p>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ounded Rectangle 6"/>
          <p:cNvSpPr/>
          <p:nvPr/>
        </p:nvSpPr>
        <p:spPr bwMode="auto">
          <a:xfrm>
            <a:off x="8588039" y="1206471"/>
            <a:ext cx="1362973" cy="1224951"/>
          </a:xfrm>
          <a:prstGeom prst="round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NoSQL</a:t>
            </a:r>
          </a:p>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a:t>
            </a:r>
            <a:r>
              <a:rPr lang="en-US" sz="2000" dirty="0" err="1">
                <a:gradFill>
                  <a:gsLst>
                    <a:gs pos="0">
                      <a:srgbClr val="FFFFFF"/>
                    </a:gs>
                    <a:gs pos="100000">
                      <a:srgbClr val="FFFFFF"/>
                    </a:gs>
                  </a:gsLst>
                  <a:lin ang="5400000" scaled="0"/>
                </a:gradFill>
                <a:ea typeface="Segoe UI" pitchFamily="34" charset="0"/>
                <a:cs typeface="Segoe UI" pitchFamily="34" charset="0"/>
              </a:rPr>
              <a:t>HBase</a:t>
            </a:r>
            <a:r>
              <a:rPr lang="en-US" sz="2000" dirty="0">
                <a:gradFill>
                  <a:gsLst>
                    <a:gs pos="0">
                      <a:srgbClr val="FFFFFF"/>
                    </a:gs>
                    <a:gs pos="100000">
                      <a:srgbClr val="FFFFFF"/>
                    </a:gs>
                  </a:gsLst>
                  <a:lin ang="5400000" scaled="0"/>
                </a:gradFill>
                <a:ea typeface="Segoe UI" pitchFamily="34" charset="0"/>
                <a:cs typeface="Segoe UI" pitchFamily="34" charset="0"/>
              </a:rPr>
              <a:t>)</a:t>
            </a:r>
          </a:p>
        </p:txBody>
      </p:sp>
      <p:sp>
        <p:nvSpPr>
          <p:cNvPr id="8" name="Rounded Rectangle 7"/>
          <p:cNvSpPr/>
          <p:nvPr/>
        </p:nvSpPr>
        <p:spPr bwMode="auto">
          <a:xfrm>
            <a:off x="7156514" y="1212246"/>
            <a:ext cx="1362973" cy="1224951"/>
          </a:xfrm>
          <a:prstGeom prst="round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Stream</a:t>
            </a:r>
          </a:p>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(Storm)</a:t>
            </a:r>
          </a:p>
        </p:txBody>
      </p:sp>
      <p:sp>
        <p:nvSpPr>
          <p:cNvPr id="9" name="Rounded Rectangle 8"/>
          <p:cNvSpPr/>
          <p:nvPr/>
        </p:nvSpPr>
        <p:spPr bwMode="auto">
          <a:xfrm>
            <a:off x="3557986" y="1206470"/>
            <a:ext cx="2044029" cy="1224951"/>
          </a:xfrm>
          <a:prstGeom prst="round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SQL (Hive)</a:t>
            </a:r>
          </a:p>
        </p:txBody>
      </p:sp>
      <p:sp>
        <p:nvSpPr>
          <p:cNvPr id="11" name="Rounded Rectangle 10"/>
          <p:cNvSpPr/>
          <p:nvPr/>
        </p:nvSpPr>
        <p:spPr bwMode="auto">
          <a:xfrm>
            <a:off x="2560676" y="2550776"/>
            <a:ext cx="1490303" cy="1224951"/>
          </a:xfrm>
          <a:prstGeom prst="round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Map Reduce Engine</a:t>
            </a:r>
          </a:p>
        </p:txBody>
      </p:sp>
      <p:sp>
        <p:nvSpPr>
          <p:cNvPr id="12" name="Rounded Rectangle 11"/>
          <p:cNvSpPr/>
          <p:nvPr/>
        </p:nvSpPr>
        <p:spPr bwMode="auto">
          <a:xfrm>
            <a:off x="7154029" y="2561106"/>
            <a:ext cx="2796983" cy="1224951"/>
          </a:xfrm>
          <a:prstGeom prst="round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Real Time Engine</a:t>
            </a:r>
          </a:p>
        </p:txBody>
      </p:sp>
      <p:sp>
        <p:nvSpPr>
          <p:cNvPr id="14" name="Rounded Rectangle 13"/>
          <p:cNvSpPr/>
          <p:nvPr/>
        </p:nvSpPr>
        <p:spPr bwMode="auto">
          <a:xfrm>
            <a:off x="4123727" y="2550776"/>
            <a:ext cx="1478287" cy="1224951"/>
          </a:xfrm>
          <a:prstGeom prst="round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gradFill>
                  <a:gsLst>
                    <a:gs pos="0">
                      <a:srgbClr val="FFFFFF"/>
                    </a:gs>
                    <a:gs pos="100000">
                      <a:srgbClr val="FFFFFF"/>
                    </a:gs>
                  </a:gsLst>
                  <a:lin ang="5400000" scaled="0"/>
                </a:gradFill>
                <a:ea typeface="Segoe UI" pitchFamily="34" charset="0"/>
                <a:cs typeface="Segoe UI" pitchFamily="34" charset="0"/>
              </a:rPr>
              <a:t>Tez</a:t>
            </a:r>
            <a:r>
              <a:rPr lang="en-US" sz="2400" dirty="0">
                <a:gradFill>
                  <a:gsLst>
                    <a:gs pos="0">
                      <a:srgbClr val="FFFFFF"/>
                    </a:gs>
                    <a:gs pos="100000">
                      <a:srgbClr val="FFFFFF"/>
                    </a:gs>
                  </a:gsLst>
                  <a:lin ang="5400000" scaled="0"/>
                </a:gradFill>
                <a:ea typeface="Segoe UI" pitchFamily="34" charset="0"/>
                <a:cs typeface="Segoe UI" pitchFamily="34" charset="0"/>
              </a:rPr>
              <a:t> Engine</a:t>
            </a:r>
          </a:p>
        </p:txBody>
      </p:sp>
      <p:sp>
        <p:nvSpPr>
          <p:cNvPr id="13" name="Rounded Rectangle 12"/>
          <p:cNvSpPr/>
          <p:nvPr/>
        </p:nvSpPr>
        <p:spPr bwMode="auto">
          <a:xfrm>
            <a:off x="5674762" y="2550776"/>
            <a:ext cx="1405538" cy="1224951"/>
          </a:xfrm>
          <a:prstGeom prst="round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Spark Engine</a:t>
            </a:r>
          </a:p>
        </p:txBody>
      </p:sp>
      <p:sp>
        <p:nvSpPr>
          <p:cNvPr id="15" name="Rounded Rectangle 14"/>
          <p:cNvSpPr/>
          <p:nvPr/>
        </p:nvSpPr>
        <p:spPr bwMode="auto">
          <a:xfrm>
            <a:off x="5670567" y="1212849"/>
            <a:ext cx="1390184" cy="1224951"/>
          </a:xfrm>
          <a:prstGeom prst="round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Spark</a:t>
            </a:r>
          </a:p>
        </p:txBody>
      </p:sp>
    </p:spTree>
    <p:extLst>
      <p:ext uri="{BB962C8B-B14F-4D97-AF65-F5344CB8AC3E}">
        <p14:creationId xmlns:p14="http://schemas.microsoft.com/office/powerpoint/2010/main" val="242459224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 to Hive</a:t>
            </a:r>
            <a:endParaRPr lang="en-US" sz="7200" dirty="0"/>
          </a:p>
        </p:txBody>
      </p:sp>
    </p:spTree>
    <p:extLst>
      <p:ext uri="{BB962C8B-B14F-4D97-AF65-F5344CB8AC3E}">
        <p14:creationId xmlns:p14="http://schemas.microsoft.com/office/powerpoint/2010/main" val="257275347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Apache Hive: Scalable Data Warehousing</a:t>
            </a:r>
          </a:p>
        </p:txBody>
      </p:sp>
      <p:cxnSp>
        <p:nvCxnSpPr>
          <p:cNvPr id="5" name="Straight Connector 4"/>
          <p:cNvCxnSpPr/>
          <p:nvPr/>
        </p:nvCxnSpPr>
        <p:spPr>
          <a:xfrm>
            <a:off x="655637" y="3641724"/>
            <a:ext cx="10439400" cy="0"/>
          </a:xfrm>
          <a:prstGeom prst="line">
            <a:avLst/>
          </a:prstGeom>
          <a:ln>
            <a:prstDash val="dash"/>
            <a:headEnd type="none"/>
            <a:tailEnd type="none"/>
          </a:ln>
        </p:spPr>
        <p:style>
          <a:lnRef idx="1">
            <a:schemeClr val="dk1"/>
          </a:lnRef>
          <a:fillRef idx="0">
            <a:schemeClr val="dk1"/>
          </a:fillRef>
          <a:effectRef idx="0">
            <a:schemeClr val="dk1"/>
          </a:effectRef>
          <a:fontRef idx="minor">
            <a:schemeClr val="tx1"/>
          </a:fontRef>
        </p:style>
      </p:cxnSp>
      <p:sp>
        <p:nvSpPr>
          <p:cNvPr id="7" name="Rectangle 6"/>
          <p:cNvSpPr/>
          <p:nvPr/>
        </p:nvSpPr>
        <p:spPr bwMode="auto">
          <a:xfrm>
            <a:off x="808037" y="1266824"/>
            <a:ext cx="1600200" cy="1066800"/>
          </a:xfrm>
          <a:prstGeom prst="rect">
            <a:avLst/>
          </a:prstGeom>
          <a:solidFill>
            <a:schemeClr val="bg1">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2006</a:t>
            </a:r>
          </a:p>
          <a:p>
            <a:pPr algn="ctr" defTabSz="932472" fontAlgn="base">
              <a:spcBef>
                <a:spcPct val="0"/>
              </a:spcBef>
              <a:spcAft>
                <a:spcPct val="0"/>
              </a:spcAft>
            </a:pPr>
            <a:r>
              <a:rPr lang="en-US" sz="1400" dirty="0">
                <a:gradFill>
                  <a:gsLst>
                    <a:gs pos="0">
                      <a:srgbClr val="FFFFFF"/>
                    </a:gs>
                    <a:gs pos="100000">
                      <a:srgbClr val="FFFFFF"/>
                    </a:gs>
                  </a:gsLst>
                  <a:lin ang="5400000" scaled="0"/>
                </a:gradFill>
              </a:rPr>
              <a:t>Hive incubated at Facebook</a:t>
            </a:r>
          </a:p>
        </p:txBody>
      </p:sp>
      <p:cxnSp>
        <p:nvCxnSpPr>
          <p:cNvPr id="9" name="Straight Connector 8"/>
          <p:cNvCxnSpPr/>
          <p:nvPr/>
        </p:nvCxnSpPr>
        <p:spPr>
          <a:xfrm>
            <a:off x="1570037" y="2333624"/>
            <a:ext cx="0" cy="130810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sp>
        <p:nvSpPr>
          <p:cNvPr id="15" name="Oval 14"/>
          <p:cNvSpPr/>
          <p:nvPr/>
        </p:nvSpPr>
        <p:spPr bwMode="auto">
          <a:xfrm>
            <a:off x="1455737" y="3523456"/>
            <a:ext cx="228600" cy="236538"/>
          </a:xfrm>
          <a:prstGeom prst="ellipse">
            <a:avLst/>
          </a:prstGeom>
          <a:solidFill>
            <a:schemeClr val="bg1">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 name="Rectangle 15"/>
          <p:cNvSpPr/>
          <p:nvPr/>
        </p:nvSpPr>
        <p:spPr bwMode="auto">
          <a:xfrm>
            <a:off x="2065336" y="5034756"/>
            <a:ext cx="1600200" cy="1066800"/>
          </a:xfrm>
          <a:prstGeom prst="rect">
            <a:avLst/>
          </a:prstGeom>
          <a:solidFill>
            <a:schemeClr val="bg2">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2010</a:t>
            </a:r>
          </a:p>
          <a:p>
            <a:pPr algn="ctr" defTabSz="932472" fontAlgn="base">
              <a:spcBef>
                <a:spcPct val="0"/>
              </a:spcBef>
              <a:spcAft>
                <a:spcPct val="0"/>
              </a:spcAft>
            </a:pPr>
            <a:r>
              <a:rPr lang="en-US" sz="1400" dirty="0">
                <a:gradFill>
                  <a:gsLst>
                    <a:gs pos="0">
                      <a:srgbClr val="FFFFFF"/>
                    </a:gs>
                    <a:gs pos="100000">
                      <a:srgbClr val="FFFFFF"/>
                    </a:gs>
                  </a:gsLst>
                  <a:lin ang="5400000" scaled="0"/>
                </a:gradFill>
              </a:rPr>
              <a:t>Top level Apache project</a:t>
            </a:r>
          </a:p>
        </p:txBody>
      </p:sp>
      <p:cxnSp>
        <p:nvCxnSpPr>
          <p:cNvPr id="17" name="Straight Connector 16"/>
          <p:cNvCxnSpPr/>
          <p:nvPr/>
        </p:nvCxnSpPr>
        <p:spPr>
          <a:xfrm>
            <a:off x="2827336" y="3726656"/>
            <a:ext cx="0" cy="130810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sp>
        <p:nvSpPr>
          <p:cNvPr id="18" name="Oval 17"/>
          <p:cNvSpPr/>
          <p:nvPr/>
        </p:nvSpPr>
        <p:spPr bwMode="auto">
          <a:xfrm>
            <a:off x="2713036" y="3608386"/>
            <a:ext cx="228600" cy="236538"/>
          </a:xfrm>
          <a:prstGeom prst="ellipse">
            <a:avLst/>
          </a:prstGeom>
          <a:solidFill>
            <a:schemeClr val="bg2">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 name="Rectangle 19"/>
          <p:cNvSpPr/>
          <p:nvPr/>
        </p:nvSpPr>
        <p:spPr bwMode="auto">
          <a:xfrm>
            <a:off x="3932237" y="1293810"/>
            <a:ext cx="1600200" cy="1066800"/>
          </a:xfrm>
          <a:prstGeom prst="rect">
            <a:avLst/>
          </a:prstGeom>
          <a:solidFill>
            <a:schemeClr val="accent1">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2012</a:t>
            </a:r>
          </a:p>
          <a:p>
            <a:pPr algn="ctr" defTabSz="932472" fontAlgn="base">
              <a:spcBef>
                <a:spcPct val="0"/>
              </a:spcBef>
              <a:spcAft>
                <a:spcPct val="0"/>
              </a:spcAft>
            </a:pPr>
            <a:r>
              <a:rPr lang="en-US" sz="1400" dirty="0">
                <a:gradFill>
                  <a:gsLst>
                    <a:gs pos="0">
                      <a:srgbClr val="FFFFFF"/>
                    </a:gs>
                    <a:gs pos="100000">
                      <a:srgbClr val="FFFFFF"/>
                    </a:gs>
                  </a:gsLst>
                  <a:lin ang="5400000" scaled="0"/>
                </a:gradFill>
              </a:rPr>
              <a:t>ODBC/JDBC drivers released</a:t>
            </a:r>
          </a:p>
        </p:txBody>
      </p:sp>
      <p:cxnSp>
        <p:nvCxnSpPr>
          <p:cNvPr id="21" name="Straight Connector 20"/>
          <p:cNvCxnSpPr/>
          <p:nvPr/>
        </p:nvCxnSpPr>
        <p:spPr>
          <a:xfrm>
            <a:off x="4694237" y="2360610"/>
            <a:ext cx="0" cy="130810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sp>
        <p:nvSpPr>
          <p:cNvPr id="22" name="Oval 21"/>
          <p:cNvSpPr/>
          <p:nvPr/>
        </p:nvSpPr>
        <p:spPr bwMode="auto">
          <a:xfrm>
            <a:off x="4579937" y="3550442"/>
            <a:ext cx="228600" cy="236538"/>
          </a:xfrm>
          <a:prstGeom prst="ellipse">
            <a:avLst/>
          </a:prstGeom>
          <a:solidFill>
            <a:schemeClr val="accent1">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 name="Rectangle 22"/>
          <p:cNvSpPr/>
          <p:nvPr/>
        </p:nvSpPr>
        <p:spPr bwMode="auto">
          <a:xfrm>
            <a:off x="5456238" y="4956174"/>
            <a:ext cx="1600200" cy="1066800"/>
          </a:xfrm>
          <a:prstGeom prst="rect">
            <a:avLst/>
          </a:prstGeom>
          <a:solidFill>
            <a:schemeClr val="accent2">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2013</a:t>
            </a:r>
          </a:p>
          <a:p>
            <a:pPr algn="ctr" defTabSz="932472" fontAlgn="base">
              <a:spcBef>
                <a:spcPct val="0"/>
              </a:spcBef>
              <a:spcAft>
                <a:spcPct val="0"/>
              </a:spcAft>
            </a:pPr>
            <a:r>
              <a:rPr lang="en-US" sz="1400" dirty="0">
                <a:gradFill>
                  <a:gsLst>
                    <a:gs pos="0">
                      <a:srgbClr val="FFFFFF"/>
                    </a:gs>
                    <a:gs pos="100000">
                      <a:srgbClr val="FFFFFF"/>
                    </a:gs>
                  </a:gsLst>
                  <a:lin ang="5400000" scaled="0"/>
                </a:gradFill>
              </a:rPr>
              <a:t>Hive introduces Tez, vectorization, ORC</a:t>
            </a:r>
          </a:p>
        </p:txBody>
      </p:sp>
      <p:cxnSp>
        <p:nvCxnSpPr>
          <p:cNvPr id="24" name="Straight Connector 23"/>
          <p:cNvCxnSpPr/>
          <p:nvPr/>
        </p:nvCxnSpPr>
        <p:spPr>
          <a:xfrm>
            <a:off x="6218238" y="3648074"/>
            <a:ext cx="0" cy="130810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sp>
        <p:nvSpPr>
          <p:cNvPr id="25" name="Oval 24"/>
          <p:cNvSpPr/>
          <p:nvPr/>
        </p:nvSpPr>
        <p:spPr bwMode="auto">
          <a:xfrm>
            <a:off x="6103938" y="3529804"/>
            <a:ext cx="228600" cy="236538"/>
          </a:xfrm>
          <a:prstGeom prst="ellipse">
            <a:avLst/>
          </a:prstGeom>
          <a:solidFill>
            <a:schemeClr val="accent2">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6" name="Rectangle 25"/>
          <p:cNvSpPr/>
          <p:nvPr/>
        </p:nvSpPr>
        <p:spPr bwMode="auto">
          <a:xfrm>
            <a:off x="7418389" y="1212849"/>
            <a:ext cx="1600200" cy="1066800"/>
          </a:xfrm>
          <a:prstGeom prst="rect">
            <a:avLst/>
          </a:prstGeom>
          <a:solidFill>
            <a:schemeClr val="accent4">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2015</a:t>
            </a:r>
          </a:p>
          <a:p>
            <a:pPr algn="ctr" defTabSz="932472" fontAlgn="base">
              <a:spcBef>
                <a:spcPct val="0"/>
              </a:spcBef>
              <a:spcAft>
                <a:spcPct val="0"/>
              </a:spcAft>
            </a:pPr>
            <a:r>
              <a:rPr lang="en-US" sz="1400" dirty="0">
                <a:gradFill>
                  <a:gsLst>
                    <a:gs pos="0">
                      <a:srgbClr val="FFFFFF"/>
                    </a:gs>
                    <a:gs pos="100000">
                      <a:srgbClr val="FFFFFF"/>
                    </a:gs>
                  </a:gsLst>
                  <a:lin ang="5400000" scaled="0"/>
                </a:gradFill>
              </a:rPr>
              <a:t>Hive introduces ACID</a:t>
            </a:r>
          </a:p>
        </p:txBody>
      </p:sp>
      <p:cxnSp>
        <p:nvCxnSpPr>
          <p:cNvPr id="27" name="Straight Connector 26"/>
          <p:cNvCxnSpPr/>
          <p:nvPr/>
        </p:nvCxnSpPr>
        <p:spPr>
          <a:xfrm>
            <a:off x="8180389" y="2279649"/>
            <a:ext cx="0" cy="130810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auto">
          <a:xfrm>
            <a:off x="8066089" y="3469481"/>
            <a:ext cx="228600" cy="236538"/>
          </a:xfrm>
          <a:prstGeom prst="ellipse">
            <a:avLst/>
          </a:prstGeom>
          <a:solidFill>
            <a:schemeClr val="accent4">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9" name="Rectangle 28"/>
          <p:cNvSpPr/>
          <p:nvPr/>
        </p:nvSpPr>
        <p:spPr bwMode="auto">
          <a:xfrm>
            <a:off x="8847139" y="4982641"/>
            <a:ext cx="1600200" cy="1066800"/>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2016</a:t>
            </a:r>
          </a:p>
          <a:p>
            <a:pPr algn="ctr" defTabSz="932472" fontAlgn="base">
              <a:spcBef>
                <a:spcPct val="0"/>
              </a:spcBef>
              <a:spcAft>
                <a:spcPct val="0"/>
              </a:spcAft>
            </a:pPr>
            <a:r>
              <a:rPr lang="en-US" sz="1400" dirty="0">
                <a:gradFill>
                  <a:gsLst>
                    <a:gs pos="0">
                      <a:srgbClr val="FFFFFF"/>
                    </a:gs>
                    <a:gs pos="100000">
                      <a:srgbClr val="FFFFFF"/>
                    </a:gs>
                  </a:gsLst>
                  <a:lin ang="5400000" scaled="0"/>
                </a:gradFill>
              </a:rPr>
              <a:t>In-memory through LLAP</a:t>
            </a:r>
          </a:p>
        </p:txBody>
      </p:sp>
      <p:cxnSp>
        <p:nvCxnSpPr>
          <p:cNvPr id="30" name="Straight Connector 29"/>
          <p:cNvCxnSpPr/>
          <p:nvPr/>
        </p:nvCxnSpPr>
        <p:spPr>
          <a:xfrm>
            <a:off x="9609139" y="3674541"/>
            <a:ext cx="0" cy="130810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sp>
        <p:nvSpPr>
          <p:cNvPr id="31" name="Oval 30"/>
          <p:cNvSpPr/>
          <p:nvPr/>
        </p:nvSpPr>
        <p:spPr bwMode="auto">
          <a:xfrm>
            <a:off x="9494839" y="3556271"/>
            <a:ext cx="228600" cy="236538"/>
          </a:xfrm>
          <a:prstGeom prst="ellipse">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61229815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Hive: Capabilities and Applications</a:t>
            </a:r>
          </a:p>
        </p:txBody>
      </p:sp>
      <p:sp>
        <p:nvSpPr>
          <p:cNvPr id="6" name="Rectangle 5"/>
          <p:cNvSpPr/>
          <p:nvPr/>
        </p:nvSpPr>
        <p:spPr bwMode="auto">
          <a:xfrm>
            <a:off x="1031477" y="4228774"/>
            <a:ext cx="8942815" cy="1920219"/>
          </a:xfrm>
          <a:prstGeom prst="rect">
            <a:avLst/>
          </a:prstGeom>
          <a:solidFill>
            <a:schemeClr val="tx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bg1"/>
              </a:solidFill>
            </a:endParaRPr>
          </a:p>
          <a:p>
            <a:pPr algn="ctr" defTabSz="932472" fontAlgn="base">
              <a:spcBef>
                <a:spcPct val="0"/>
              </a:spcBef>
              <a:spcAft>
                <a:spcPct val="0"/>
              </a:spcAft>
            </a:pPr>
            <a:endParaRPr lang="en-US" sz="2000" dirty="0">
              <a:solidFill>
                <a:schemeClr val="bg1"/>
              </a:solidFill>
            </a:endParaRPr>
          </a:p>
          <a:p>
            <a:pPr algn="ctr" defTabSz="932472" fontAlgn="base">
              <a:spcBef>
                <a:spcPct val="0"/>
              </a:spcBef>
              <a:spcAft>
                <a:spcPct val="0"/>
              </a:spcAft>
            </a:pPr>
            <a:endParaRPr lang="en-US" sz="2000" dirty="0">
              <a:solidFill>
                <a:schemeClr val="bg1"/>
              </a:solidFill>
            </a:endParaRPr>
          </a:p>
          <a:p>
            <a:pPr algn="ctr" defTabSz="932472" fontAlgn="base">
              <a:spcBef>
                <a:spcPct val="0"/>
              </a:spcBef>
              <a:spcAft>
                <a:spcPct val="0"/>
              </a:spcAft>
            </a:pPr>
            <a:endParaRPr lang="en-US" sz="2000" dirty="0">
              <a:solidFill>
                <a:schemeClr val="bg1"/>
              </a:solidFill>
            </a:endParaRPr>
          </a:p>
          <a:p>
            <a:pPr algn="ctr" defTabSz="932472" fontAlgn="base">
              <a:spcBef>
                <a:spcPct val="0"/>
              </a:spcBef>
              <a:spcAft>
                <a:spcPct val="0"/>
              </a:spcAft>
            </a:pPr>
            <a:endParaRPr lang="en-US" sz="2000" dirty="0">
              <a:solidFill>
                <a:schemeClr val="bg1"/>
              </a:solidFill>
            </a:endParaRPr>
          </a:p>
          <a:p>
            <a:pPr defTabSz="932472" fontAlgn="base">
              <a:spcBef>
                <a:spcPct val="0"/>
              </a:spcBef>
              <a:spcAft>
                <a:spcPct val="0"/>
              </a:spcAft>
            </a:pPr>
            <a:r>
              <a:rPr lang="en-US" sz="2000" dirty="0">
                <a:solidFill>
                  <a:schemeClr val="bg1"/>
                </a:solidFill>
              </a:rPr>
              <a:t>           Platform                     Core SQL Engine                   Connectivity         </a:t>
            </a:r>
          </a:p>
        </p:txBody>
      </p:sp>
      <p:sp>
        <p:nvSpPr>
          <p:cNvPr id="7" name="Rounded Rectangle 6"/>
          <p:cNvSpPr/>
          <p:nvPr/>
        </p:nvSpPr>
        <p:spPr bwMode="auto">
          <a:xfrm>
            <a:off x="1580110" y="5297465"/>
            <a:ext cx="1367897" cy="411475"/>
          </a:xfrm>
          <a:prstGeom prst="round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Storage</a:t>
            </a:r>
          </a:p>
        </p:txBody>
      </p:sp>
      <p:sp>
        <p:nvSpPr>
          <p:cNvPr id="9" name="Rounded Rectangle 8"/>
          <p:cNvSpPr/>
          <p:nvPr/>
        </p:nvSpPr>
        <p:spPr bwMode="auto">
          <a:xfrm>
            <a:off x="1580109" y="4823126"/>
            <a:ext cx="1367897" cy="411475"/>
          </a:xfrm>
          <a:prstGeom prst="round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Compute</a:t>
            </a:r>
          </a:p>
        </p:txBody>
      </p:sp>
      <p:sp>
        <p:nvSpPr>
          <p:cNvPr id="10" name="Rounded Rectangle 9"/>
          <p:cNvSpPr/>
          <p:nvPr/>
        </p:nvSpPr>
        <p:spPr bwMode="auto">
          <a:xfrm>
            <a:off x="3881507" y="5387945"/>
            <a:ext cx="2462213" cy="411475"/>
          </a:xfrm>
          <a:prstGeom prst="round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Tez Execution Engine</a:t>
            </a:r>
          </a:p>
        </p:txBody>
      </p:sp>
      <p:sp>
        <p:nvSpPr>
          <p:cNvPr id="11" name="Rounded Rectangle 10"/>
          <p:cNvSpPr/>
          <p:nvPr/>
        </p:nvSpPr>
        <p:spPr bwMode="auto">
          <a:xfrm>
            <a:off x="3881506" y="4909788"/>
            <a:ext cx="2462213" cy="411475"/>
          </a:xfrm>
          <a:prstGeom prst="round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Cost based optimizer</a:t>
            </a:r>
          </a:p>
        </p:txBody>
      </p:sp>
      <p:sp>
        <p:nvSpPr>
          <p:cNvPr id="12" name="Rounded Rectangle 11"/>
          <p:cNvSpPr/>
          <p:nvPr/>
        </p:nvSpPr>
        <p:spPr bwMode="auto">
          <a:xfrm>
            <a:off x="3881505" y="4420138"/>
            <a:ext cx="2462213" cy="411475"/>
          </a:xfrm>
          <a:prstGeom prst="round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SQL 2011 Compiler</a:t>
            </a:r>
          </a:p>
        </p:txBody>
      </p:sp>
      <p:sp>
        <p:nvSpPr>
          <p:cNvPr id="13" name="Rounded Rectangle 12"/>
          <p:cNvSpPr/>
          <p:nvPr/>
        </p:nvSpPr>
        <p:spPr bwMode="auto">
          <a:xfrm>
            <a:off x="6794545" y="5387945"/>
            <a:ext cx="2399715" cy="380232"/>
          </a:xfrm>
          <a:prstGeom prst="round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Security</a:t>
            </a:r>
          </a:p>
        </p:txBody>
      </p:sp>
      <p:sp>
        <p:nvSpPr>
          <p:cNvPr id="14" name="Rounded Rectangle 13"/>
          <p:cNvSpPr/>
          <p:nvPr/>
        </p:nvSpPr>
        <p:spPr bwMode="auto">
          <a:xfrm>
            <a:off x="6794033" y="4892664"/>
            <a:ext cx="2399715" cy="411475"/>
          </a:xfrm>
          <a:prstGeom prst="round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ODBC</a:t>
            </a:r>
          </a:p>
        </p:txBody>
      </p:sp>
      <p:sp>
        <p:nvSpPr>
          <p:cNvPr id="16" name="Rectangle 15"/>
          <p:cNvSpPr/>
          <p:nvPr/>
        </p:nvSpPr>
        <p:spPr bwMode="auto">
          <a:xfrm>
            <a:off x="1031477" y="3040067"/>
            <a:ext cx="1641475" cy="914390"/>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High Perf Batch SQL</a:t>
            </a:r>
          </a:p>
        </p:txBody>
      </p:sp>
      <p:sp>
        <p:nvSpPr>
          <p:cNvPr id="21" name="Rectangle 20"/>
          <p:cNvSpPr/>
          <p:nvPr/>
        </p:nvSpPr>
        <p:spPr bwMode="auto">
          <a:xfrm>
            <a:off x="2866861" y="3040067"/>
            <a:ext cx="1641475" cy="914390"/>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Interactive SQL</a:t>
            </a:r>
          </a:p>
        </p:txBody>
      </p:sp>
      <p:sp>
        <p:nvSpPr>
          <p:cNvPr id="22" name="Rectangle 21"/>
          <p:cNvSpPr/>
          <p:nvPr/>
        </p:nvSpPr>
        <p:spPr bwMode="auto">
          <a:xfrm>
            <a:off x="4702245" y="3028679"/>
            <a:ext cx="1641475" cy="910552"/>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Sub-Second SQL</a:t>
            </a:r>
          </a:p>
        </p:txBody>
      </p:sp>
      <p:sp>
        <p:nvSpPr>
          <p:cNvPr id="23" name="Rectangle 22"/>
          <p:cNvSpPr/>
          <p:nvPr/>
        </p:nvSpPr>
        <p:spPr bwMode="auto">
          <a:xfrm>
            <a:off x="6521630" y="3024841"/>
            <a:ext cx="1641475" cy="914390"/>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ACID/Merge</a:t>
            </a:r>
          </a:p>
        </p:txBody>
      </p:sp>
      <p:sp>
        <p:nvSpPr>
          <p:cNvPr id="24" name="Rectangle 23"/>
          <p:cNvSpPr/>
          <p:nvPr/>
        </p:nvSpPr>
        <p:spPr bwMode="auto">
          <a:xfrm>
            <a:off x="1028311" y="1986600"/>
            <a:ext cx="1641475" cy="914390"/>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171450" indent="-171450" defTabSz="932472" fontAlgn="base">
              <a:spcBef>
                <a:spcPct val="0"/>
              </a:spcBef>
              <a:spcAft>
                <a:spcPct val="0"/>
              </a:spcAft>
              <a:buFont typeface="Arial" panose="020B0604020202020204" pitchFamily="34" charset="0"/>
              <a:buChar char="•"/>
            </a:pPr>
            <a:r>
              <a:rPr lang="en-US" sz="1200" dirty="0">
                <a:gradFill>
                  <a:gsLst>
                    <a:gs pos="0">
                      <a:srgbClr val="FFFFFF"/>
                    </a:gs>
                    <a:gs pos="100000">
                      <a:srgbClr val="FFFFFF"/>
                    </a:gs>
                  </a:gsLst>
                  <a:lin ang="5400000" scaled="0"/>
                </a:gradFill>
              </a:rPr>
              <a:t>ETL</a:t>
            </a:r>
          </a:p>
          <a:p>
            <a:pPr marL="171450" indent="-171450" defTabSz="932472" fontAlgn="base">
              <a:spcBef>
                <a:spcPct val="0"/>
              </a:spcBef>
              <a:spcAft>
                <a:spcPct val="0"/>
              </a:spcAft>
              <a:buFont typeface="Arial" panose="020B0604020202020204" pitchFamily="34" charset="0"/>
              <a:buChar char="•"/>
            </a:pPr>
            <a:r>
              <a:rPr lang="en-US" sz="1200" dirty="0">
                <a:gradFill>
                  <a:gsLst>
                    <a:gs pos="0">
                      <a:srgbClr val="FFFFFF"/>
                    </a:gs>
                    <a:gs pos="100000">
                      <a:srgbClr val="FFFFFF"/>
                    </a:gs>
                  </a:gsLst>
                  <a:lin ang="5400000" scaled="0"/>
                </a:gradFill>
              </a:rPr>
              <a:t>Reporting</a:t>
            </a:r>
          </a:p>
          <a:p>
            <a:pPr marL="171450" indent="-171450" defTabSz="932472" fontAlgn="base">
              <a:spcBef>
                <a:spcPct val="0"/>
              </a:spcBef>
              <a:spcAft>
                <a:spcPct val="0"/>
              </a:spcAft>
              <a:buFont typeface="Arial" panose="020B0604020202020204" pitchFamily="34" charset="0"/>
              <a:buChar char="•"/>
            </a:pPr>
            <a:r>
              <a:rPr lang="en-US" sz="1200" dirty="0">
                <a:gradFill>
                  <a:gsLst>
                    <a:gs pos="0">
                      <a:srgbClr val="FFFFFF"/>
                    </a:gs>
                    <a:gs pos="100000">
                      <a:srgbClr val="FFFFFF"/>
                    </a:gs>
                  </a:gsLst>
                  <a:lin ang="5400000" scaled="0"/>
                </a:gradFill>
              </a:rPr>
              <a:t>Data Mining</a:t>
            </a:r>
          </a:p>
          <a:p>
            <a:pPr marL="171450" indent="-171450" defTabSz="932472" fontAlgn="base">
              <a:spcBef>
                <a:spcPct val="0"/>
              </a:spcBef>
              <a:spcAft>
                <a:spcPct val="0"/>
              </a:spcAft>
              <a:buFont typeface="Arial" panose="020B0604020202020204" pitchFamily="34" charset="0"/>
              <a:buChar char="•"/>
            </a:pPr>
            <a:r>
              <a:rPr lang="en-US" sz="1200" dirty="0">
                <a:gradFill>
                  <a:gsLst>
                    <a:gs pos="0">
                      <a:srgbClr val="FFFFFF"/>
                    </a:gs>
                    <a:gs pos="100000">
                      <a:srgbClr val="FFFFFF"/>
                    </a:gs>
                  </a:gsLst>
                  <a:lin ang="5400000" scaled="0"/>
                </a:gradFill>
              </a:rPr>
              <a:t>Deep Analytics</a:t>
            </a:r>
          </a:p>
        </p:txBody>
      </p:sp>
      <p:sp>
        <p:nvSpPr>
          <p:cNvPr id="25" name="Rectangle 24"/>
          <p:cNvSpPr/>
          <p:nvPr/>
        </p:nvSpPr>
        <p:spPr bwMode="auto">
          <a:xfrm>
            <a:off x="2863695" y="1986600"/>
            <a:ext cx="1641475" cy="914390"/>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171450" indent="-171450" defTabSz="932472" fontAlgn="base">
              <a:spcBef>
                <a:spcPct val="0"/>
              </a:spcBef>
              <a:spcAft>
                <a:spcPct val="0"/>
              </a:spcAft>
              <a:buFont typeface="Arial" panose="020B0604020202020204" pitchFamily="34" charset="0"/>
              <a:buChar char="•"/>
            </a:pPr>
            <a:r>
              <a:rPr lang="en-US" sz="1200" dirty="0">
                <a:gradFill>
                  <a:gsLst>
                    <a:gs pos="0">
                      <a:srgbClr val="FFFFFF"/>
                    </a:gs>
                    <a:gs pos="100000">
                      <a:srgbClr val="FFFFFF"/>
                    </a:gs>
                  </a:gsLst>
                  <a:lin ang="5400000" scaled="0"/>
                </a:gradFill>
              </a:rPr>
              <a:t>Reporting</a:t>
            </a:r>
          </a:p>
          <a:p>
            <a:pPr marL="171450" indent="-171450" defTabSz="932472" fontAlgn="base">
              <a:spcBef>
                <a:spcPct val="0"/>
              </a:spcBef>
              <a:spcAft>
                <a:spcPct val="0"/>
              </a:spcAft>
              <a:buFont typeface="Arial" panose="020B0604020202020204" pitchFamily="34" charset="0"/>
              <a:buChar char="•"/>
            </a:pPr>
            <a:r>
              <a:rPr lang="en-US" sz="1200" dirty="0">
                <a:gradFill>
                  <a:gsLst>
                    <a:gs pos="0">
                      <a:srgbClr val="FFFFFF"/>
                    </a:gs>
                    <a:gs pos="100000">
                      <a:srgbClr val="FFFFFF"/>
                    </a:gs>
                  </a:gsLst>
                  <a:lin ang="5400000" scaled="0"/>
                </a:gradFill>
              </a:rPr>
              <a:t>BI Tools: Tableau, Excel etc.</a:t>
            </a:r>
          </a:p>
        </p:txBody>
      </p:sp>
      <p:sp>
        <p:nvSpPr>
          <p:cNvPr id="26" name="Rectangle 25"/>
          <p:cNvSpPr/>
          <p:nvPr/>
        </p:nvSpPr>
        <p:spPr bwMode="auto">
          <a:xfrm>
            <a:off x="4702245" y="1986600"/>
            <a:ext cx="1641475" cy="910552"/>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171450" indent="-171450" defTabSz="932472" fontAlgn="base">
              <a:spcBef>
                <a:spcPct val="0"/>
              </a:spcBef>
              <a:spcAft>
                <a:spcPct val="0"/>
              </a:spcAft>
              <a:buFont typeface="Arial" panose="020B0604020202020204" pitchFamily="34" charset="0"/>
              <a:buChar char="•"/>
            </a:pPr>
            <a:r>
              <a:rPr lang="en-US" sz="1200" dirty="0">
                <a:solidFill>
                  <a:schemeClr val="bg1"/>
                </a:solidFill>
              </a:rPr>
              <a:t>Ad-Hoc</a:t>
            </a:r>
          </a:p>
          <a:p>
            <a:pPr marL="171450" indent="-171450" defTabSz="932472" fontAlgn="base">
              <a:spcBef>
                <a:spcPct val="0"/>
              </a:spcBef>
              <a:spcAft>
                <a:spcPct val="0"/>
              </a:spcAft>
              <a:buFont typeface="Arial" panose="020B0604020202020204" pitchFamily="34" charset="0"/>
              <a:buChar char="•"/>
            </a:pPr>
            <a:r>
              <a:rPr lang="en-US" sz="1200" dirty="0">
                <a:solidFill>
                  <a:schemeClr val="bg1"/>
                </a:solidFill>
              </a:rPr>
              <a:t>Drill-Down</a:t>
            </a:r>
          </a:p>
          <a:p>
            <a:pPr marL="171450" indent="-171450" defTabSz="932472" fontAlgn="base">
              <a:spcBef>
                <a:spcPct val="0"/>
              </a:spcBef>
              <a:spcAft>
                <a:spcPct val="0"/>
              </a:spcAft>
              <a:buFont typeface="Arial" panose="020B0604020202020204" pitchFamily="34" charset="0"/>
              <a:buChar char="•"/>
            </a:pPr>
            <a:r>
              <a:rPr lang="en-US" sz="1200" dirty="0">
                <a:solidFill>
                  <a:schemeClr val="bg1"/>
                </a:solidFill>
              </a:rPr>
              <a:t>BI Tools: Tableau, Excel</a:t>
            </a:r>
          </a:p>
        </p:txBody>
      </p:sp>
      <p:sp>
        <p:nvSpPr>
          <p:cNvPr id="27" name="Rectangle 26"/>
          <p:cNvSpPr/>
          <p:nvPr/>
        </p:nvSpPr>
        <p:spPr bwMode="auto">
          <a:xfrm>
            <a:off x="6523510" y="1986600"/>
            <a:ext cx="1641475" cy="893470"/>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171450" indent="-171450" defTabSz="932472" fontAlgn="base">
              <a:spcBef>
                <a:spcPct val="0"/>
              </a:spcBef>
              <a:spcAft>
                <a:spcPct val="0"/>
              </a:spcAft>
              <a:buFont typeface="Arial" panose="020B0604020202020204" pitchFamily="34" charset="0"/>
              <a:buChar char="•"/>
            </a:pPr>
            <a:r>
              <a:rPr lang="en-US" sz="1200" dirty="0">
                <a:solidFill>
                  <a:schemeClr val="bg1"/>
                </a:solidFill>
              </a:rPr>
              <a:t>Continuous ingestion from operational DB</a:t>
            </a:r>
          </a:p>
          <a:p>
            <a:pPr marL="171450" indent="-171450" defTabSz="932472" fontAlgn="base">
              <a:spcBef>
                <a:spcPct val="0"/>
              </a:spcBef>
              <a:spcAft>
                <a:spcPct val="0"/>
              </a:spcAft>
              <a:buFont typeface="Arial" panose="020B0604020202020204" pitchFamily="34" charset="0"/>
              <a:buChar char="•"/>
            </a:pPr>
            <a:r>
              <a:rPr lang="en-US" sz="1200" dirty="0">
                <a:solidFill>
                  <a:schemeClr val="bg1"/>
                </a:solidFill>
              </a:rPr>
              <a:t>Slowly changing dimensions</a:t>
            </a:r>
          </a:p>
        </p:txBody>
      </p:sp>
      <p:sp>
        <p:nvSpPr>
          <p:cNvPr id="28" name="Rectangle 27"/>
          <p:cNvSpPr/>
          <p:nvPr/>
        </p:nvSpPr>
        <p:spPr bwMode="auto">
          <a:xfrm>
            <a:off x="10315142" y="3132228"/>
            <a:ext cx="502913" cy="273109"/>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9" name="Rectangle 28"/>
          <p:cNvSpPr/>
          <p:nvPr/>
        </p:nvSpPr>
        <p:spPr bwMode="auto">
          <a:xfrm>
            <a:off x="10315142" y="3477762"/>
            <a:ext cx="502913" cy="273109"/>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0" name="Rectangle 29"/>
          <p:cNvSpPr/>
          <p:nvPr/>
        </p:nvSpPr>
        <p:spPr bwMode="auto">
          <a:xfrm>
            <a:off x="10607309" y="2642981"/>
            <a:ext cx="914400" cy="42001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chemeClr val="tx1"/>
                </a:solidFill>
              </a:rPr>
              <a:t>Legend</a:t>
            </a:r>
          </a:p>
        </p:txBody>
      </p:sp>
      <p:sp>
        <p:nvSpPr>
          <p:cNvPr id="31" name="Rectangle 30"/>
          <p:cNvSpPr/>
          <p:nvPr/>
        </p:nvSpPr>
        <p:spPr bwMode="auto">
          <a:xfrm>
            <a:off x="11043672" y="3144604"/>
            <a:ext cx="1237405" cy="26073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chemeClr val="tx1"/>
                </a:solidFill>
              </a:rPr>
              <a:t>Existing</a:t>
            </a:r>
            <a:endParaRPr lang="en-US" sz="2000" dirty="0">
              <a:solidFill>
                <a:schemeClr val="tx1"/>
              </a:solidFill>
            </a:endParaRPr>
          </a:p>
        </p:txBody>
      </p:sp>
      <p:sp>
        <p:nvSpPr>
          <p:cNvPr id="32" name="Rectangle 31"/>
          <p:cNvSpPr/>
          <p:nvPr/>
        </p:nvSpPr>
        <p:spPr bwMode="auto">
          <a:xfrm>
            <a:off x="11036359" y="3473770"/>
            <a:ext cx="1244719" cy="26073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chemeClr val="tx1"/>
                </a:solidFill>
              </a:rPr>
              <a:t>Development</a:t>
            </a:r>
            <a:endParaRPr lang="en-US" sz="2000" dirty="0">
              <a:solidFill>
                <a:schemeClr val="tx1"/>
              </a:solidFill>
            </a:endParaRPr>
          </a:p>
        </p:txBody>
      </p:sp>
      <p:sp>
        <p:nvSpPr>
          <p:cNvPr id="33" name="Rectangle 32"/>
          <p:cNvSpPr/>
          <p:nvPr/>
        </p:nvSpPr>
        <p:spPr bwMode="auto">
          <a:xfrm>
            <a:off x="391403" y="4411651"/>
            <a:ext cx="364774" cy="137902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scene3d>
              <a:camera prst="orthographicFront">
                <a:rot lat="540000" lon="540000" rev="0"/>
              </a:camera>
              <a:lightRig rig="threePt" dir="t"/>
            </a:scene3d>
          </a:bodyPr>
          <a:lstStyle/>
          <a:p>
            <a:pPr algn="ctr" defTabSz="932472" fontAlgn="base">
              <a:spcBef>
                <a:spcPct val="0"/>
              </a:spcBef>
              <a:spcAft>
                <a:spcPct val="0"/>
              </a:spcAft>
            </a:pPr>
            <a:r>
              <a:rPr lang="en-US" sz="1400" dirty="0">
                <a:solidFill>
                  <a:schemeClr val="tx1"/>
                </a:solidFill>
              </a:rPr>
              <a:t>Core Hive</a:t>
            </a:r>
          </a:p>
        </p:txBody>
      </p:sp>
      <p:sp>
        <p:nvSpPr>
          <p:cNvPr id="34" name="Rectangle 33"/>
          <p:cNvSpPr/>
          <p:nvPr/>
        </p:nvSpPr>
        <p:spPr bwMode="auto">
          <a:xfrm>
            <a:off x="311151" y="3062993"/>
            <a:ext cx="561199" cy="1058656"/>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scene3d>
              <a:camera prst="orthographicFront">
                <a:rot lat="540000" lon="540000" rev="0"/>
              </a:camera>
              <a:lightRig rig="threePt" dir="t"/>
            </a:scene3d>
          </a:bodyPr>
          <a:lstStyle/>
          <a:p>
            <a:pPr algn="ctr" defTabSz="932472" fontAlgn="base">
              <a:spcBef>
                <a:spcPct val="0"/>
              </a:spcBef>
              <a:spcAft>
                <a:spcPct val="0"/>
              </a:spcAft>
            </a:pPr>
            <a:r>
              <a:rPr lang="en-US" sz="1400" dirty="0">
                <a:solidFill>
                  <a:schemeClr val="tx1"/>
                </a:solidFill>
              </a:rPr>
              <a:t>Capabilities</a:t>
            </a:r>
          </a:p>
        </p:txBody>
      </p:sp>
      <p:sp>
        <p:nvSpPr>
          <p:cNvPr id="35" name="Rectangle 34"/>
          <p:cNvSpPr/>
          <p:nvPr/>
        </p:nvSpPr>
        <p:spPr bwMode="auto">
          <a:xfrm>
            <a:off x="391403" y="1966185"/>
            <a:ext cx="401126" cy="1058656"/>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scene3d>
              <a:camera prst="orthographicFront">
                <a:rot lat="540000" lon="540000" rev="0"/>
              </a:camera>
              <a:lightRig rig="threePt" dir="t"/>
            </a:scene3d>
          </a:bodyPr>
          <a:lstStyle/>
          <a:p>
            <a:pPr algn="ctr" defTabSz="932472" fontAlgn="base">
              <a:spcBef>
                <a:spcPct val="0"/>
              </a:spcBef>
              <a:spcAft>
                <a:spcPct val="0"/>
              </a:spcAft>
            </a:pPr>
            <a:r>
              <a:rPr lang="en-US" sz="1400" dirty="0">
                <a:solidFill>
                  <a:schemeClr val="tx1"/>
                </a:solidFill>
              </a:rPr>
              <a:t>Scenario</a:t>
            </a:r>
          </a:p>
        </p:txBody>
      </p:sp>
      <p:sp>
        <p:nvSpPr>
          <p:cNvPr id="36" name="Rectangle 35"/>
          <p:cNvSpPr/>
          <p:nvPr/>
        </p:nvSpPr>
        <p:spPr bwMode="auto">
          <a:xfrm>
            <a:off x="8332817" y="3013561"/>
            <a:ext cx="1641475" cy="914390"/>
          </a:xfrm>
          <a:prstGeom prst="rect">
            <a:avLst/>
          </a:prstGeom>
          <a:solidFill>
            <a:schemeClr val="tx2">
              <a:lumMod val="2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OLAP/Cube</a:t>
            </a:r>
          </a:p>
        </p:txBody>
      </p:sp>
      <p:sp>
        <p:nvSpPr>
          <p:cNvPr id="37" name="Rectangle 36"/>
          <p:cNvSpPr/>
          <p:nvPr/>
        </p:nvSpPr>
        <p:spPr bwMode="auto">
          <a:xfrm>
            <a:off x="8334697" y="1975320"/>
            <a:ext cx="1641475" cy="893470"/>
          </a:xfrm>
          <a:prstGeom prst="rect">
            <a:avLst/>
          </a:prstGeom>
          <a:solidFill>
            <a:schemeClr val="tx2">
              <a:lumMod val="2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205774" indent="-205774" defTabSz="1096333">
              <a:buFont typeface="Arial"/>
              <a:buChar char="•"/>
            </a:pPr>
            <a:r>
              <a:rPr lang="en-US" sz="1200" dirty="0">
                <a:solidFill>
                  <a:prstClr val="white"/>
                </a:solidFill>
                <a:latin typeface="Calibri"/>
                <a:cs typeface="Segoe UI" panose="020B0502040204020203" pitchFamily="34" charset="0"/>
                <a:sym typeface="Arial"/>
                <a:rtl val="0"/>
              </a:rPr>
              <a:t>Multidimensional Analytics</a:t>
            </a:r>
          </a:p>
          <a:p>
            <a:pPr marL="205774" indent="-205774" defTabSz="1096333">
              <a:buFont typeface="Arial"/>
              <a:buChar char="•"/>
            </a:pPr>
            <a:r>
              <a:rPr lang="en-US" sz="1200" dirty="0">
                <a:solidFill>
                  <a:prstClr val="white"/>
                </a:solidFill>
                <a:latin typeface="Calibri"/>
                <a:cs typeface="Segoe UI" panose="020B0502040204020203" pitchFamily="34" charset="0"/>
                <a:sym typeface="Arial"/>
                <a:rtl val="0"/>
              </a:rPr>
              <a:t>MDX Tools</a:t>
            </a:r>
          </a:p>
          <a:p>
            <a:pPr marL="205774" indent="-205774" defTabSz="1096333">
              <a:buFont typeface="Arial"/>
              <a:buChar char="•"/>
            </a:pPr>
            <a:r>
              <a:rPr lang="en-US" sz="1200" dirty="0">
                <a:solidFill>
                  <a:prstClr val="white"/>
                </a:solidFill>
                <a:latin typeface="Calibri"/>
                <a:cs typeface="Segoe UI" panose="020B0502040204020203" pitchFamily="34" charset="0"/>
                <a:sym typeface="Arial"/>
                <a:rtl val="0"/>
              </a:rPr>
              <a:t>Excel</a:t>
            </a:r>
          </a:p>
        </p:txBody>
      </p:sp>
      <p:sp>
        <p:nvSpPr>
          <p:cNvPr id="38" name="Rectangle 37"/>
          <p:cNvSpPr/>
          <p:nvPr/>
        </p:nvSpPr>
        <p:spPr bwMode="auto">
          <a:xfrm>
            <a:off x="10315142" y="3872171"/>
            <a:ext cx="502913" cy="273109"/>
          </a:xfrm>
          <a:prstGeom prst="rect">
            <a:avLst/>
          </a:prstGeom>
          <a:solidFill>
            <a:srgbClr val="292929"/>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9" name="Rectangle 38"/>
          <p:cNvSpPr/>
          <p:nvPr/>
        </p:nvSpPr>
        <p:spPr bwMode="auto">
          <a:xfrm>
            <a:off x="11036359" y="3868179"/>
            <a:ext cx="1244719" cy="26073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chemeClr val="tx1"/>
                </a:solidFill>
              </a:rPr>
              <a:t>Emerging</a:t>
            </a:r>
            <a:endParaRPr lang="en-US" sz="2000" dirty="0">
              <a:solidFill>
                <a:schemeClr val="tx1"/>
              </a:solidFill>
            </a:endParaRPr>
          </a:p>
        </p:txBody>
      </p:sp>
      <p:sp>
        <p:nvSpPr>
          <p:cNvPr id="40" name="Rounded Rectangle 13"/>
          <p:cNvSpPr/>
          <p:nvPr/>
        </p:nvSpPr>
        <p:spPr bwMode="auto">
          <a:xfrm>
            <a:off x="6810567" y="4386103"/>
            <a:ext cx="2399715" cy="411475"/>
          </a:xfrm>
          <a:prstGeom prst="roundRect">
            <a:avLst/>
          </a:prstGeom>
          <a:solidFill>
            <a:srgbClr val="292929"/>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MDX</a:t>
            </a:r>
          </a:p>
        </p:txBody>
      </p:sp>
    </p:spTree>
    <p:extLst>
      <p:ext uri="{BB962C8B-B14F-4D97-AF65-F5344CB8AC3E}">
        <p14:creationId xmlns:p14="http://schemas.microsoft.com/office/powerpoint/2010/main" val="373183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25662"/>
            <a:ext cx="12161838" cy="2179058"/>
          </a:xfrm>
        </p:spPr>
        <p:txBody>
          <a:bodyPr/>
          <a:lstStyle/>
          <a:p>
            <a:r>
              <a:rPr lang="en-US" dirty="0"/>
              <a:t>Demo: HDInsight cluster &amp; Hive</a:t>
            </a:r>
            <a:endParaRPr lang="en-US" sz="7200" dirty="0"/>
          </a:p>
        </p:txBody>
      </p:sp>
    </p:spTree>
    <p:extLst>
      <p:ext uri="{BB962C8B-B14F-4D97-AF65-F5344CB8AC3E}">
        <p14:creationId xmlns:p14="http://schemas.microsoft.com/office/powerpoint/2010/main" val="118129892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Creating an HDInsight cluster</a:t>
            </a:r>
          </a:p>
        </p:txBody>
      </p:sp>
      <p:pic>
        <p:nvPicPr>
          <p:cNvPr id="32" name="Picture 31"/>
          <p:cNvPicPr>
            <a:picLocks noChangeAspect="1"/>
          </p:cNvPicPr>
          <p:nvPr/>
        </p:nvPicPr>
        <p:blipFill rotWithShape="1">
          <a:blip r:embed="rId3"/>
          <a:srcRect r="3216" b="24026"/>
          <a:stretch/>
        </p:blipFill>
        <p:spPr>
          <a:xfrm>
            <a:off x="1493837" y="1152157"/>
            <a:ext cx="7795495" cy="5394901"/>
          </a:xfrm>
          <a:prstGeom prst="rect">
            <a:avLst/>
          </a:prstGeom>
          <a:noFill/>
        </p:spPr>
      </p:pic>
      <p:sp>
        <p:nvSpPr>
          <p:cNvPr id="4" name="Rectangle 3"/>
          <p:cNvSpPr/>
          <p:nvPr/>
        </p:nvSpPr>
        <p:spPr bwMode="auto">
          <a:xfrm>
            <a:off x="1493837" y="1879232"/>
            <a:ext cx="990600" cy="381000"/>
          </a:xfrm>
          <a:prstGeom prst="rect">
            <a:avLst/>
          </a:prstGeom>
          <a:noFill/>
          <a:ln w="5715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8" name="Rectangle 37"/>
          <p:cNvSpPr/>
          <p:nvPr/>
        </p:nvSpPr>
        <p:spPr bwMode="auto">
          <a:xfrm>
            <a:off x="3703637" y="3954462"/>
            <a:ext cx="1219200" cy="304800"/>
          </a:xfrm>
          <a:prstGeom prst="rect">
            <a:avLst/>
          </a:prstGeom>
          <a:noFill/>
          <a:ln w="5715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9" name="Rectangle 38"/>
          <p:cNvSpPr/>
          <p:nvPr/>
        </p:nvSpPr>
        <p:spPr bwMode="auto">
          <a:xfrm>
            <a:off x="6675437" y="5554662"/>
            <a:ext cx="2514600" cy="914400"/>
          </a:xfrm>
          <a:prstGeom prst="rect">
            <a:avLst/>
          </a:prstGeom>
          <a:noFill/>
          <a:ln w="5715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7504004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Survey</a:t>
            </a:r>
          </a:p>
        </p:txBody>
      </p:sp>
    </p:spTree>
    <p:extLst>
      <p:ext uri="{BB962C8B-B14F-4D97-AF65-F5344CB8AC3E}">
        <p14:creationId xmlns:p14="http://schemas.microsoft.com/office/powerpoint/2010/main" val="279165779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l="-2419" r="2419" b="36530"/>
          <a:stretch/>
        </p:blipFill>
        <p:spPr>
          <a:xfrm>
            <a:off x="579437" y="1201910"/>
            <a:ext cx="9372600" cy="5348526"/>
          </a:xfrm>
          <a:prstGeom prst="rect">
            <a:avLst/>
          </a:prstGeom>
        </p:spPr>
      </p:pic>
      <p:sp>
        <p:nvSpPr>
          <p:cNvPr id="3" name="Title 2"/>
          <p:cNvSpPr>
            <a:spLocks noGrp="1"/>
          </p:cNvSpPr>
          <p:nvPr>
            <p:ph type="title"/>
          </p:nvPr>
        </p:nvSpPr>
        <p:spPr/>
        <p:txBody>
          <a:bodyPr/>
          <a:lstStyle/>
          <a:p>
            <a:r>
              <a:rPr lang="en-US" dirty="0"/>
              <a:t>Creating an HDInsight cluster</a:t>
            </a:r>
          </a:p>
        </p:txBody>
      </p:sp>
      <p:sp>
        <p:nvSpPr>
          <p:cNvPr id="4" name="Rectangle 3"/>
          <p:cNvSpPr/>
          <p:nvPr/>
        </p:nvSpPr>
        <p:spPr bwMode="auto">
          <a:xfrm>
            <a:off x="1112837" y="3500642"/>
            <a:ext cx="2743200" cy="682420"/>
          </a:xfrm>
          <a:prstGeom prst="rect">
            <a:avLst/>
          </a:prstGeom>
          <a:noFill/>
          <a:ln w="5715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8" name="Rectangle 37"/>
          <p:cNvSpPr/>
          <p:nvPr/>
        </p:nvSpPr>
        <p:spPr bwMode="auto">
          <a:xfrm>
            <a:off x="4313237" y="2582862"/>
            <a:ext cx="1219200" cy="304800"/>
          </a:xfrm>
          <a:prstGeom prst="rect">
            <a:avLst/>
          </a:prstGeom>
          <a:noFill/>
          <a:ln w="5715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9" name="Rectangle 38"/>
          <p:cNvSpPr/>
          <p:nvPr/>
        </p:nvSpPr>
        <p:spPr bwMode="auto">
          <a:xfrm>
            <a:off x="6523037" y="2582862"/>
            <a:ext cx="610784" cy="314447"/>
          </a:xfrm>
          <a:prstGeom prst="rect">
            <a:avLst/>
          </a:prstGeom>
          <a:noFill/>
          <a:ln w="5715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05933174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l="-2419" r="2419" b="36530"/>
          <a:stretch/>
        </p:blipFill>
        <p:spPr>
          <a:xfrm>
            <a:off x="579437" y="1201910"/>
            <a:ext cx="9372600" cy="5348526"/>
          </a:xfrm>
          <a:prstGeom prst="rect">
            <a:avLst/>
          </a:prstGeom>
        </p:spPr>
      </p:pic>
      <p:sp>
        <p:nvSpPr>
          <p:cNvPr id="3" name="Title 2"/>
          <p:cNvSpPr>
            <a:spLocks noGrp="1"/>
          </p:cNvSpPr>
          <p:nvPr>
            <p:ph type="title"/>
          </p:nvPr>
        </p:nvSpPr>
        <p:spPr/>
        <p:txBody>
          <a:bodyPr/>
          <a:lstStyle/>
          <a:p>
            <a:r>
              <a:rPr lang="en-US" dirty="0"/>
              <a:t>Creating an HDInsight cluster</a:t>
            </a:r>
          </a:p>
        </p:txBody>
      </p:sp>
      <p:sp>
        <p:nvSpPr>
          <p:cNvPr id="4" name="Rectangle 3"/>
          <p:cNvSpPr/>
          <p:nvPr/>
        </p:nvSpPr>
        <p:spPr bwMode="auto">
          <a:xfrm>
            <a:off x="1112837" y="3500642"/>
            <a:ext cx="2743200" cy="682420"/>
          </a:xfrm>
          <a:prstGeom prst="rect">
            <a:avLst/>
          </a:prstGeom>
          <a:noFill/>
          <a:ln w="5715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8" name="Rectangle 37"/>
          <p:cNvSpPr/>
          <p:nvPr/>
        </p:nvSpPr>
        <p:spPr bwMode="auto">
          <a:xfrm>
            <a:off x="4313237" y="2582862"/>
            <a:ext cx="1219200" cy="304800"/>
          </a:xfrm>
          <a:prstGeom prst="rect">
            <a:avLst/>
          </a:prstGeom>
          <a:noFill/>
          <a:ln w="5715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9" name="Rectangle 38"/>
          <p:cNvSpPr/>
          <p:nvPr/>
        </p:nvSpPr>
        <p:spPr bwMode="auto">
          <a:xfrm>
            <a:off x="6523037" y="2582862"/>
            <a:ext cx="610784" cy="314447"/>
          </a:xfrm>
          <a:prstGeom prst="rect">
            <a:avLst/>
          </a:prstGeom>
          <a:noFill/>
          <a:ln w="5715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66946421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l="6891" t="4432" r="13628" b="12313"/>
          <a:stretch/>
        </p:blipFill>
        <p:spPr>
          <a:xfrm>
            <a:off x="1722437" y="987054"/>
            <a:ext cx="7239912" cy="5709596"/>
          </a:xfrm>
          <a:prstGeom prst="rect">
            <a:avLst/>
          </a:prstGeom>
        </p:spPr>
      </p:pic>
      <p:sp>
        <p:nvSpPr>
          <p:cNvPr id="3" name="Title 2"/>
          <p:cNvSpPr>
            <a:spLocks noGrp="1"/>
          </p:cNvSpPr>
          <p:nvPr>
            <p:ph type="title"/>
          </p:nvPr>
        </p:nvSpPr>
        <p:spPr/>
        <p:txBody>
          <a:bodyPr/>
          <a:lstStyle/>
          <a:p>
            <a:r>
              <a:rPr lang="en-US" dirty="0"/>
              <a:t>Cluster Dashboard</a:t>
            </a:r>
          </a:p>
        </p:txBody>
      </p:sp>
      <p:sp>
        <p:nvSpPr>
          <p:cNvPr id="4" name="Rectangle 3"/>
          <p:cNvSpPr/>
          <p:nvPr/>
        </p:nvSpPr>
        <p:spPr bwMode="auto">
          <a:xfrm>
            <a:off x="2027237" y="4640262"/>
            <a:ext cx="1524000" cy="762000"/>
          </a:xfrm>
          <a:prstGeom prst="rect">
            <a:avLst/>
          </a:prstGeom>
          <a:noFill/>
          <a:ln w="5715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9" name="Rectangle 38"/>
          <p:cNvSpPr/>
          <p:nvPr/>
        </p:nvSpPr>
        <p:spPr bwMode="auto">
          <a:xfrm>
            <a:off x="7285037" y="2125662"/>
            <a:ext cx="1524000" cy="1752600"/>
          </a:xfrm>
          <a:prstGeom prst="rect">
            <a:avLst/>
          </a:prstGeom>
          <a:noFill/>
          <a:ln w="5715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71551475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sz="7200" dirty="0"/>
              <a:t>HDInsight scenarios</a:t>
            </a:r>
          </a:p>
        </p:txBody>
      </p:sp>
    </p:spTree>
    <p:extLst>
      <p:ext uri="{BB962C8B-B14F-4D97-AF65-F5344CB8AC3E}">
        <p14:creationId xmlns:p14="http://schemas.microsoft.com/office/powerpoint/2010/main" val="349043130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Typical Hadoop Scenarios</a:t>
            </a:r>
          </a:p>
        </p:txBody>
      </p:sp>
      <p:sp>
        <p:nvSpPr>
          <p:cNvPr id="6" name="Text Placeholder 5"/>
          <p:cNvSpPr>
            <a:spLocks noGrp="1"/>
          </p:cNvSpPr>
          <p:nvPr>
            <p:ph type="body" sz="quarter" idx="10"/>
          </p:nvPr>
        </p:nvSpPr>
        <p:spPr>
          <a:xfrm>
            <a:off x="274639" y="1678495"/>
            <a:ext cx="11887200" cy="3785652"/>
          </a:xfrm>
        </p:spPr>
        <p:txBody>
          <a:bodyPr/>
          <a:lstStyle/>
          <a:p>
            <a:r>
              <a:rPr lang="en-US" dirty="0"/>
              <a:t>ETL</a:t>
            </a:r>
          </a:p>
          <a:p>
            <a:pPr lvl="1"/>
            <a:r>
              <a:rPr lang="en-US" dirty="0"/>
              <a:t>Data ingested from various sources</a:t>
            </a:r>
          </a:p>
          <a:p>
            <a:pPr lvl="1"/>
            <a:r>
              <a:rPr lang="en-US" dirty="0"/>
              <a:t>Transformed and cooked to structured data</a:t>
            </a:r>
          </a:p>
          <a:p>
            <a:pPr lvl="1"/>
            <a:r>
              <a:rPr lang="en-US" dirty="0"/>
              <a:t>Then loaded into a DB for querying</a:t>
            </a:r>
          </a:p>
          <a:p>
            <a:pPr lvl="1"/>
            <a:r>
              <a:rPr lang="en-US" dirty="0"/>
              <a:t>Typically batch scenario</a:t>
            </a:r>
          </a:p>
          <a:p>
            <a:pPr lvl="1"/>
            <a:endParaRPr lang="en-US" dirty="0"/>
          </a:p>
          <a:p>
            <a:r>
              <a:rPr lang="en-US" dirty="0"/>
              <a:t>BI Scenarios</a:t>
            </a:r>
          </a:p>
          <a:p>
            <a:pPr lvl="1"/>
            <a:r>
              <a:rPr lang="en-US" dirty="0"/>
              <a:t>Used by business analyst for ad-hoc querying</a:t>
            </a:r>
          </a:p>
          <a:p>
            <a:pPr lvl="1"/>
            <a:r>
              <a:rPr lang="en-US" dirty="0"/>
              <a:t>Requires interactive response</a:t>
            </a:r>
          </a:p>
        </p:txBody>
      </p:sp>
      <p:pic>
        <p:nvPicPr>
          <p:cNvPr id="4" name="Picture 3"/>
          <p:cNvPicPr>
            <a:picLocks noChangeAspect="1"/>
          </p:cNvPicPr>
          <p:nvPr/>
        </p:nvPicPr>
        <p:blipFill>
          <a:blip r:embed="rId3"/>
          <a:stretch>
            <a:fillRect/>
          </a:stretch>
        </p:blipFill>
        <p:spPr>
          <a:xfrm>
            <a:off x="5943920" y="1759921"/>
            <a:ext cx="4391503" cy="1811400"/>
          </a:xfrm>
          <a:prstGeom prst="rect">
            <a:avLst/>
          </a:prstGeom>
        </p:spPr>
      </p:pic>
    </p:spTree>
    <p:extLst>
      <p:ext uri="{BB962C8B-B14F-4D97-AF65-F5344CB8AC3E}">
        <p14:creationId xmlns:p14="http://schemas.microsoft.com/office/powerpoint/2010/main" val="291864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Traditional HDInsight Architecture</a:t>
            </a:r>
          </a:p>
        </p:txBody>
      </p:sp>
      <p:sp>
        <p:nvSpPr>
          <p:cNvPr id="3" name="Rectangle 2"/>
          <p:cNvSpPr/>
          <p:nvPr/>
        </p:nvSpPr>
        <p:spPr bwMode="auto">
          <a:xfrm>
            <a:off x="1733099" y="1407624"/>
            <a:ext cx="2438400" cy="384373"/>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ETL Clients</a:t>
            </a:r>
          </a:p>
        </p:txBody>
      </p:sp>
      <p:sp>
        <p:nvSpPr>
          <p:cNvPr id="4" name="Rectangle 3"/>
          <p:cNvSpPr/>
          <p:nvPr/>
        </p:nvSpPr>
        <p:spPr bwMode="auto">
          <a:xfrm>
            <a:off x="6529763" y="1391543"/>
            <a:ext cx="2438400" cy="375566"/>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BI Clients</a:t>
            </a:r>
          </a:p>
        </p:txBody>
      </p:sp>
      <p:sp>
        <p:nvSpPr>
          <p:cNvPr id="5" name="Rectangle 4"/>
          <p:cNvSpPr/>
          <p:nvPr/>
        </p:nvSpPr>
        <p:spPr bwMode="auto">
          <a:xfrm>
            <a:off x="1504499" y="2772758"/>
            <a:ext cx="2895600" cy="564460"/>
          </a:xfrm>
          <a:prstGeom prst="rect">
            <a:avLst/>
          </a:prstGeom>
          <a:solidFill>
            <a:schemeClr val="tx1">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Templeton</a:t>
            </a:r>
          </a:p>
        </p:txBody>
      </p:sp>
      <p:sp>
        <p:nvSpPr>
          <p:cNvPr id="6" name="Rectangle 5"/>
          <p:cNvSpPr/>
          <p:nvPr/>
        </p:nvSpPr>
        <p:spPr bwMode="auto">
          <a:xfrm>
            <a:off x="6455458" y="2739213"/>
            <a:ext cx="2895600" cy="573054"/>
          </a:xfrm>
          <a:prstGeom prst="rect">
            <a:avLst/>
          </a:prstGeom>
          <a:solidFill>
            <a:schemeClr val="tx1">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HiveServer2</a:t>
            </a:r>
          </a:p>
        </p:txBody>
      </p:sp>
      <p:sp>
        <p:nvSpPr>
          <p:cNvPr id="7" name="Rectangle 6"/>
          <p:cNvSpPr/>
          <p:nvPr/>
        </p:nvSpPr>
        <p:spPr bwMode="auto">
          <a:xfrm>
            <a:off x="960438" y="3841494"/>
            <a:ext cx="8839200" cy="1145057"/>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Execution Engine (MapReduce, Tez)</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8" name="Flowchart: Magnetic Disk 7"/>
          <p:cNvSpPr/>
          <p:nvPr/>
        </p:nvSpPr>
        <p:spPr bwMode="auto">
          <a:xfrm>
            <a:off x="10583000" y="4977177"/>
            <a:ext cx="1447800" cy="1720485"/>
          </a:xfrm>
          <a:prstGeom prst="flowChartMagneticDisk">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Cloud Storage </a:t>
            </a: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rPr>
              <a:t>(WASB/ADLS)</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9" name="Flowchart: Magnetic Disk 8"/>
          <p:cNvSpPr/>
          <p:nvPr/>
        </p:nvSpPr>
        <p:spPr bwMode="auto">
          <a:xfrm>
            <a:off x="10583000" y="2869009"/>
            <a:ext cx="1295400" cy="1600199"/>
          </a:xfrm>
          <a:prstGeom prst="flowChartMagneticDisk">
            <a:avLst/>
          </a:prstGeom>
          <a:solidFill>
            <a:srgbClr val="00B0F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Azure SQL (Metastore)</a:t>
            </a:r>
          </a:p>
        </p:txBody>
      </p:sp>
      <p:sp>
        <p:nvSpPr>
          <p:cNvPr id="10" name="Rectangle 9"/>
          <p:cNvSpPr/>
          <p:nvPr/>
        </p:nvSpPr>
        <p:spPr bwMode="auto">
          <a:xfrm>
            <a:off x="981760" y="4986550"/>
            <a:ext cx="8817877" cy="415712"/>
          </a:xfrm>
          <a:prstGeom prst="rect">
            <a:avLst/>
          </a:prstGeom>
          <a:solidFill>
            <a:schemeClr val="accent3">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YARN</a:t>
            </a:r>
          </a:p>
        </p:txBody>
      </p:sp>
      <p:sp>
        <p:nvSpPr>
          <p:cNvPr id="11" name="Rectangle 10"/>
          <p:cNvSpPr/>
          <p:nvPr/>
        </p:nvSpPr>
        <p:spPr bwMode="auto">
          <a:xfrm>
            <a:off x="981761" y="5402262"/>
            <a:ext cx="1045476" cy="1066800"/>
          </a:xfrm>
          <a:prstGeom prst="rect">
            <a:avLst/>
          </a:prstGeom>
          <a:solidFill>
            <a:srgbClr val="92D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Azure VM</a:t>
            </a:r>
          </a:p>
        </p:txBody>
      </p:sp>
      <p:sp>
        <p:nvSpPr>
          <p:cNvPr id="12" name="Rectangle 11"/>
          <p:cNvSpPr/>
          <p:nvPr/>
        </p:nvSpPr>
        <p:spPr bwMode="auto">
          <a:xfrm>
            <a:off x="2397959" y="5401338"/>
            <a:ext cx="1045476" cy="1066800"/>
          </a:xfrm>
          <a:prstGeom prst="rect">
            <a:avLst/>
          </a:prstGeom>
          <a:solidFill>
            <a:srgbClr val="92D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Azure VM</a:t>
            </a:r>
          </a:p>
        </p:txBody>
      </p:sp>
      <p:sp>
        <p:nvSpPr>
          <p:cNvPr id="13" name="Rectangle 12"/>
          <p:cNvSpPr/>
          <p:nvPr/>
        </p:nvSpPr>
        <p:spPr bwMode="auto">
          <a:xfrm>
            <a:off x="3839827" y="5401338"/>
            <a:ext cx="1045476" cy="1066800"/>
          </a:xfrm>
          <a:prstGeom prst="rect">
            <a:avLst/>
          </a:prstGeom>
          <a:solidFill>
            <a:srgbClr val="92D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Azure VM</a:t>
            </a:r>
          </a:p>
        </p:txBody>
      </p:sp>
      <p:sp>
        <p:nvSpPr>
          <p:cNvPr id="14" name="Rectangle 13"/>
          <p:cNvSpPr/>
          <p:nvPr/>
        </p:nvSpPr>
        <p:spPr bwMode="auto">
          <a:xfrm>
            <a:off x="7272335" y="5401338"/>
            <a:ext cx="1045476" cy="1066800"/>
          </a:xfrm>
          <a:prstGeom prst="rect">
            <a:avLst/>
          </a:prstGeom>
          <a:solidFill>
            <a:srgbClr val="92D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Azure VM</a:t>
            </a:r>
          </a:p>
        </p:txBody>
      </p:sp>
      <p:sp>
        <p:nvSpPr>
          <p:cNvPr id="15" name="Rectangle 14"/>
          <p:cNvSpPr/>
          <p:nvPr/>
        </p:nvSpPr>
        <p:spPr bwMode="auto">
          <a:xfrm>
            <a:off x="8746289" y="5370147"/>
            <a:ext cx="1037602" cy="1066800"/>
          </a:xfrm>
          <a:prstGeom prst="rect">
            <a:avLst/>
          </a:prstGeom>
          <a:solidFill>
            <a:srgbClr val="92D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Azure VM</a:t>
            </a:r>
          </a:p>
        </p:txBody>
      </p:sp>
      <p:sp>
        <p:nvSpPr>
          <p:cNvPr id="16" name="Rectangle 15"/>
          <p:cNvSpPr/>
          <p:nvPr/>
        </p:nvSpPr>
        <p:spPr bwMode="auto">
          <a:xfrm>
            <a:off x="5823806" y="5405993"/>
            <a:ext cx="1045476" cy="1066800"/>
          </a:xfrm>
          <a:prstGeom prst="rect">
            <a:avLst/>
          </a:prstGeom>
          <a:solidFill>
            <a:srgbClr val="92D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Azure VM</a:t>
            </a:r>
          </a:p>
        </p:txBody>
      </p:sp>
      <p:sp>
        <p:nvSpPr>
          <p:cNvPr id="17" name="TextBox 16"/>
          <p:cNvSpPr txBox="1"/>
          <p:nvPr/>
        </p:nvSpPr>
        <p:spPr>
          <a:xfrm>
            <a:off x="4911986" y="5334848"/>
            <a:ext cx="819776" cy="960263"/>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4800" b="0" i="0" u="none" strike="noStrike" kern="0" cap="none" spc="0" normalizeH="0" baseline="0" noProof="0" dirty="0">
                <a:ln>
                  <a:noFill/>
                </a:ln>
                <a:solidFill>
                  <a:srgbClr val="92D050"/>
                </a:solidFill>
                <a:effectLst/>
                <a:uLnTx/>
                <a:uFillTx/>
              </a:rPr>
              <a:t>…</a:t>
            </a:r>
          </a:p>
        </p:txBody>
      </p:sp>
      <p:sp>
        <p:nvSpPr>
          <p:cNvPr id="19" name="Rectangle 18"/>
          <p:cNvSpPr/>
          <p:nvPr/>
        </p:nvSpPr>
        <p:spPr bwMode="auto">
          <a:xfrm>
            <a:off x="427037" y="2480842"/>
            <a:ext cx="9829800" cy="4216819"/>
          </a:xfrm>
          <a:prstGeom prst="rect">
            <a:avLst/>
          </a:prstGeom>
          <a:noFill/>
          <a:ln w="76200">
            <a:solidFill>
              <a:schemeClr val="bg1">
                <a:lumMod val="50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0" name="TextBox 19"/>
          <p:cNvSpPr txBox="1"/>
          <p:nvPr/>
        </p:nvSpPr>
        <p:spPr>
          <a:xfrm>
            <a:off x="10125206" y="1159716"/>
            <a:ext cx="2143857" cy="1369606"/>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chemeClr val="bg1">
                    <a:lumMod val="50000"/>
                  </a:schemeClr>
                </a:solidFill>
                <a:effectLst/>
                <a:uLnTx/>
                <a:uFillTx/>
              </a:rPr>
              <a:t>Hadoop </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chemeClr val="bg1">
                    <a:lumMod val="50000"/>
                  </a:schemeClr>
                </a:solidFill>
                <a:effectLst/>
                <a:uLnTx/>
                <a:uFillTx/>
              </a:rPr>
              <a:t>cluster</a:t>
            </a:r>
          </a:p>
        </p:txBody>
      </p:sp>
      <p:cxnSp>
        <p:nvCxnSpPr>
          <p:cNvPr id="26" name="Connector: Curved 25"/>
          <p:cNvCxnSpPr/>
          <p:nvPr/>
        </p:nvCxnSpPr>
        <p:spPr>
          <a:xfrm rot="5400000">
            <a:off x="9380475" y="1799717"/>
            <a:ext cx="779092" cy="397968"/>
          </a:xfrm>
          <a:prstGeom prst="curvedConnector3">
            <a:avLst>
              <a:gd name="adj1" fmla="val 1796"/>
            </a:avLst>
          </a:prstGeom>
          <a:ln w="41275">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3" idx="2"/>
            <a:endCxn id="5" idx="0"/>
          </p:cNvCxnSpPr>
          <p:nvPr/>
        </p:nvCxnSpPr>
        <p:spPr>
          <a:xfrm>
            <a:off x="2952299" y="1791997"/>
            <a:ext cx="0" cy="980761"/>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903258" y="1767109"/>
            <a:ext cx="0" cy="968535"/>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5" idx="3"/>
            <a:endCxn id="9" idx="2"/>
          </p:cNvCxnSpPr>
          <p:nvPr/>
        </p:nvCxnSpPr>
        <p:spPr>
          <a:xfrm>
            <a:off x="4400099" y="3054988"/>
            <a:ext cx="6182901" cy="614121"/>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6" idx="3"/>
            <a:endCxn id="9" idx="2"/>
          </p:cNvCxnSpPr>
          <p:nvPr/>
        </p:nvCxnSpPr>
        <p:spPr>
          <a:xfrm>
            <a:off x="9351058" y="3025740"/>
            <a:ext cx="1231942" cy="643369"/>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158094" y="1842186"/>
            <a:ext cx="1462260" cy="4616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chemeClr val="bg1">
                    <a:lumMod val="50000"/>
                  </a:schemeClr>
                </a:solidFill>
                <a:effectLst/>
                <a:uLnTx/>
                <a:uFillTx/>
              </a:rPr>
              <a:t>SDK, PowerShell</a:t>
            </a:r>
          </a:p>
        </p:txBody>
      </p:sp>
      <p:sp>
        <p:nvSpPr>
          <p:cNvPr id="48" name="TextBox 47"/>
          <p:cNvSpPr txBox="1"/>
          <p:nvPr/>
        </p:nvSpPr>
        <p:spPr>
          <a:xfrm>
            <a:off x="6174068" y="1926582"/>
            <a:ext cx="3061800" cy="4616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chemeClr val="bg1">
                    <a:lumMod val="50000"/>
                  </a:schemeClr>
                </a:solidFill>
                <a:effectLst/>
                <a:uLnTx/>
                <a:uFillTx/>
              </a:rPr>
              <a:t>JDBC, ODBC, Visual Studio, Hue, Ambari</a:t>
            </a:r>
          </a:p>
        </p:txBody>
      </p:sp>
      <p:sp>
        <p:nvSpPr>
          <p:cNvPr id="54" name="Rectangle 53"/>
          <p:cNvSpPr/>
          <p:nvPr/>
        </p:nvSpPr>
        <p:spPr bwMode="auto">
          <a:xfrm>
            <a:off x="1700894" y="4055978"/>
            <a:ext cx="457200" cy="292130"/>
          </a:xfrm>
          <a:prstGeom prst="rect">
            <a:avLst/>
          </a:prstGeom>
          <a:solidFill>
            <a:schemeClr val="accent6">
              <a:lumMod val="95000"/>
              <a:lumOff val="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AM</a:t>
            </a:r>
          </a:p>
        </p:txBody>
      </p:sp>
      <p:sp>
        <p:nvSpPr>
          <p:cNvPr id="55" name="Rectangle 54"/>
          <p:cNvSpPr/>
          <p:nvPr/>
        </p:nvSpPr>
        <p:spPr bwMode="auto">
          <a:xfrm>
            <a:off x="2484257" y="4046708"/>
            <a:ext cx="457200" cy="292130"/>
          </a:xfrm>
          <a:prstGeom prst="rect">
            <a:avLst/>
          </a:prstGeom>
          <a:solidFill>
            <a:schemeClr val="accent6">
              <a:lumMod val="95000"/>
              <a:lumOff val="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AM</a:t>
            </a:r>
          </a:p>
        </p:txBody>
      </p:sp>
      <p:sp>
        <p:nvSpPr>
          <p:cNvPr id="57" name="Rectangle 56"/>
          <p:cNvSpPr/>
          <p:nvPr/>
        </p:nvSpPr>
        <p:spPr bwMode="auto">
          <a:xfrm>
            <a:off x="7704968" y="3975963"/>
            <a:ext cx="457200" cy="292130"/>
          </a:xfrm>
          <a:prstGeom prst="rect">
            <a:avLst/>
          </a:prstGeom>
          <a:solidFill>
            <a:schemeClr val="accent6">
              <a:lumMod val="95000"/>
              <a:lumOff val="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AM</a:t>
            </a:r>
          </a:p>
        </p:txBody>
      </p:sp>
      <p:sp>
        <p:nvSpPr>
          <p:cNvPr id="58" name="Rectangle 57"/>
          <p:cNvSpPr/>
          <p:nvPr/>
        </p:nvSpPr>
        <p:spPr bwMode="auto">
          <a:xfrm>
            <a:off x="8517689" y="3947985"/>
            <a:ext cx="457200" cy="292130"/>
          </a:xfrm>
          <a:prstGeom prst="rect">
            <a:avLst/>
          </a:prstGeom>
          <a:solidFill>
            <a:schemeClr val="accent6">
              <a:lumMod val="95000"/>
              <a:lumOff val="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AM</a:t>
            </a:r>
          </a:p>
        </p:txBody>
      </p:sp>
      <p:sp>
        <p:nvSpPr>
          <p:cNvPr id="59" name="Rectangle 58"/>
          <p:cNvSpPr/>
          <p:nvPr/>
        </p:nvSpPr>
        <p:spPr bwMode="auto">
          <a:xfrm>
            <a:off x="7610025" y="4427635"/>
            <a:ext cx="457200" cy="292130"/>
          </a:xfrm>
          <a:prstGeom prst="rect">
            <a:avLst/>
          </a:prstGeom>
          <a:solidFill>
            <a:schemeClr val="accent6">
              <a:lumMod val="95000"/>
              <a:lumOff val="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60" name="Rectangle 59"/>
          <p:cNvSpPr/>
          <p:nvPr/>
        </p:nvSpPr>
        <p:spPr bwMode="auto">
          <a:xfrm>
            <a:off x="8974889" y="4370461"/>
            <a:ext cx="457200" cy="292130"/>
          </a:xfrm>
          <a:prstGeom prst="rect">
            <a:avLst/>
          </a:prstGeom>
          <a:solidFill>
            <a:schemeClr val="accent6">
              <a:lumMod val="95000"/>
              <a:lumOff val="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61" name="Rectangle 60"/>
          <p:cNvSpPr/>
          <p:nvPr/>
        </p:nvSpPr>
        <p:spPr bwMode="auto">
          <a:xfrm>
            <a:off x="8193582" y="4653411"/>
            <a:ext cx="457200" cy="292130"/>
          </a:xfrm>
          <a:prstGeom prst="rect">
            <a:avLst/>
          </a:prstGeom>
          <a:solidFill>
            <a:schemeClr val="accent6">
              <a:lumMod val="95000"/>
              <a:lumOff val="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cxnSp>
        <p:nvCxnSpPr>
          <p:cNvPr id="63" name="Straight Arrow Connector 62"/>
          <p:cNvCxnSpPr>
            <a:stCxn id="58" idx="2"/>
          </p:cNvCxnSpPr>
          <p:nvPr/>
        </p:nvCxnSpPr>
        <p:spPr>
          <a:xfrm flipH="1">
            <a:off x="7867419" y="4240115"/>
            <a:ext cx="878870" cy="169294"/>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64" name="Straight Arrow Connector 63"/>
          <p:cNvCxnSpPr>
            <a:stCxn id="58" idx="2"/>
            <a:endCxn id="61" idx="0"/>
          </p:cNvCxnSpPr>
          <p:nvPr/>
        </p:nvCxnSpPr>
        <p:spPr>
          <a:xfrm flipH="1">
            <a:off x="8422182" y="4240115"/>
            <a:ext cx="324107" cy="413296"/>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67" name="Straight Arrow Connector 66"/>
          <p:cNvCxnSpPr>
            <a:stCxn id="58" idx="2"/>
          </p:cNvCxnSpPr>
          <p:nvPr/>
        </p:nvCxnSpPr>
        <p:spPr>
          <a:xfrm>
            <a:off x="8746289" y="4240115"/>
            <a:ext cx="443748" cy="130346"/>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70" name="Straight Arrow Connector 69"/>
          <p:cNvCxnSpPr>
            <a:endCxn id="61" idx="3"/>
          </p:cNvCxnSpPr>
          <p:nvPr/>
        </p:nvCxnSpPr>
        <p:spPr>
          <a:xfrm flipH="1">
            <a:off x="8650782" y="4665243"/>
            <a:ext cx="533402" cy="134233"/>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72" name="Straight Arrow Connector 71"/>
          <p:cNvCxnSpPr>
            <a:stCxn id="61" idx="1"/>
          </p:cNvCxnSpPr>
          <p:nvPr/>
        </p:nvCxnSpPr>
        <p:spPr>
          <a:xfrm flipH="1" flipV="1">
            <a:off x="7903258" y="4732359"/>
            <a:ext cx="290324" cy="67117"/>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75" name="Straight Arrow Connector 74"/>
          <p:cNvCxnSpPr>
            <a:stCxn id="8" idx="1"/>
          </p:cNvCxnSpPr>
          <p:nvPr/>
        </p:nvCxnSpPr>
        <p:spPr>
          <a:xfrm flipH="1" flipV="1">
            <a:off x="9425930" y="4567781"/>
            <a:ext cx="1880970" cy="409396"/>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77" name="Straight Arrow Connector 76"/>
          <p:cNvCxnSpPr>
            <a:stCxn id="8" idx="1"/>
          </p:cNvCxnSpPr>
          <p:nvPr/>
        </p:nvCxnSpPr>
        <p:spPr>
          <a:xfrm flipH="1" flipV="1">
            <a:off x="8650782" y="4857906"/>
            <a:ext cx="2656118" cy="119271"/>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81" name="Straight Arrow Connector 80"/>
          <p:cNvCxnSpPr>
            <a:stCxn id="8" idx="1"/>
          </p:cNvCxnSpPr>
          <p:nvPr/>
        </p:nvCxnSpPr>
        <p:spPr>
          <a:xfrm flipH="1" flipV="1">
            <a:off x="8048420" y="4553339"/>
            <a:ext cx="3258480" cy="423838"/>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86" name="Straight Arrow Connector 85"/>
          <p:cNvCxnSpPr>
            <a:stCxn id="5" idx="2"/>
            <a:endCxn id="55" idx="0"/>
          </p:cNvCxnSpPr>
          <p:nvPr/>
        </p:nvCxnSpPr>
        <p:spPr>
          <a:xfrm flipH="1">
            <a:off x="2712857" y="3337218"/>
            <a:ext cx="239442" cy="709490"/>
          </a:xfrm>
          <a:prstGeom prst="straightConnector1">
            <a:avLst/>
          </a:prstGeom>
          <a:ln>
            <a:headEnd type="none"/>
            <a:tailEnd type="triangle"/>
          </a:ln>
        </p:spPr>
        <p:style>
          <a:lnRef idx="1">
            <a:schemeClr val="accent6"/>
          </a:lnRef>
          <a:fillRef idx="0">
            <a:schemeClr val="accent6"/>
          </a:fillRef>
          <a:effectRef idx="0">
            <a:schemeClr val="accent6"/>
          </a:effectRef>
          <a:fontRef idx="minor">
            <a:schemeClr val="tx1"/>
          </a:fontRef>
        </p:style>
      </p:cxnSp>
      <p:cxnSp>
        <p:nvCxnSpPr>
          <p:cNvPr id="87" name="Straight Arrow Connector 86"/>
          <p:cNvCxnSpPr>
            <a:endCxn id="54" idx="0"/>
          </p:cNvCxnSpPr>
          <p:nvPr/>
        </p:nvCxnSpPr>
        <p:spPr>
          <a:xfrm flipH="1">
            <a:off x="1929494" y="3346488"/>
            <a:ext cx="1022805" cy="709490"/>
          </a:xfrm>
          <a:prstGeom prst="straightConnector1">
            <a:avLst/>
          </a:prstGeom>
          <a:ln>
            <a:headEnd type="none"/>
            <a:tailEnd type="triangle"/>
          </a:ln>
        </p:spPr>
        <p:style>
          <a:lnRef idx="1">
            <a:schemeClr val="accent6"/>
          </a:lnRef>
          <a:fillRef idx="0">
            <a:schemeClr val="accent6"/>
          </a:fillRef>
          <a:effectRef idx="0">
            <a:schemeClr val="accent6"/>
          </a:effectRef>
          <a:fontRef idx="minor">
            <a:schemeClr val="tx1"/>
          </a:fontRef>
        </p:style>
      </p:cxnSp>
      <p:cxnSp>
        <p:nvCxnSpPr>
          <p:cNvPr id="89" name="Straight Arrow Connector 88"/>
          <p:cNvCxnSpPr>
            <a:stCxn id="6" idx="2"/>
          </p:cNvCxnSpPr>
          <p:nvPr/>
        </p:nvCxnSpPr>
        <p:spPr>
          <a:xfrm flipH="1">
            <a:off x="7838626" y="3312267"/>
            <a:ext cx="64632" cy="635718"/>
          </a:xfrm>
          <a:prstGeom prst="straightConnector1">
            <a:avLst/>
          </a:prstGeom>
          <a:ln>
            <a:headEnd type="none"/>
            <a:tailEnd type="triangle"/>
          </a:ln>
        </p:spPr>
        <p:style>
          <a:lnRef idx="1">
            <a:schemeClr val="accent6"/>
          </a:lnRef>
          <a:fillRef idx="0">
            <a:schemeClr val="accent6"/>
          </a:fillRef>
          <a:effectRef idx="0">
            <a:schemeClr val="accent6"/>
          </a:effectRef>
          <a:fontRef idx="minor">
            <a:schemeClr val="tx1"/>
          </a:fontRef>
        </p:style>
      </p:cxnSp>
      <p:cxnSp>
        <p:nvCxnSpPr>
          <p:cNvPr id="92" name="Straight Arrow Connector 91"/>
          <p:cNvCxnSpPr>
            <a:stCxn id="6" idx="2"/>
          </p:cNvCxnSpPr>
          <p:nvPr/>
        </p:nvCxnSpPr>
        <p:spPr>
          <a:xfrm>
            <a:off x="7903258" y="3312267"/>
            <a:ext cx="792311" cy="620821"/>
          </a:xfrm>
          <a:prstGeom prst="straightConnector1">
            <a:avLst/>
          </a:prstGeom>
          <a:ln>
            <a:headEnd type="none"/>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50418673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9" y="295274"/>
            <a:ext cx="11889564" cy="917575"/>
          </a:xfrm>
        </p:spPr>
        <p:txBody>
          <a:bodyPr/>
          <a:lstStyle/>
          <a:p>
            <a:r>
              <a:rPr lang="en-US" dirty="0">
                <a:solidFill>
                  <a:schemeClr val="tx1"/>
                </a:solidFill>
              </a:rPr>
              <a:t>HDInsight scenarios</a:t>
            </a:r>
          </a:p>
        </p:txBody>
      </p:sp>
      <p:graphicFrame>
        <p:nvGraphicFramePr>
          <p:cNvPr id="4" name="Table 3"/>
          <p:cNvGraphicFramePr>
            <a:graphicFrameLocks noGrp="1"/>
          </p:cNvGraphicFramePr>
          <p:nvPr>
            <p:extLst>
              <p:ext uri="{D42A27DB-BD31-4B8C-83A1-F6EECF244321}">
                <p14:modId xmlns:p14="http://schemas.microsoft.com/office/powerpoint/2010/main" val="4141847071"/>
              </p:ext>
            </p:extLst>
          </p:nvPr>
        </p:nvGraphicFramePr>
        <p:xfrm>
          <a:off x="427037" y="1058862"/>
          <a:ext cx="11737166" cy="5364448"/>
        </p:xfrm>
        <a:graphic>
          <a:graphicData uri="http://schemas.openxmlformats.org/drawingml/2006/table">
            <a:tbl>
              <a:tblPr firstRow="1" bandRow="1" bandCol="1">
                <a:tableStyleId>{69012ECD-51FC-41F1-AA8D-1B2483CD663E}</a:tableStyleId>
              </a:tblPr>
              <a:tblGrid>
                <a:gridCol w="1811777">
                  <a:extLst>
                    <a:ext uri="{9D8B030D-6E8A-4147-A177-3AD203B41FA5}">
                      <a16:colId xmlns:a16="http://schemas.microsoft.com/office/drawing/2014/main" val="20000"/>
                    </a:ext>
                  </a:extLst>
                </a:gridCol>
                <a:gridCol w="4805149">
                  <a:extLst>
                    <a:ext uri="{9D8B030D-6E8A-4147-A177-3AD203B41FA5}">
                      <a16:colId xmlns:a16="http://schemas.microsoft.com/office/drawing/2014/main" val="20001"/>
                    </a:ext>
                  </a:extLst>
                </a:gridCol>
                <a:gridCol w="5120240">
                  <a:extLst>
                    <a:ext uri="{9D8B030D-6E8A-4147-A177-3AD203B41FA5}">
                      <a16:colId xmlns:a16="http://schemas.microsoft.com/office/drawing/2014/main" val="20003"/>
                    </a:ext>
                  </a:extLst>
                </a:gridCol>
              </a:tblGrid>
              <a:tr h="715260">
                <a:tc>
                  <a:txBody>
                    <a:bodyPr/>
                    <a:lstStyle/>
                    <a:p>
                      <a:pPr algn="ctr"/>
                      <a:endParaRPr lang="en-US" dirty="0"/>
                    </a:p>
                  </a:txBody>
                  <a:tcPr/>
                </a:tc>
                <a:tc>
                  <a:txBody>
                    <a:bodyPr/>
                    <a:lstStyle/>
                    <a:p>
                      <a:pPr algn="ctr"/>
                      <a:r>
                        <a:rPr lang="en-US" dirty="0"/>
                        <a:t>ETL</a:t>
                      </a:r>
                    </a:p>
                  </a:txBody>
                  <a:tcPr/>
                </a:tc>
                <a:tc>
                  <a:txBody>
                    <a:bodyPr/>
                    <a:lstStyle/>
                    <a:p>
                      <a:pPr algn="ctr"/>
                      <a:r>
                        <a:rPr lang="en-US" dirty="0"/>
                        <a:t>Ad-Hoc /</a:t>
                      </a:r>
                      <a:r>
                        <a:rPr lang="en-US" baseline="0" dirty="0"/>
                        <a:t> Exploratory</a:t>
                      </a:r>
                      <a:endParaRPr lang="en-US" dirty="0"/>
                    </a:p>
                  </a:txBody>
                  <a:tcPr/>
                </a:tc>
                <a:extLst>
                  <a:ext uri="{0D108BD9-81ED-4DB2-BD59-A6C34878D82A}">
                    <a16:rowId xmlns:a16="http://schemas.microsoft.com/office/drawing/2014/main" val="10000"/>
                  </a:ext>
                </a:extLst>
              </a:tr>
              <a:tr h="1966964">
                <a:tc>
                  <a:txBody>
                    <a:bodyPr/>
                    <a:lstStyle/>
                    <a:p>
                      <a:pPr algn="l"/>
                      <a:r>
                        <a:rPr lang="en-US" sz="2000" dirty="0"/>
                        <a:t>Common patterns</a:t>
                      </a:r>
                    </a:p>
                  </a:txBody>
                  <a:tcPr anchor="ctr"/>
                </a:tc>
                <a:tc>
                  <a:txBody>
                    <a:bodyPr/>
                    <a:lstStyle/>
                    <a:p>
                      <a:r>
                        <a:rPr lang="en-US" sz="2000" dirty="0"/>
                        <a:t>Cluster</a:t>
                      </a:r>
                      <a:r>
                        <a:rPr lang="en-US" sz="2000" baseline="0" dirty="0"/>
                        <a:t> shape: </a:t>
                      </a:r>
                      <a:r>
                        <a:rPr lang="en-US" sz="2000" dirty="0"/>
                        <a:t>Dedicated cluster</a:t>
                      </a:r>
                    </a:p>
                    <a:p>
                      <a:r>
                        <a:rPr lang="en-US" sz="2000" dirty="0"/>
                        <a:t>Job pattern: Fire and forget</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t>Typical</a:t>
                      </a:r>
                      <a:r>
                        <a:rPr lang="en-US" sz="2000" baseline="0" dirty="0"/>
                        <a:t> job: </a:t>
                      </a:r>
                      <a:r>
                        <a:rPr lang="en-US" sz="2000" dirty="0"/>
                        <a:t>Full table</a:t>
                      </a:r>
                      <a:r>
                        <a:rPr lang="en-US" sz="2000" baseline="0" dirty="0"/>
                        <a:t> scan, large joins</a:t>
                      </a:r>
                      <a:endParaRPr lang="en-US" sz="2000" dirty="0"/>
                    </a:p>
                  </a:txBody>
                  <a:tcPr/>
                </a:tc>
                <a:tc>
                  <a:txBody>
                    <a:bodyPr/>
                    <a:lstStyle/>
                    <a:p>
                      <a:r>
                        <a:rPr lang="en-US" sz="2000" dirty="0"/>
                        <a:t>Cluster Shape: Shared cluster</a:t>
                      </a:r>
                    </a:p>
                    <a:p>
                      <a:r>
                        <a:rPr lang="en-US" sz="2000" dirty="0"/>
                        <a:t>Job pattern: Short running jobs</a:t>
                      </a:r>
                    </a:p>
                    <a:p>
                      <a:r>
                        <a:rPr lang="en-US" sz="2000" dirty="0"/>
                        <a:t>Typical</a:t>
                      </a:r>
                      <a:r>
                        <a:rPr lang="en-US" sz="2000" baseline="0" dirty="0"/>
                        <a:t> job: Ad-hoc over refined data</a:t>
                      </a:r>
                      <a:endParaRPr lang="en-US" sz="2000" dirty="0"/>
                    </a:p>
                  </a:txBody>
                  <a:tcPr/>
                </a:tc>
                <a:extLst>
                  <a:ext uri="{0D108BD9-81ED-4DB2-BD59-A6C34878D82A}">
                    <a16:rowId xmlns:a16="http://schemas.microsoft.com/office/drawing/2014/main" val="10001"/>
                  </a:ext>
                </a:extLst>
              </a:tr>
              <a:tr h="2682224">
                <a:tc>
                  <a:txBody>
                    <a:bodyPr/>
                    <a:lstStyle/>
                    <a:p>
                      <a:pPr algn="l"/>
                      <a:r>
                        <a:rPr lang="en-US" sz="2000" dirty="0"/>
                        <a:t>Problems that customer face</a:t>
                      </a:r>
                    </a:p>
                  </a:txBody>
                  <a:tcPr anchor="ctr"/>
                </a:tc>
                <a:tc>
                  <a:txBody>
                    <a:bodyPr/>
                    <a:lstStyle/>
                    <a:p>
                      <a:pPr algn="l"/>
                      <a:r>
                        <a:rPr lang="en-US" sz="2000" dirty="0"/>
                        <a:t>How do I run my jobs fast?</a:t>
                      </a:r>
                    </a:p>
                    <a:p>
                      <a:pPr algn="l"/>
                      <a:r>
                        <a:rPr lang="en-US" sz="2000" dirty="0"/>
                        <a:t>What</a:t>
                      </a:r>
                      <a:r>
                        <a:rPr lang="en-US" sz="2000" baseline="0" dirty="0"/>
                        <a:t> tools do I have to just submit and forget?</a:t>
                      </a:r>
                    </a:p>
                    <a:p>
                      <a:pPr algn="l"/>
                      <a:r>
                        <a:rPr lang="en-US" sz="2000" baseline="0" dirty="0"/>
                        <a:t>What file formats should I use?</a:t>
                      </a:r>
                      <a:endParaRPr lang="en-US" sz="2000" dirty="0"/>
                    </a:p>
                  </a:txBody>
                  <a:tcPr anchor="ct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000" dirty="0"/>
                        <a:t>How do I effectively share my cluster?</a:t>
                      </a:r>
                    </a:p>
                    <a:p>
                      <a:pPr marL="0" marR="0" indent="0" algn="l" defTabSz="932742" rtl="0" eaLnBrk="1" fontAlgn="auto" latinLnBrk="0" hangingPunct="1">
                        <a:lnSpc>
                          <a:spcPct val="100000"/>
                        </a:lnSpc>
                        <a:spcBef>
                          <a:spcPts val="0"/>
                        </a:spcBef>
                        <a:spcAft>
                          <a:spcPts val="0"/>
                        </a:spcAft>
                        <a:buClrTx/>
                        <a:buSzTx/>
                        <a:buFontTx/>
                        <a:buNone/>
                        <a:tabLst/>
                        <a:defRPr/>
                      </a:pPr>
                      <a:r>
                        <a:rPr lang="en-US" sz="2000" dirty="0"/>
                        <a:t>How do I optimize my output</a:t>
                      </a:r>
                      <a:r>
                        <a:rPr lang="en-US" sz="2000" baseline="0" dirty="0"/>
                        <a:t> data for final consumption?</a:t>
                      </a:r>
                    </a:p>
                    <a:p>
                      <a:pPr marL="0" marR="0" indent="0" algn="l" defTabSz="932742" rtl="0" eaLnBrk="1" fontAlgn="auto" latinLnBrk="0" hangingPunct="1">
                        <a:lnSpc>
                          <a:spcPct val="100000"/>
                        </a:lnSpc>
                        <a:spcBef>
                          <a:spcPts val="0"/>
                        </a:spcBef>
                        <a:spcAft>
                          <a:spcPts val="0"/>
                        </a:spcAft>
                        <a:buClrTx/>
                        <a:buSzTx/>
                        <a:buFontTx/>
                        <a:buNone/>
                        <a:tabLst/>
                        <a:defRPr/>
                      </a:pPr>
                      <a:r>
                        <a:rPr lang="en-US" sz="2000" baseline="0" dirty="0"/>
                        <a:t>How do I connect BI tools to my cluster?</a:t>
                      </a:r>
                      <a:endParaRPr lang="en-US" sz="2000" dirty="0"/>
                    </a:p>
                  </a:txBody>
                  <a:tcPr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112724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sz="7200" dirty="0"/>
              <a:t>Building an Enterprise DW using Hadoop</a:t>
            </a:r>
          </a:p>
        </p:txBody>
      </p:sp>
    </p:spTree>
    <p:extLst>
      <p:ext uri="{BB962C8B-B14F-4D97-AF65-F5344CB8AC3E}">
        <p14:creationId xmlns:p14="http://schemas.microsoft.com/office/powerpoint/2010/main" val="107282291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Enterprise Data Warehouse using HDInsight</a:t>
            </a:r>
          </a:p>
        </p:txBody>
      </p:sp>
      <p:sp>
        <p:nvSpPr>
          <p:cNvPr id="6" name="Text Placeholder 5"/>
          <p:cNvSpPr>
            <a:spLocks noGrp="1"/>
          </p:cNvSpPr>
          <p:nvPr>
            <p:ph type="body" sz="quarter" idx="10"/>
          </p:nvPr>
        </p:nvSpPr>
        <p:spPr>
          <a:xfrm>
            <a:off x="274639" y="936970"/>
            <a:ext cx="8321012" cy="5478423"/>
          </a:xfrm>
        </p:spPr>
        <p:txBody>
          <a:bodyPr/>
          <a:lstStyle/>
          <a:p>
            <a:r>
              <a:rPr lang="en-US" dirty="0"/>
              <a:t>Planning</a:t>
            </a:r>
          </a:p>
          <a:p>
            <a:pPr lvl="1"/>
            <a:r>
              <a:rPr lang="en-US" dirty="0"/>
              <a:t>Cluster planning</a:t>
            </a:r>
          </a:p>
          <a:p>
            <a:pPr lvl="1"/>
            <a:r>
              <a:rPr lang="en-US" dirty="0"/>
              <a:t>Cluster Deployment model</a:t>
            </a:r>
          </a:p>
          <a:p>
            <a:r>
              <a:rPr lang="en-US" dirty="0"/>
              <a:t>Development</a:t>
            </a:r>
          </a:p>
          <a:p>
            <a:pPr lvl="1"/>
            <a:r>
              <a:rPr lang="en-US" dirty="0"/>
              <a:t>Author and Debug Queries</a:t>
            </a:r>
          </a:p>
          <a:p>
            <a:pPr lvl="1"/>
            <a:r>
              <a:rPr lang="en-US" dirty="0"/>
              <a:t>Optimize queries</a:t>
            </a:r>
          </a:p>
          <a:p>
            <a:r>
              <a:rPr lang="en-US" dirty="0"/>
              <a:t>Deployment</a:t>
            </a:r>
          </a:p>
          <a:p>
            <a:pPr lvl="1"/>
            <a:r>
              <a:rPr lang="en-US" dirty="0"/>
              <a:t>Use ADF/Oozie to schedule and </a:t>
            </a:r>
            <a:r>
              <a:rPr lang="en-US" dirty="0" err="1"/>
              <a:t>productionalize</a:t>
            </a:r>
            <a:r>
              <a:rPr lang="en-US" dirty="0"/>
              <a:t> your jobs</a:t>
            </a:r>
          </a:p>
          <a:p>
            <a:pPr lvl="1"/>
            <a:r>
              <a:rPr lang="en-US" dirty="0"/>
              <a:t>Monitor and manager cluster using Ambari</a:t>
            </a:r>
          </a:p>
          <a:p>
            <a:r>
              <a:rPr lang="en-US" dirty="0"/>
              <a:t>Connecting with BI tools</a:t>
            </a:r>
          </a:p>
          <a:p>
            <a:pPr lvl="1"/>
            <a:r>
              <a:rPr lang="en-US" dirty="0"/>
              <a:t>Create tables on ORC data from shared storage account</a:t>
            </a:r>
          </a:p>
          <a:p>
            <a:pPr lvl="1"/>
            <a:r>
              <a:rPr lang="en-US" dirty="0"/>
              <a:t>Have BI tools connect to cluster using ODBC driver</a:t>
            </a:r>
          </a:p>
        </p:txBody>
      </p:sp>
    </p:spTree>
    <p:extLst>
      <p:ext uri="{BB962C8B-B14F-4D97-AF65-F5344CB8AC3E}">
        <p14:creationId xmlns:p14="http://schemas.microsoft.com/office/powerpoint/2010/main" val="594246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EDW using HDInsight – Cluster Planning</a:t>
            </a:r>
          </a:p>
        </p:txBody>
      </p:sp>
      <p:sp>
        <p:nvSpPr>
          <p:cNvPr id="6" name="Text Placeholder 5"/>
          <p:cNvSpPr>
            <a:spLocks noGrp="1"/>
          </p:cNvSpPr>
          <p:nvPr>
            <p:ph type="body" sz="quarter" idx="10"/>
          </p:nvPr>
        </p:nvSpPr>
        <p:spPr>
          <a:xfrm>
            <a:off x="274639" y="1212849"/>
            <a:ext cx="8321012" cy="5478423"/>
          </a:xfrm>
        </p:spPr>
        <p:txBody>
          <a:bodyPr/>
          <a:lstStyle/>
          <a:p>
            <a:r>
              <a:rPr lang="en-US" dirty="0">
                <a:highlight>
                  <a:srgbClr val="FFFF00"/>
                </a:highlight>
              </a:rPr>
              <a:t>Planning</a:t>
            </a:r>
          </a:p>
          <a:p>
            <a:pPr lvl="1"/>
            <a:r>
              <a:rPr lang="en-US" dirty="0">
                <a:highlight>
                  <a:srgbClr val="FFFF00"/>
                </a:highlight>
              </a:rPr>
              <a:t>Cluster planning</a:t>
            </a:r>
          </a:p>
          <a:p>
            <a:pPr lvl="1"/>
            <a:r>
              <a:rPr lang="en-US" dirty="0">
                <a:highlight>
                  <a:srgbClr val="FFFF00"/>
                </a:highlight>
              </a:rPr>
              <a:t>Cluster Deployment model</a:t>
            </a:r>
          </a:p>
          <a:p>
            <a:r>
              <a:rPr lang="en-US" dirty="0"/>
              <a:t>Query Development</a:t>
            </a:r>
          </a:p>
          <a:p>
            <a:pPr lvl="1"/>
            <a:r>
              <a:rPr lang="en-US" dirty="0"/>
              <a:t>Author and Debug Queries</a:t>
            </a:r>
          </a:p>
          <a:p>
            <a:pPr lvl="1"/>
            <a:r>
              <a:rPr lang="en-US" dirty="0"/>
              <a:t>Optimize queries</a:t>
            </a:r>
          </a:p>
          <a:p>
            <a:r>
              <a:rPr lang="en-US" dirty="0"/>
              <a:t>Deployment and Monitoring</a:t>
            </a:r>
          </a:p>
          <a:p>
            <a:pPr lvl="1"/>
            <a:r>
              <a:rPr lang="en-US" dirty="0"/>
              <a:t>Use ADF/Oozie to schedule and </a:t>
            </a:r>
            <a:r>
              <a:rPr lang="en-US" dirty="0" err="1"/>
              <a:t>productionalize</a:t>
            </a:r>
            <a:r>
              <a:rPr lang="en-US" dirty="0"/>
              <a:t> your jobs</a:t>
            </a:r>
          </a:p>
          <a:p>
            <a:pPr lvl="1"/>
            <a:r>
              <a:rPr lang="en-US" dirty="0"/>
              <a:t>Monitor and manager cluster using Ambari</a:t>
            </a:r>
          </a:p>
          <a:p>
            <a:r>
              <a:rPr lang="en-US" dirty="0"/>
              <a:t>Connecting with BI tools</a:t>
            </a:r>
          </a:p>
          <a:p>
            <a:pPr lvl="1"/>
            <a:r>
              <a:rPr lang="en-US" dirty="0"/>
              <a:t>Create tables on ORC data from shared storage account</a:t>
            </a:r>
          </a:p>
          <a:p>
            <a:pPr lvl="1"/>
            <a:r>
              <a:rPr lang="en-US" dirty="0"/>
              <a:t>Have BI tools connect to cluster using ODBC driver</a:t>
            </a:r>
          </a:p>
        </p:txBody>
      </p:sp>
    </p:spTree>
    <p:extLst>
      <p:ext uri="{BB962C8B-B14F-4D97-AF65-F5344CB8AC3E}">
        <p14:creationId xmlns:p14="http://schemas.microsoft.com/office/powerpoint/2010/main" val="142706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Session Objectives and Takeaways</a:t>
            </a:r>
          </a:p>
        </p:txBody>
      </p:sp>
      <p:sp>
        <p:nvSpPr>
          <p:cNvPr id="6" name="Text Placeholder 5"/>
          <p:cNvSpPr>
            <a:spLocks noGrp="1"/>
          </p:cNvSpPr>
          <p:nvPr>
            <p:ph type="body" sz="quarter" idx="10"/>
          </p:nvPr>
        </p:nvSpPr>
        <p:spPr>
          <a:xfrm>
            <a:off x="274638" y="1212850"/>
            <a:ext cx="11887200" cy="3447098"/>
          </a:xfrm>
        </p:spPr>
        <p:txBody>
          <a:bodyPr/>
          <a:lstStyle/>
          <a:p>
            <a:r>
              <a:rPr lang="en-US" dirty="0"/>
              <a:t>Session objectives</a:t>
            </a:r>
          </a:p>
          <a:p>
            <a:pPr lvl="1"/>
            <a:r>
              <a:rPr lang="en-US" dirty="0"/>
              <a:t>Understanding different scenarios of Hadoop</a:t>
            </a:r>
          </a:p>
          <a:p>
            <a:pPr lvl="1"/>
            <a:r>
              <a:rPr lang="en-US" dirty="0"/>
              <a:t>Building an end to end pipeline using HDInsight</a:t>
            </a:r>
          </a:p>
          <a:p>
            <a:pPr lvl="1"/>
            <a:r>
              <a:rPr lang="en-US" dirty="0"/>
              <a:t>Using in-memory techniques to analyze data interactively</a:t>
            </a:r>
          </a:p>
          <a:p>
            <a:pPr lvl="1"/>
            <a:endParaRPr lang="en-US" dirty="0"/>
          </a:p>
          <a:p>
            <a:r>
              <a:rPr lang="en-US" dirty="0"/>
              <a:t>Takeaways</a:t>
            </a:r>
          </a:p>
          <a:p>
            <a:pPr lvl="1"/>
            <a:r>
              <a:rPr lang="en-US" dirty="0"/>
              <a:t>Azure makes using Big Data easy</a:t>
            </a:r>
          </a:p>
          <a:p>
            <a:pPr lvl="1"/>
            <a:r>
              <a:rPr lang="en-US" dirty="0"/>
              <a:t>ETL, EDW, Ad-hoc multiple scenarios possible</a:t>
            </a:r>
          </a:p>
        </p:txBody>
      </p:sp>
    </p:spTree>
    <p:extLst>
      <p:ext uri="{BB962C8B-B14F-4D97-AF65-F5344CB8AC3E}">
        <p14:creationId xmlns:p14="http://schemas.microsoft.com/office/powerpoint/2010/main" val="3695894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Cluster Planning</a:t>
            </a:r>
          </a:p>
        </p:txBody>
      </p:sp>
      <p:sp>
        <p:nvSpPr>
          <p:cNvPr id="6" name="Text Placeholder 5"/>
          <p:cNvSpPr>
            <a:spLocks noGrp="1"/>
          </p:cNvSpPr>
          <p:nvPr>
            <p:ph type="body" sz="quarter" idx="10"/>
          </p:nvPr>
        </p:nvSpPr>
        <p:spPr>
          <a:xfrm>
            <a:off x="251444" y="936970"/>
            <a:ext cx="11887200" cy="5816977"/>
          </a:xfrm>
        </p:spPr>
        <p:txBody>
          <a:bodyPr/>
          <a:lstStyle/>
          <a:p>
            <a:r>
              <a:rPr lang="en-US" dirty="0"/>
              <a:t>Understand requirements</a:t>
            </a:r>
          </a:p>
          <a:p>
            <a:pPr lvl="1"/>
            <a:r>
              <a:rPr lang="en-US" dirty="0"/>
              <a:t>What is scenario?</a:t>
            </a:r>
          </a:p>
          <a:p>
            <a:pPr lvl="1"/>
            <a:r>
              <a:rPr lang="en-US" dirty="0"/>
              <a:t>What is SLA?</a:t>
            </a:r>
          </a:p>
          <a:p>
            <a:pPr lvl="1"/>
            <a:r>
              <a:rPr lang="en-US" dirty="0"/>
              <a:t>What is budget?</a:t>
            </a:r>
          </a:p>
          <a:p>
            <a:pPr lvl="1"/>
            <a:r>
              <a:rPr lang="en-US" dirty="0"/>
              <a:t>How often? </a:t>
            </a:r>
          </a:p>
          <a:p>
            <a:pPr lvl="1"/>
            <a:r>
              <a:rPr lang="en-US" dirty="0"/>
              <a:t>Who is the customer?</a:t>
            </a:r>
          </a:p>
          <a:p>
            <a:r>
              <a:rPr lang="en-US" dirty="0"/>
              <a:t>Type of cluster</a:t>
            </a:r>
          </a:p>
          <a:p>
            <a:pPr lvl="1"/>
            <a:r>
              <a:rPr lang="en-US" dirty="0"/>
              <a:t>Production, Dev or Test?</a:t>
            </a:r>
          </a:p>
          <a:p>
            <a:pPr lvl="1"/>
            <a:r>
              <a:rPr lang="en-US" dirty="0"/>
              <a:t>On-demand vs. persistent?</a:t>
            </a:r>
          </a:p>
          <a:p>
            <a:pPr lvl="1"/>
            <a:r>
              <a:rPr lang="en-US" dirty="0"/>
              <a:t>Custom vs. default metastore?</a:t>
            </a:r>
          </a:p>
          <a:p>
            <a:pPr lvl="1"/>
            <a:r>
              <a:rPr lang="en-US" dirty="0"/>
              <a:t>Security model?</a:t>
            </a:r>
          </a:p>
          <a:p>
            <a:r>
              <a:rPr lang="en-US" dirty="0"/>
              <a:t>Trade-offs</a:t>
            </a:r>
          </a:p>
          <a:p>
            <a:pPr lvl="1"/>
            <a:r>
              <a:rPr lang="en-US" dirty="0"/>
              <a:t>Single or multi tenant?</a:t>
            </a:r>
          </a:p>
          <a:p>
            <a:pPr lvl="1"/>
            <a:r>
              <a:rPr lang="en-US" dirty="0"/>
              <a:t>CPU or Memory bound?</a:t>
            </a:r>
          </a:p>
        </p:txBody>
      </p:sp>
    </p:spTree>
    <p:extLst>
      <p:ext uri="{BB962C8B-B14F-4D97-AF65-F5344CB8AC3E}">
        <p14:creationId xmlns:p14="http://schemas.microsoft.com/office/powerpoint/2010/main" val="2440626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Cloud Deployment Models</a:t>
            </a:r>
          </a:p>
        </p:txBody>
      </p:sp>
      <p:sp>
        <p:nvSpPr>
          <p:cNvPr id="6" name="Text Placeholder 5"/>
          <p:cNvSpPr>
            <a:spLocks noGrp="1"/>
          </p:cNvSpPr>
          <p:nvPr>
            <p:ph type="body" sz="quarter" idx="10"/>
          </p:nvPr>
        </p:nvSpPr>
        <p:spPr>
          <a:xfrm>
            <a:off x="357059" y="4886303"/>
            <a:ext cx="11724723" cy="1551194"/>
          </a:xfrm>
        </p:spPr>
        <p:txBody>
          <a:bodyPr/>
          <a:lstStyle/>
          <a:p>
            <a:r>
              <a:rPr lang="en-US" dirty="0"/>
              <a:t>Why use Cluster as a Service?</a:t>
            </a:r>
          </a:p>
          <a:p>
            <a:pPr lvl="1">
              <a:buClr>
                <a:srgbClr val="FFFFFF"/>
              </a:buClr>
            </a:pPr>
            <a:r>
              <a:rPr lang="en-US" sz="2400" dirty="0">
                <a:solidFill>
                  <a:schemeClr val="tx1"/>
                </a:solidFill>
              </a:rPr>
              <a:t>Pay only for time the cluster was actually used</a:t>
            </a:r>
          </a:p>
          <a:p>
            <a:pPr lvl="1">
              <a:buClr>
                <a:srgbClr val="FFFFFF"/>
              </a:buClr>
            </a:pPr>
            <a:r>
              <a:rPr lang="en-US" sz="2400" dirty="0">
                <a:solidFill>
                  <a:schemeClr val="tx1"/>
                </a:solidFill>
              </a:rPr>
              <a:t>Since data &amp; metadata is persisted, experience is as if the cluster was never deleted</a:t>
            </a:r>
          </a:p>
        </p:txBody>
      </p:sp>
      <p:graphicFrame>
        <p:nvGraphicFramePr>
          <p:cNvPr id="5" name="Table 4"/>
          <p:cNvGraphicFramePr>
            <a:graphicFrameLocks noGrp="1"/>
          </p:cNvGraphicFramePr>
          <p:nvPr>
            <p:extLst>
              <p:ext uri="{D42A27DB-BD31-4B8C-83A1-F6EECF244321}">
                <p14:modId xmlns:p14="http://schemas.microsoft.com/office/powerpoint/2010/main" val="2244628423"/>
              </p:ext>
            </p:extLst>
          </p:nvPr>
        </p:nvGraphicFramePr>
        <p:xfrm>
          <a:off x="275481" y="1211666"/>
          <a:ext cx="11533829" cy="3357372"/>
        </p:xfrm>
        <a:graphic>
          <a:graphicData uri="http://schemas.openxmlformats.org/drawingml/2006/table">
            <a:tbl>
              <a:tblPr firstRow="1" bandRow="1">
                <a:tableStyleId>{5C22544A-7EE6-4342-B048-85BDC9FD1C3A}</a:tableStyleId>
              </a:tblPr>
              <a:tblGrid>
                <a:gridCol w="2807129">
                  <a:extLst>
                    <a:ext uri="{9D8B030D-6E8A-4147-A177-3AD203B41FA5}">
                      <a16:colId xmlns:a16="http://schemas.microsoft.com/office/drawing/2014/main" val="20000"/>
                    </a:ext>
                  </a:extLst>
                </a:gridCol>
                <a:gridCol w="4058757">
                  <a:extLst>
                    <a:ext uri="{9D8B030D-6E8A-4147-A177-3AD203B41FA5}">
                      <a16:colId xmlns:a16="http://schemas.microsoft.com/office/drawing/2014/main" val="20001"/>
                    </a:ext>
                  </a:extLst>
                </a:gridCol>
                <a:gridCol w="4667943">
                  <a:extLst>
                    <a:ext uri="{9D8B030D-6E8A-4147-A177-3AD203B41FA5}">
                      <a16:colId xmlns:a16="http://schemas.microsoft.com/office/drawing/2014/main" val="20002"/>
                    </a:ext>
                  </a:extLst>
                </a:gridCol>
              </a:tblGrid>
              <a:tr h="404128">
                <a:tc>
                  <a:txBody>
                    <a:bodyPr/>
                    <a:lstStyle/>
                    <a:p>
                      <a:endParaRPr lang="en-US" sz="2000" dirty="0"/>
                    </a:p>
                  </a:txBody>
                  <a:tcPr marL="93260" marR="93260" marT="46630" marB="46630"/>
                </a:tc>
                <a:tc>
                  <a:txBody>
                    <a:bodyPr/>
                    <a:lstStyle/>
                    <a:p>
                      <a:r>
                        <a:rPr lang="en-US" sz="2000" dirty="0"/>
                        <a:t>Always on cluster  (Persistent)</a:t>
                      </a:r>
                    </a:p>
                  </a:txBody>
                  <a:tcPr marL="93260" marR="93260" marT="46630" marB="46630"/>
                </a:tc>
                <a:tc>
                  <a:txBody>
                    <a:bodyPr/>
                    <a:lstStyle/>
                    <a:p>
                      <a:r>
                        <a:rPr lang="en-US" sz="2000" dirty="0"/>
                        <a:t>Cluster</a:t>
                      </a:r>
                      <a:r>
                        <a:rPr lang="en-US" sz="2000" baseline="0" dirty="0"/>
                        <a:t> as a service (On demand)</a:t>
                      </a:r>
                      <a:endParaRPr lang="en-US" sz="2000" dirty="0"/>
                    </a:p>
                  </a:txBody>
                  <a:tcPr marL="93260" marR="93260" marT="46630" marB="46630"/>
                </a:tc>
                <a:extLst>
                  <a:ext uri="{0D108BD9-81ED-4DB2-BD59-A6C34878D82A}">
                    <a16:rowId xmlns:a16="http://schemas.microsoft.com/office/drawing/2014/main" val="10000"/>
                  </a:ext>
                </a:extLst>
              </a:tr>
              <a:tr h="714996">
                <a:tc>
                  <a:txBody>
                    <a:bodyPr/>
                    <a:lstStyle/>
                    <a:p>
                      <a:r>
                        <a:rPr lang="en-US" sz="2000" dirty="0"/>
                        <a:t>Storage choice</a:t>
                      </a:r>
                    </a:p>
                  </a:txBody>
                  <a:tcPr marL="93260" marR="93260" marT="46630" marB="46630"/>
                </a:tc>
                <a:tc>
                  <a:txBody>
                    <a:bodyPr/>
                    <a:lstStyle/>
                    <a:p>
                      <a:r>
                        <a:rPr lang="en-US" sz="2000" dirty="0"/>
                        <a:t>Local HDFS, Azure</a:t>
                      </a:r>
                      <a:r>
                        <a:rPr lang="en-US" sz="2000" baseline="0" dirty="0"/>
                        <a:t> Blob, Azure Data Lake Store</a:t>
                      </a:r>
                      <a:endParaRPr lang="en-US" sz="2000" dirty="0"/>
                    </a:p>
                  </a:txBody>
                  <a:tcPr marL="93260" marR="93260" marT="46630" marB="46630"/>
                </a:tc>
                <a:tc>
                  <a:txBody>
                    <a:bodyPr/>
                    <a:lstStyle/>
                    <a:p>
                      <a:r>
                        <a:rPr lang="en-US" sz="2000" dirty="0"/>
                        <a:t>Azure Blob, Azure Data Lake Store</a:t>
                      </a:r>
                    </a:p>
                  </a:txBody>
                  <a:tcPr marL="93260" marR="93260" marT="46630" marB="46630"/>
                </a:tc>
                <a:extLst>
                  <a:ext uri="{0D108BD9-81ED-4DB2-BD59-A6C34878D82A}">
                    <a16:rowId xmlns:a16="http://schemas.microsoft.com/office/drawing/2014/main" val="10001"/>
                  </a:ext>
                </a:extLst>
              </a:tr>
              <a:tr h="404128">
                <a:tc>
                  <a:txBody>
                    <a:bodyPr/>
                    <a:lstStyle/>
                    <a:p>
                      <a:r>
                        <a:rPr lang="en-US" sz="2000" dirty="0"/>
                        <a:t>Job</a:t>
                      </a:r>
                      <a:r>
                        <a:rPr lang="en-US" sz="2000" baseline="0" dirty="0"/>
                        <a:t> Scheduling</a:t>
                      </a:r>
                      <a:endParaRPr lang="en-US" sz="2000" dirty="0"/>
                    </a:p>
                  </a:txBody>
                  <a:tcPr marL="93260" marR="93260" marT="46630" marB="46630"/>
                </a:tc>
                <a:tc>
                  <a:txBody>
                    <a:bodyPr/>
                    <a:lstStyle/>
                    <a:p>
                      <a:r>
                        <a:rPr lang="en-US" sz="2000" dirty="0" err="1"/>
                        <a:t>Oozie</a:t>
                      </a:r>
                      <a:endParaRPr lang="en-US" sz="2000" dirty="0"/>
                    </a:p>
                  </a:txBody>
                  <a:tcPr marL="93260" marR="93260" marT="46630" marB="46630"/>
                </a:tc>
                <a:tc>
                  <a:txBody>
                    <a:bodyPr/>
                    <a:lstStyle/>
                    <a:p>
                      <a:r>
                        <a:rPr lang="en-US" sz="2000" dirty="0"/>
                        <a:t>Azure Data Factory</a:t>
                      </a:r>
                    </a:p>
                  </a:txBody>
                  <a:tcPr marL="93260" marR="93260" marT="46630" marB="46630"/>
                </a:tc>
                <a:extLst>
                  <a:ext uri="{0D108BD9-81ED-4DB2-BD59-A6C34878D82A}">
                    <a16:rowId xmlns:a16="http://schemas.microsoft.com/office/drawing/2014/main" val="10002"/>
                  </a:ext>
                </a:extLst>
              </a:tr>
              <a:tr h="714996">
                <a:tc>
                  <a:txBody>
                    <a:bodyPr/>
                    <a:lstStyle/>
                    <a:p>
                      <a:r>
                        <a:rPr lang="en-US" sz="2000" dirty="0"/>
                        <a:t>Data persistence after cluster deletion</a:t>
                      </a:r>
                    </a:p>
                  </a:txBody>
                  <a:tcPr marL="93260" marR="93260" marT="46630" marB="46630"/>
                </a:tc>
                <a:tc>
                  <a:txBody>
                    <a:bodyPr/>
                    <a:lstStyle/>
                    <a:p>
                      <a:r>
                        <a:rPr lang="en-US" sz="2000" dirty="0"/>
                        <a:t>N/A</a:t>
                      </a:r>
                    </a:p>
                  </a:txBody>
                  <a:tcPr marL="93260" marR="93260" marT="46630" marB="46630"/>
                </a:tc>
                <a:tc>
                  <a:txBody>
                    <a:bodyPr/>
                    <a:lstStyle/>
                    <a:p>
                      <a:pPr marL="0" marR="0" indent="0" algn="l" defTabSz="914293" rtl="0" eaLnBrk="1" fontAlgn="auto" latinLnBrk="0" hangingPunct="1">
                        <a:lnSpc>
                          <a:spcPct val="100000"/>
                        </a:lnSpc>
                        <a:spcBef>
                          <a:spcPts val="0"/>
                        </a:spcBef>
                        <a:spcAft>
                          <a:spcPts val="0"/>
                        </a:spcAft>
                        <a:buClrTx/>
                        <a:buSzTx/>
                        <a:buFontTx/>
                        <a:buNone/>
                        <a:tabLst/>
                        <a:defRPr/>
                      </a:pPr>
                      <a:r>
                        <a:rPr lang="en-US" sz="2000" dirty="0"/>
                        <a:t>Azure Blob, Azure Data Lake Store</a:t>
                      </a:r>
                    </a:p>
                  </a:txBody>
                  <a:tcPr marL="93260" marR="93260" marT="46630" marB="46630"/>
                </a:tc>
                <a:extLst>
                  <a:ext uri="{0D108BD9-81ED-4DB2-BD59-A6C34878D82A}">
                    <a16:rowId xmlns:a16="http://schemas.microsoft.com/office/drawing/2014/main" val="10003"/>
                  </a:ext>
                </a:extLst>
              </a:tr>
              <a:tr h="714996">
                <a:tc>
                  <a:txBody>
                    <a:bodyPr/>
                    <a:lstStyle/>
                    <a:p>
                      <a:r>
                        <a:rPr lang="en-US" sz="2000" dirty="0"/>
                        <a:t>Metadata</a:t>
                      </a:r>
                      <a:r>
                        <a:rPr lang="en-US" sz="2000" baseline="0" dirty="0"/>
                        <a:t> persistence after cluster deletion</a:t>
                      </a:r>
                      <a:endParaRPr lang="en-US" sz="2000" dirty="0"/>
                    </a:p>
                  </a:txBody>
                  <a:tcPr marL="93260" marR="93260" marT="46630" marB="46630"/>
                </a:tc>
                <a:tc>
                  <a:txBody>
                    <a:bodyPr/>
                    <a:lstStyle/>
                    <a:p>
                      <a:r>
                        <a:rPr lang="en-US" sz="2000" dirty="0"/>
                        <a:t>N/A</a:t>
                      </a:r>
                    </a:p>
                  </a:txBody>
                  <a:tcPr marL="93260" marR="93260" marT="46630" marB="46630"/>
                </a:tc>
                <a:tc>
                  <a:txBody>
                    <a:bodyPr/>
                    <a:lstStyle/>
                    <a:p>
                      <a:pPr marL="0" marR="0" indent="0" algn="l" defTabSz="914293" rtl="0" eaLnBrk="1" fontAlgn="auto" latinLnBrk="0" hangingPunct="1">
                        <a:lnSpc>
                          <a:spcPct val="100000"/>
                        </a:lnSpc>
                        <a:spcBef>
                          <a:spcPts val="0"/>
                        </a:spcBef>
                        <a:spcAft>
                          <a:spcPts val="0"/>
                        </a:spcAft>
                        <a:buClrTx/>
                        <a:buSzTx/>
                        <a:buFontTx/>
                        <a:buNone/>
                        <a:tabLst/>
                        <a:defRPr/>
                      </a:pPr>
                      <a:r>
                        <a:rPr lang="en-US" sz="2000" dirty="0"/>
                        <a:t>Azure SQL</a:t>
                      </a:r>
                    </a:p>
                  </a:txBody>
                  <a:tcPr marL="93260" marR="93260" marT="46630" marB="46630"/>
                </a:tc>
                <a:extLst>
                  <a:ext uri="{0D108BD9-81ED-4DB2-BD59-A6C34878D82A}">
                    <a16:rowId xmlns:a16="http://schemas.microsoft.com/office/drawing/2014/main" val="10004"/>
                  </a:ext>
                </a:extLst>
              </a:tr>
              <a:tr h="404128">
                <a:tc>
                  <a:txBody>
                    <a:bodyPr/>
                    <a:lstStyle/>
                    <a:p>
                      <a:r>
                        <a:rPr lang="en-US" sz="2000" dirty="0"/>
                        <a:t>Billing</a:t>
                      </a:r>
                    </a:p>
                  </a:txBody>
                  <a:tcPr marL="93260" marR="93260" marT="46630" marB="46630"/>
                </a:tc>
                <a:tc>
                  <a:txBody>
                    <a:bodyPr/>
                    <a:lstStyle/>
                    <a:p>
                      <a:r>
                        <a:rPr lang="en-US" sz="2000" dirty="0"/>
                        <a:t>Billing for</a:t>
                      </a:r>
                      <a:r>
                        <a:rPr lang="en-US" sz="2000" baseline="0" dirty="0"/>
                        <a:t> entire time cluster is up</a:t>
                      </a:r>
                      <a:endParaRPr lang="en-US" sz="2000" dirty="0"/>
                    </a:p>
                  </a:txBody>
                  <a:tcPr marL="93260" marR="93260" marT="46630" marB="46630"/>
                </a:tc>
                <a:tc>
                  <a:txBody>
                    <a:bodyPr/>
                    <a:lstStyle/>
                    <a:p>
                      <a:pPr marL="0" marR="0" indent="0" algn="l" defTabSz="914293" rtl="0" eaLnBrk="1" fontAlgn="auto" latinLnBrk="0" hangingPunct="1">
                        <a:lnSpc>
                          <a:spcPct val="100000"/>
                        </a:lnSpc>
                        <a:spcBef>
                          <a:spcPts val="0"/>
                        </a:spcBef>
                        <a:spcAft>
                          <a:spcPts val="0"/>
                        </a:spcAft>
                        <a:buClrTx/>
                        <a:buSzTx/>
                        <a:buFontTx/>
                        <a:buNone/>
                        <a:tabLst/>
                        <a:defRPr/>
                      </a:pPr>
                      <a:r>
                        <a:rPr lang="en-US" sz="2000" dirty="0"/>
                        <a:t>Billing per job</a:t>
                      </a:r>
                    </a:p>
                  </a:txBody>
                  <a:tcPr marL="93260" marR="93260" marT="46630" marB="4663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414345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EDW using HDInsight – Query Development</a:t>
            </a:r>
          </a:p>
        </p:txBody>
      </p:sp>
      <p:sp>
        <p:nvSpPr>
          <p:cNvPr id="6" name="Text Placeholder 5"/>
          <p:cNvSpPr>
            <a:spLocks noGrp="1"/>
          </p:cNvSpPr>
          <p:nvPr>
            <p:ph type="body" sz="quarter" idx="10"/>
          </p:nvPr>
        </p:nvSpPr>
        <p:spPr>
          <a:xfrm>
            <a:off x="274639" y="1212849"/>
            <a:ext cx="8321012" cy="5478423"/>
          </a:xfrm>
        </p:spPr>
        <p:txBody>
          <a:bodyPr/>
          <a:lstStyle/>
          <a:p>
            <a:r>
              <a:rPr lang="en-US" dirty="0"/>
              <a:t>Cluster Planning</a:t>
            </a:r>
          </a:p>
          <a:p>
            <a:pPr lvl="1"/>
            <a:r>
              <a:rPr lang="en-US" dirty="0"/>
              <a:t>Cluster planning</a:t>
            </a:r>
          </a:p>
          <a:p>
            <a:pPr lvl="1"/>
            <a:r>
              <a:rPr lang="en-US" dirty="0"/>
              <a:t>Cluster Deployment model</a:t>
            </a:r>
          </a:p>
          <a:p>
            <a:r>
              <a:rPr lang="en-US" dirty="0">
                <a:highlight>
                  <a:srgbClr val="FFFF00"/>
                </a:highlight>
              </a:rPr>
              <a:t>Query Development</a:t>
            </a:r>
          </a:p>
          <a:p>
            <a:pPr lvl="1"/>
            <a:r>
              <a:rPr lang="en-US" dirty="0">
                <a:highlight>
                  <a:srgbClr val="FFFF00"/>
                </a:highlight>
              </a:rPr>
              <a:t>Author and Debug Queries</a:t>
            </a:r>
          </a:p>
          <a:p>
            <a:pPr lvl="1"/>
            <a:r>
              <a:rPr lang="en-US" dirty="0">
                <a:highlight>
                  <a:srgbClr val="FFFF00"/>
                </a:highlight>
              </a:rPr>
              <a:t>Optimize queries</a:t>
            </a:r>
          </a:p>
          <a:p>
            <a:r>
              <a:rPr lang="en-US" dirty="0"/>
              <a:t>Deployment and Monitoring</a:t>
            </a:r>
          </a:p>
          <a:p>
            <a:pPr lvl="1"/>
            <a:r>
              <a:rPr lang="en-US" dirty="0"/>
              <a:t>Use ADF/Oozie to schedule and </a:t>
            </a:r>
            <a:r>
              <a:rPr lang="en-US" dirty="0" err="1"/>
              <a:t>productionalize</a:t>
            </a:r>
            <a:r>
              <a:rPr lang="en-US" dirty="0"/>
              <a:t> your jobs</a:t>
            </a:r>
          </a:p>
          <a:p>
            <a:pPr lvl="1"/>
            <a:r>
              <a:rPr lang="en-US" dirty="0"/>
              <a:t>Monitor and manager cluster using Ambari</a:t>
            </a:r>
          </a:p>
          <a:p>
            <a:r>
              <a:rPr lang="en-US" dirty="0"/>
              <a:t>Connecting with BI tools</a:t>
            </a:r>
          </a:p>
          <a:p>
            <a:pPr lvl="1"/>
            <a:r>
              <a:rPr lang="en-US" dirty="0"/>
              <a:t>Create tables on ORC data from shared storage account</a:t>
            </a:r>
          </a:p>
          <a:p>
            <a:pPr lvl="1"/>
            <a:r>
              <a:rPr lang="en-US" dirty="0"/>
              <a:t>Have BI tools connect to cluster using ODBC driver</a:t>
            </a:r>
          </a:p>
        </p:txBody>
      </p:sp>
    </p:spTree>
    <p:extLst>
      <p:ext uri="{BB962C8B-B14F-4D97-AF65-F5344CB8AC3E}">
        <p14:creationId xmlns:p14="http://schemas.microsoft.com/office/powerpoint/2010/main" val="897018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Query Authoring</a:t>
            </a:r>
          </a:p>
        </p:txBody>
      </p:sp>
      <p:sp>
        <p:nvSpPr>
          <p:cNvPr id="6" name="Text Placeholder 5"/>
          <p:cNvSpPr>
            <a:spLocks noGrp="1"/>
          </p:cNvSpPr>
          <p:nvPr>
            <p:ph type="body" sz="quarter" idx="10"/>
          </p:nvPr>
        </p:nvSpPr>
        <p:spPr>
          <a:xfrm>
            <a:off x="274638" y="1212850"/>
            <a:ext cx="11887200" cy="5478423"/>
          </a:xfrm>
        </p:spPr>
        <p:txBody>
          <a:bodyPr/>
          <a:lstStyle/>
          <a:p>
            <a:r>
              <a:rPr lang="en-US" dirty="0"/>
              <a:t>Ambari Views</a:t>
            </a:r>
          </a:p>
          <a:p>
            <a:pPr lvl="1"/>
            <a:r>
              <a:rPr lang="en-US" dirty="0"/>
              <a:t>Provides graphical UX for authoring and debugging Hive queries</a:t>
            </a:r>
          </a:p>
          <a:p>
            <a:pPr lvl="1"/>
            <a:r>
              <a:rPr lang="en-US" dirty="0"/>
              <a:t>Pros: One of the few tools that can be used to debug Tez queries</a:t>
            </a:r>
          </a:p>
          <a:p>
            <a:r>
              <a:rPr lang="en-US" dirty="0"/>
              <a:t>Visual Studio</a:t>
            </a:r>
          </a:p>
          <a:p>
            <a:pPr lvl="1"/>
            <a:r>
              <a:rPr lang="en-US" dirty="0"/>
              <a:t>Enables writing Hive queries using Visual Studio</a:t>
            </a:r>
          </a:p>
          <a:p>
            <a:pPr lvl="1"/>
            <a:r>
              <a:rPr lang="en-US" dirty="0"/>
              <a:t>Pros: Offers choice between Templeton and HiveServer2</a:t>
            </a:r>
          </a:p>
          <a:p>
            <a:r>
              <a:rPr lang="en-US" dirty="0"/>
              <a:t>Command-Line</a:t>
            </a:r>
          </a:p>
          <a:p>
            <a:pPr lvl="1"/>
            <a:r>
              <a:rPr lang="en-US" dirty="0"/>
              <a:t>Provides SSH and Windows CLI access</a:t>
            </a:r>
          </a:p>
          <a:p>
            <a:pPr lvl="1"/>
            <a:r>
              <a:rPr lang="en-US" dirty="0"/>
              <a:t>Pros (and also cons): Very powerful</a:t>
            </a:r>
          </a:p>
          <a:p>
            <a:r>
              <a:rPr lang="en-US" dirty="0"/>
              <a:t>Beeline</a:t>
            </a:r>
          </a:p>
          <a:p>
            <a:pPr lvl="1"/>
            <a:r>
              <a:rPr lang="en-US" dirty="0"/>
              <a:t>Command line shell that works with HiveServer2. </a:t>
            </a:r>
          </a:p>
          <a:p>
            <a:pPr lvl="1"/>
            <a:r>
              <a:rPr lang="en-US" dirty="0"/>
              <a:t>Pros: Very thin JDBC client</a:t>
            </a:r>
          </a:p>
        </p:txBody>
      </p:sp>
    </p:spTree>
    <p:extLst>
      <p:ext uri="{BB962C8B-B14F-4D97-AF65-F5344CB8AC3E}">
        <p14:creationId xmlns:p14="http://schemas.microsoft.com/office/powerpoint/2010/main" val="2628563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sz="7200" dirty="0"/>
              <a:t>Demo: Query Authoring Tools</a:t>
            </a:r>
          </a:p>
        </p:txBody>
      </p:sp>
    </p:spTree>
    <p:extLst>
      <p:ext uri="{BB962C8B-B14F-4D97-AF65-F5344CB8AC3E}">
        <p14:creationId xmlns:p14="http://schemas.microsoft.com/office/powerpoint/2010/main" val="335590420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7003" y="1668482"/>
            <a:ext cx="11887200" cy="4530471"/>
          </a:xfrm>
        </p:spPr>
        <p:txBody>
          <a:bodyPr/>
          <a:lstStyle/>
          <a:p>
            <a:r>
              <a:rPr lang="en-US" dirty="0"/>
              <a:t>Build queries from smaller pieces</a:t>
            </a:r>
          </a:p>
          <a:p>
            <a:pPr marL="342900" lvl="1" indent="0">
              <a:buNone/>
            </a:pPr>
            <a:endParaRPr lang="en-US" dirty="0"/>
          </a:p>
          <a:p>
            <a:r>
              <a:rPr lang="en-US" dirty="0"/>
              <a:t>Use sampling when you can</a:t>
            </a:r>
          </a:p>
          <a:p>
            <a:endParaRPr lang="en-US" dirty="0"/>
          </a:p>
          <a:p>
            <a:r>
              <a:rPr lang="en-US" dirty="0"/>
              <a:t>Validate results at each stage</a:t>
            </a:r>
          </a:p>
          <a:p>
            <a:endParaRPr lang="en-US" dirty="0"/>
          </a:p>
          <a:p>
            <a:r>
              <a:rPr lang="en-US" dirty="0"/>
              <a:t>Use views when necessary</a:t>
            </a:r>
          </a:p>
        </p:txBody>
      </p:sp>
      <p:sp>
        <p:nvSpPr>
          <p:cNvPr id="3" name="Title 2"/>
          <p:cNvSpPr>
            <a:spLocks noGrp="1"/>
          </p:cNvSpPr>
          <p:nvPr>
            <p:ph type="title"/>
          </p:nvPr>
        </p:nvSpPr>
        <p:spPr/>
        <p:txBody>
          <a:bodyPr/>
          <a:lstStyle/>
          <a:p>
            <a:r>
              <a:rPr lang="en-US" dirty="0"/>
              <a:t>Query Authoring Plan for iteration</a:t>
            </a:r>
          </a:p>
        </p:txBody>
      </p:sp>
    </p:spTree>
    <p:extLst>
      <p:ext uri="{BB962C8B-B14F-4D97-AF65-F5344CB8AC3E}">
        <p14:creationId xmlns:p14="http://schemas.microsoft.com/office/powerpoint/2010/main" val="140966237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Query Debugging</a:t>
            </a:r>
          </a:p>
        </p:txBody>
      </p:sp>
      <p:sp>
        <p:nvSpPr>
          <p:cNvPr id="6" name="Text Placeholder 5"/>
          <p:cNvSpPr>
            <a:spLocks noGrp="1"/>
          </p:cNvSpPr>
          <p:nvPr>
            <p:ph type="body" sz="quarter" idx="10"/>
          </p:nvPr>
        </p:nvSpPr>
        <p:spPr>
          <a:xfrm>
            <a:off x="274638" y="1212850"/>
            <a:ext cx="11887200" cy="2769989"/>
          </a:xfrm>
        </p:spPr>
        <p:txBody>
          <a:bodyPr/>
          <a:lstStyle/>
          <a:p>
            <a:r>
              <a:rPr lang="en-US" dirty="0"/>
              <a:t>Using Yarn UI</a:t>
            </a:r>
          </a:p>
          <a:p>
            <a:pPr lvl="1"/>
            <a:r>
              <a:rPr lang="en-US" dirty="0"/>
              <a:t>Yarn UI can be accessed directly from Ambari</a:t>
            </a:r>
          </a:p>
          <a:p>
            <a:pPr lvl="1"/>
            <a:r>
              <a:rPr lang="en-US" dirty="0"/>
              <a:t>Enables identifying errors related to tasks</a:t>
            </a:r>
          </a:p>
          <a:p>
            <a:r>
              <a:rPr lang="en-US" dirty="0"/>
              <a:t>Using Ambari Tez Views</a:t>
            </a:r>
          </a:p>
          <a:p>
            <a:pPr lvl="1"/>
            <a:r>
              <a:rPr lang="en-US" dirty="0"/>
              <a:t>For Tez jobs, Tez Views shows a graphical view of the job run</a:t>
            </a:r>
          </a:p>
          <a:p>
            <a:pPr lvl="1"/>
            <a:r>
              <a:rPr lang="en-US" dirty="0"/>
              <a:t>Also shows long running tasks so you can investigate issues like Data Skew etc.</a:t>
            </a:r>
          </a:p>
        </p:txBody>
      </p:sp>
    </p:spTree>
    <p:extLst>
      <p:ext uri="{BB962C8B-B14F-4D97-AF65-F5344CB8AC3E}">
        <p14:creationId xmlns:p14="http://schemas.microsoft.com/office/powerpoint/2010/main" val="2998564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Demo</a:t>
            </a:r>
            <a:endParaRPr lang="en-US" dirty="0"/>
          </a:p>
        </p:txBody>
      </p:sp>
      <p:sp>
        <p:nvSpPr>
          <p:cNvPr id="5" name="Text Placeholder 4"/>
          <p:cNvSpPr>
            <a:spLocks noGrp="1"/>
          </p:cNvSpPr>
          <p:nvPr>
            <p:ph type="body" sz="quarter" idx="12"/>
          </p:nvPr>
        </p:nvSpPr>
        <p:spPr/>
        <p:txBody>
          <a:bodyPr/>
          <a:lstStyle/>
          <a:p>
            <a:r>
              <a:rPr lang="en-US" dirty="0"/>
              <a:t>Where are the logs?</a:t>
            </a:r>
          </a:p>
        </p:txBody>
      </p:sp>
    </p:spTree>
    <p:extLst>
      <p:ext uri="{BB962C8B-B14F-4D97-AF65-F5344CB8AC3E}">
        <p14:creationId xmlns:p14="http://schemas.microsoft.com/office/powerpoint/2010/main" val="4056128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a:t>ProTip</a:t>
            </a:r>
            <a:r>
              <a:rPr lang="en-US" dirty="0"/>
              <a:t>: Out of Memory</a:t>
            </a:r>
          </a:p>
        </p:txBody>
      </p:sp>
      <p:sp>
        <p:nvSpPr>
          <p:cNvPr id="6" name="Text Placeholder 5"/>
          <p:cNvSpPr>
            <a:spLocks noGrp="1"/>
          </p:cNvSpPr>
          <p:nvPr>
            <p:ph type="body" sz="quarter" idx="10"/>
          </p:nvPr>
        </p:nvSpPr>
        <p:spPr>
          <a:xfrm>
            <a:off x="274638" y="1212850"/>
            <a:ext cx="11887200" cy="3724096"/>
          </a:xfrm>
        </p:spPr>
        <p:txBody>
          <a:bodyPr/>
          <a:lstStyle/>
          <a:p>
            <a:r>
              <a:rPr lang="en-US" dirty="0"/>
              <a:t>Most Common Error</a:t>
            </a:r>
          </a:p>
          <a:p>
            <a:r>
              <a:rPr lang="en-US" dirty="0"/>
              <a:t>Increase Container Size</a:t>
            </a:r>
          </a:p>
          <a:p>
            <a:pPr lvl="1"/>
            <a:r>
              <a:rPr lang="en-US" dirty="0" err="1"/>
              <a:t>mapreduce.map.memory.mb</a:t>
            </a:r>
            <a:r>
              <a:rPr lang="en-US" dirty="0"/>
              <a:t> = 768 (increase to something larger)</a:t>
            </a:r>
          </a:p>
          <a:p>
            <a:pPr lvl="1"/>
            <a:r>
              <a:rPr lang="en-US" dirty="0" err="1"/>
              <a:t>mapreduce.map.java.opts</a:t>
            </a:r>
            <a:r>
              <a:rPr lang="en-US" dirty="0"/>
              <a:t> = "-Xmx512m" (increase to something larger, for example -Xmx2048m or more)</a:t>
            </a:r>
          </a:p>
          <a:p>
            <a:r>
              <a:rPr lang="en-US" dirty="0"/>
              <a:t>Disable </a:t>
            </a:r>
            <a:r>
              <a:rPr lang="en-US" dirty="0" err="1"/>
              <a:t>MapJoin</a:t>
            </a:r>
            <a:endParaRPr lang="en-US" dirty="0"/>
          </a:p>
          <a:p>
            <a:pPr lvl="1"/>
            <a:r>
              <a:rPr lang="en-US" dirty="0"/>
              <a:t>Set </a:t>
            </a:r>
            <a:r>
              <a:rPr lang="en-US" dirty="0" err="1"/>
              <a:t>hive.auto.convert.join</a:t>
            </a:r>
            <a:r>
              <a:rPr lang="en-US" dirty="0"/>
              <a:t> = false</a:t>
            </a:r>
          </a:p>
          <a:p>
            <a:pPr lvl="1"/>
            <a:r>
              <a:rPr lang="en-US" dirty="0"/>
              <a:t>Disables Map Joins if one of the tables is quite large</a:t>
            </a:r>
          </a:p>
        </p:txBody>
      </p:sp>
    </p:spTree>
    <p:extLst>
      <p:ext uri="{BB962C8B-B14F-4D97-AF65-F5344CB8AC3E}">
        <p14:creationId xmlns:p14="http://schemas.microsoft.com/office/powerpoint/2010/main" val="1262521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9" y="295274"/>
            <a:ext cx="11889564" cy="917575"/>
          </a:xfrm>
        </p:spPr>
        <p:txBody>
          <a:bodyPr/>
          <a:lstStyle/>
          <a:p>
            <a:r>
              <a:rPr lang="en-US" dirty="0">
                <a:solidFill>
                  <a:schemeClr val="tx1"/>
                </a:solidFill>
              </a:rPr>
              <a:t>Optimizing Queries</a:t>
            </a:r>
          </a:p>
        </p:txBody>
      </p:sp>
      <p:sp>
        <p:nvSpPr>
          <p:cNvPr id="9" name="Text Placeholder 5"/>
          <p:cNvSpPr>
            <a:spLocks noGrp="1"/>
          </p:cNvSpPr>
          <p:nvPr>
            <p:ph type="body" sz="quarter" idx="10"/>
          </p:nvPr>
        </p:nvSpPr>
        <p:spPr>
          <a:xfrm>
            <a:off x="274639" y="1212849"/>
            <a:ext cx="5486399" cy="2769989"/>
          </a:xfrm>
        </p:spPr>
        <p:txBody>
          <a:bodyPr/>
          <a:lstStyle/>
          <a:p>
            <a:r>
              <a:rPr lang="en-US" dirty="0"/>
              <a:t>Last year at Ignite</a:t>
            </a:r>
          </a:p>
          <a:p>
            <a:pPr lvl="1"/>
            <a:r>
              <a:rPr lang="en-US" dirty="0">
                <a:solidFill>
                  <a:schemeClr val="tx1"/>
                </a:solidFill>
              </a:rPr>
              <a:t>Used TPCH1 benchmarking query</a:t>
            </a:r>
          </a:p>
          <a:p>
            <a:pPr lvl="1"/>
            <a:r>
              <a:rPr lang="en-US" dirty="0">
                <a:solidFill>
                  <a:schemeClr val="tx1"/>
                </a:solidFill>
              </a:rPr>
              <a:t>Ran query over 1TB data</a:t>
            </a:r>
          </a:p>
          <a:p>
            <a:pPr lvl="1"/>
            <a:r>
              <a:rPr lang="en-US" dirty="0">
                <a:solidFill>
                  <a:schemeClr val="tx1"/>
                </a:solidFill>
              </a:rPr>
              <a:t>Using optimizations improved latency 23x*</a:t>
            </a:r>
          </a:p>
          <a:p>
            <a:pPr lvl="1"/>
            <a:r>
              <a:rPr lang="en-US" dirty="0">
                <a:solidFill>
                  <a:schemeClr val="tx1"/>
                </a:solidFill>
              </a:rPr>
              <a:t>More details: </a:t>
            </a:r>
            <a:r>
              <a:rPr lang="en-US" dirty="0">
                <a:solidFill>
                  <a:schemeClr val="tx1"/>
                </a:solidFill>
                <a:hlinkClick r:id="rId3"/>
              </a:rPr>
              <a:t>BRK 3556</a:t>
            </a:r>
            <a:endParaRPr lang="en-US" dirty="0">
              <a:solidFill>
                <a:schemeClr val="tx1"/>
              </a:solidFill>
            </a:endParaRPr>
          </a:p>
          <a:p>
            <a:endParaRPr lang="en-US" dirty="0"/>
          </a:p>
        </p:txBody>
      </p:sp>
      <p:graphicFrame>
        <p:nvGraphicFramePr>
          <p:cNvPr id="10" name="Chart 9"/>
          <p:cNvGraphicFramePr>
            <a:graphicFrameLocks/>
          </p:cNvGraphicFramePr>
          <p:nvPr>
            <p:extLst/>
          </p:nvPr>
        </p:nvGraphicFramePr>
        <p:xfrm>
          <a:off x="5777767" y="449262"/>
          <a:ext cx="6476999" cy="6187405"/>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 Placeholder 5"/>
          <p:cNvSpPr txBox="1">
            <a:spLocks/>
          </p:cNvSpPr>
          <p:nvPr/>
        </p:nvSpPr>
        <p:spPr>
          <a:xfrm>
            <a:off x="-33155" y="6617006"/>
            <a:ext cx="9030981" cy="33701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bg1"/>
                    </a:gs>
                    <a:gs pos="100000">
                      <a:schemeClr val="bg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bg1"/>
                    </a:gs>
                    <a:gs pos="100000">
                      <a:schemeClr val="bg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bg1"/>
                    </a:gs>
                    <a:gs pos="100000">
                      <a:schemeClr val="bg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bg1"/>
                    </a:gs>
                    <a:gs pos="100000">
                      <a:schemeClr val="bg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100" dirty="0">
                <a:solidFill>
                  <a:schemeClr val="tx1"/>
                </a:solidFill>
              </a:rPr>
              <a:t>* More optimizations possible; this is not the most optimal run but just showing basic optimizations</a:t>
            </a:r>
          </a:p>
        </p:txBody>
      </p:sp>
    </p:spTree>
    <p:extLst>
      <p:ext uri="{BB962C8B-B14F-4D97-AF65-F5344CB8AC3E}">
        <p14:creationId xmlns:p14="http://schemas.microsoft.com/office/powerpoint/2010/main" val="266840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Big Data vs. Traditional DW</a:t>
            </a:r>
          </a:p>
        </p:txBody>
      </p:sp>
    </p:spTree>
    <p:extLst>
      <p:ext uri="{BB962C8B-B14F-4D97-AF65-F5344CB8AC3E}">
        <p14:creationId xmlns:p14="http://schemas.microsoft.com/office/powerpoint/2010/main" val="287058058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4400" dirty="0">
                <a:solidFill>
                  <a:schemeClr val="tx1"/>
                </a:solidFill>
              </a:rPr>
              <a:t>Optimization Summary</a:t>
            </a:r>
          </a:p>
        </p:txBody>
      </p:sp>
      <p:sp>
        <p:nvSpPr>
          <p:cNvPr id="6" name="Text Placeholder 5"/>
          <p:cNvSpPr>
            <a:spLocks noGrp="1"/>
          </p:cNvSpPr>
          <p:nvPr>
            <p:ph type="body" sz="quarter" idx="10"/>
          </p:nvPr>
        </p:nvSpPr>
        <p:spPr>
          <a:xfrm>
            <a:off x="274638" y="1212850"/>
            <a:ext cx="11887200" cy="5139869"/>
          </a:xfrm>
        </p:spPr>
        <p:txBody>
          <a:bodyPr/>
          <a:lstStyle/>
          <a:p>
            <a:r>
              <a:rPr lang="en-US" dirty="0"/>
              <a:t>Scale up/Scale out</a:t>
            </a:r>
          </a:p>
          <a:p>
            <a:pPr lvl="1"/>
            <a:r>
              <a:rPr lang="en-US" dirty="0">
                <a:solidFill>
                  <a:schemeClr val="tx1"/>
                </a:solidFill>
              </a:rPr>
              <a:t>Choose from dozens of VMs and scale out capability to increase parallelism</a:t>
            </a:r>
          </a:p>
          <a:p>
            <a:r>
              <a:rPr lang="en-US" dirty="0"/>
              <a:t>Tez Execution Engine</a:t>
            </a:r>
          </a:p>
          <a:p>
            <a:pPr lvl="1"/>
            <a:r>
              <a:rPr lang="en-US" dirty="0">
                <a:solidFill>
                  <a:schemeClr val="tx1"/>
                </a:solidFill>
              </a:rPr>
              <a:t>Choose Tez execution Engine</a:t>
            </a:r>
          </a:p>
          <a:p>
            <a:r>
              <a:rPr lang="en-US" dirty="0"/>
              <a:t>Partitions</a:t>
            </a:r>
          </a:p>
          <a:p>
            <a:pPr lvl="1"/>
            <a:r>
              <a:rPr lang="en-US" dirty="0">
                <a:solidFill>
                  <a:schemeClr val="tx1"/>
                </a:solidFill>
              </a:rPr>
              <a:t>Avoid reading entire partitions by breaking files into pieces</a:t>
            </a:r>
          </a:p>
          <a:p>
            <a:r>
              <a:rPr lang="en-US" dirty="0"/>
              <a:t>ORC</a:t>
            </a:r>
          </a:p>
          <a:p>
            <a:pPr lvl="1"/>
            <a:r>
              <a:rPr lang="en-US" dirty="0">
                <a:solidFill>
                  <a:schemeClr val="tx1"/>
                </a:solidFill>
              </a:rPr>
              <a:t>Columnar  format supported by Hive which also allows you to use ACID and LLAP</a:t>
            </a:r>
          </a:p>
          <a:p>
            <a:r>
              <a:rPr lang="en-US" dirty="0"/>
              <a:t>Vectorization</a:t>
            </a:r>
          </a:p>
          <a:p>
            <a:pPr lvl="1"/>
            <a:r>
              <a:rPr lang="en-US" dirty="0">
                <a:solidFill>
                  <a:schemeClr val="tx1"/>
                </a:solidFill>
              </a:rPr>
              <a:t>Enables Hive to process 1024 rows at one time to make execution faster</a:t>
            </a:r>
          </a:p>
        </p:txBody>
      </p:sp>
    </p:spTree>
    <p:extLst>
      <p:ext uri="{BB962C8B-B14F-4D97-AF65-F5344CB8AC3E}">
        <p14:creationId xmlns:p14="http://schemas.microsoft.com/office/powerpoint/2010/main" val="317152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EDW using HDInsight – Deployment</a:t>
            </a:r>
          </a:p>
        </p:txBody>
      </p:sp>
      <p:sp>
        <p:nvSpPr>
          <p:cNvPr id="6" name="Text Placeholder 5"/>
          <p:cNvSpPr>
            <a:spLocks noGrp="1"/>
          </p:cNvSpPr>
          <p:nvPr>
            <p:ph type="body" sz="quarter" idx="10"/>
          </p:nvPr>
        </p:nvSpPr>
        <p:spPr>
          <a:xfrm>
            <a:off x="274639" y="1212849"/>
            <a:ext cx="8321012" cy="5139869"/>
          </a:xfrm>
        </p:spPr>
        <p:txBody>
          <a:bodyPr/>
          <a:lstStyle/>
          <a:p>
            <a:r>
              <a:rPr lang="en-US" dirty="0"/>
              <a:t>Cluster Planning</a:t>
            </a:r>
          </a:p>
          <a:p>
            <a:pPr lvl="1"/>
            <a:r>
              <a:rPr lang="en-US" dirty="0"/>
              <a:t>Cluster planning</a:t>
            </a:r>
          </a:p>
          <a:p>
            <a:pPr lvl="1"/>
            <a:r>
              <a:rPr lang="en-US" dirty="0"/>
              <a:t>Cluster Deployment model</a:t>
            </a:r>
          </a:p>
          <a:p>
            <a:r>
              <a:rPr lang="en-US" dirty="0"/>
              <a:t>Query Development</a:t>
            </a:r>
          </a:p>
          <a:p>
            <a:pPr lvl="1"/>
            <a:r>
              <a:rPr lang="en-US" dirty="0"/>
              <a:t>Author and Debug Queries</a:t>
            </a:r>
          </a:p>
          <a:p>
            <a:pPr lvl="1"/>
            <a:r>
              <a:rPr lang="en-US" dirty="0"/>
              <a:t>Optimize queries</a:t>
            </a:r>
          </a:p>
          <a:p>
            <a:r>
              <a:rPr lang="en-US" dirty="0">
                <a:highlight>
                  <a:srgbClr val="FFFF00"/>
                </a:highlight>
              </a:rPr>
              <a:t>Deployment</a:t>
            </a:r>
          </a:p>
          <a:p>
            <a:pPr lvl="1"/>
            <a:r>
              <a:rPr lang="en-US" dirty="0">
                <a:highlight>
                  <a:srgbClr val="FFFF00"/>
                </a:highlight>
              </a:rPr>
              <a:t>Use ADF/Oozie to schedule and </a:t>
            </a:r>
            <a:r>
              <a:rPr lang="en-US" dirty="0" err="1">
                <a:highlight>
                  <a:srgbClr val="FFFF00"/>
                </a:highlight>
              </a:rPr>
              <a:t>productionalize</a:t>
            </a:r>
            <a:r>
              <a:rPr lang="en-US" dirty="0">
                <a:highlight>
                  <a:srgbClr val="FFFF00"/>
                </a:highlight>
              </a:rPr>
              <a:t> your jobs</a:t>
            </a:r>
          </a:p>
          <a:p>
            <a:r>
              <a:rPr lang="en-US" dirty="0"/>
              <a:t>Connecting with BI tools</a:t>
            </a:r>
          </a:p>
          <a:p>
            <a:pPr lvl="1"/>
            <a:r>
              <a:rPr lang="en-US" dirty="0"/>
              <a:t>Create tables on ORC data from shared storage account</a:t>
            </a:r>
          </a:p>
          <a:p>
            <a:pPr lvl="1"/>
            <a:r>
              <a:rPr lang="en-US" dirty="0"/>
              <a:t>Have BI tools connect to cluster using ODBC driver</a:t>
            </a:r>
          </a:p>
        </p:txBody>
      </p:sp>
    </p:spTree>
    <p:extLst>
      <p:ext uri="{BB962C8B-B14F-4D97-AF65-F5344CB8AC3E}">
        <p14:creationId xmlns:p14="http://schemas.microsoft.com/office/powerpoint/2010/main" val="227704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Going to production: Cortana Intelligence Suite</a:t>
            </a:r>
          </a:p>
        </p:txBody>
      </p:sp>
      <p:grpSp>
        <p:nvGrpSpPr>
          <p:cNvPr id="93" name="Group 92"/>
          <p:cNvGrpSpPr/>
          <p:nvPr/>
        </p:nvGrpSpPr>
        <p:grpSpPr>
          <a:xfrm>
            <a:off x="9823515" y="1677810"/>
            <a:ext cx="2285652" cy="4707172"/>
            <a:chOff x="9588714" y="1666194"/>
            <a:chExt cx="2241039" cy="4615293"/>
          </a:xfrm>
        </p:grpSpPr>
        <p:sp>
          <p:nvSpPr>
            <p:cNvPr id="94" name="Rectangle 93"/>
            <p:cNvSpPr/>
            <p:nvPr/>
          </p:nvSpPr>
          <p:spPr>
            <a:xfrm>
              <a:off x="10329146" y="5953575"/>
              <a:ext cx="1500607" cy="327912"/>
            </a:xfrm>
            <a:prstGeom prst="rect">
              <a:avLst/>
            </a:prstGeom>
          </p:spPr>
          <p:txBody>
            <a:bodyPr wrap="none" lIns="0" tIns="0" rIns="0" bIns="0" anchor="ctr">
              <a:noAutofit/>
            </a:bodyPr>
            <a:lstStyle/>
            <a:p>
              <a:pPr defTabSz="932597">
                <a:lnSpc>
                  <a:spcPct val="90000"/>
                </a:lnSpc>
              </a:pPr>
              <a:r>
                <a:rPr lang="en-US" sz="2448" dirty="0">
                  <a:solidFill>
                    <a:srgbClr val="002050"/>
                  </a:solidFill>
                  <a:latin typeface="Segoe UI Light"/>
                </a:rPr>
                <a:t>Action</a:t>
              </a:r>
            </a:p>
          </p:txBody>
        </p:sp>
        <p:sp>
          <p:nvSpPr>
            <p:cNvPr id="95" name="Freeform 94"/>
            <p:cNvSpPr/>
            <p:nvPr/>
          </p:nvSpPr>
          <p:spPr bwMode="auto">
            <a:xfrm flipH="1">
              <a:off x="9588714" y="1666194"/>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932597">
                <a:defRPr/>
              </a:pPr>
              <a:endParaRPr lang="en-US" sz="1836" kern="0" dirty="0">
                <a:solidFill>
                  <a:srgbClr val="FFFFFF"/>
                </a:solidFill>
                <a:latin typeface="Segoe UI"/>
              </a:endParaRPr>
            </a:p>
          </p:txBody>
        </p:sp>
        <p:sp>
          <p:nvSpPr>
            <p:cNvPr id="96" name="TextBox 95"/>
            <p:cNvSpPr txBox="1"/>
            <p:nvPr/>
          </p:nvSpPr>
          <p:spPr>
            <a:xfrm>
              <a:off x="10381650" y="1978779"/>
              <a:ext cx="1090058" cy="461622"/>
            </a:xfrm>
            <a:prstGeom prst="rect">
              <a:avLst/>
            </a:prstGeom>
            <a:noFill/>
          </p:spPr>
          <p:txBody>
            <a:bodyPr wrap="square" lIns="186494" tIns="149195" rIns="186494" bIns="149195" rtlCol="0">
              <a:spAutoFit/>
            </a:bodyPr>
            <a:lstStyle/>
            <a:p>
              <a:pPr defTabSz="951121">
                <a:lnSpc>
                  <a:spcPct val="90000"/>
                </a:lnSpc>
                <a:spcBef>
                  <a:spcPct val="0"/>
                </a:spcBef>
                <a:spcAft>
                  <a:spcPts val="612"/>
                </a:spcAft>
              </a:pPr>
              <a:r>
                <a:rPr lang="en-US" sz="1224" spc="-31" dirty="0">
                  <a:solidFill>
                    <a:srgbClr val="002050"/>
                  </a:solidFill>
                  <a:latin typeface="Segoe UI Semilight" panose="020B0402040204020203" pitchFamily="34" charset="0"/>
                  <a:cs typeface="Segoe UI Semilight" panose="020B0402040204020203" pitchFamily="34" charset="0"/>
                </a:rPr>
                <a:t>People</a:t>
              </a:r>
            </a:p>
          </p:txBody>
        </p:sp>
        <p:sp>
          <p:nvSpPr>
            <p:cNvPr id="97" name="TextBox 96"/>
            <p:cNvSpPr txBox="1"/>
            <p:nvPr/>
          </p:nvSpPr>
          <p:spPr>
            <a:xfrm>
              <a:off x="10650440" y="5204331"/>
              <a:ext cx="868271" cy="339067"/>
            </a:xfrm>
            <a:prstGeom prst="rect">
              <a:avLst/>
            </a:prstGeom>
            <a:noFill/>
          </p:spPr>
          <p:txBody>
            <a:bodyPr wrap="square" lIns="0" tIns="0" rIns="0" bIns="0" rtlCol="0">
              <a:spAutoFit/>
            </a:bodyPr>
            <a:lstStyle/>
            <a:p>
              <a:pPr defTabSz="951121">
                <a:lnSpc>
                  <a:spcPct val="90000"/>
                </a:lnSpc>
                <a:spcBef>
                  <a:spcPct val="0"/>
                </a:spcBef>
                <a:spcAft>
                  <a:spcPts val="612"/>
                </a:spcAft>
              </a:pPr>
              <a:r>
                <a:rPr lang="en-US" sz="1224" spc="-31" dirty="0">
                  <a:solidFill>
                    <a:srgbClr val="002050"/>
                  </a:solidFill>
                  <a:latin typeface="Segoe UI Semilight" panose="020B0402040204020203" pitchFamily="34" charset="0"/>
                  <a:cs typeface="Segoe UI Semilight" panose="020B0402040204020203" pitchFamily="34" charset="0"/>
                </a:rPr>
                <a:t>Automated </a:t>
              </a:r>
              <a:br>
                <a:rPr lang="en-US" sz="1224" spc="-31" dirty="0">
                  <a:solidFill>
                    <a:srgbClr val="002050"/>
                  </a:solidFill>
                  <a:latin typeface="Segoe UI Semilight" panose="020B0402040204020203" pitchFamily="34" charset="0"/>
                  <a:cs typeface="Segoe UI Semilight" panose="020B0402040204020203" pitchFamily="34" charset="0"/>
                </a:rPr>
              </a:br>
              <a:r>
                <a:rPr lang="en-US" sz="1224" spc="-31" dirty="0">
                  <a:solidFill>
                    <a:srgbClr val="002050"/>
                  </a:solidFill>
                  <a:latin typeface="Segoe UI Semilight" panose="020B0402040204020203" pitchFamily="34" charset="0"/>
                  <a:cs typeface="Segoe UI Semilight" panose="020B0402040204020203" pitchFamily="34" charset="0"/>
                </a:rPr>
                <a:t>Systems</a:t>
              </a:r>
            </a:p>
          </p:txBody>
        </p:sp>
        <p:grpSp>
          <p:nvGrpSpPr>
            <p:cNvPr id="98" name="Group 97"/>
            <p:cNvGrpSpPr/>
            <p:nvPr/>
          </p:nvGrpSpPr>
          <p:grpSpPr>
            <a:xfrm>
              <a:off x="9984119" y="2016920"/>
              <a:ext cx="377227" cy="385340"/>
              <a:chOff x="6112510" y="6954657"/>
              <a:chExt cx="1181100" cy="1206500"/>
            </a:xfrm>
            <a:solidFill>
              <a:srgbClr val="0078D7"/>
            </a:solidFill>
          </p:grpSpPr>
          <p:sp>
            <p:nvSpPr>
              <p:cNvPr id="116"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17"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18"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19"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grpSp>
        <p:grpSp>
          <p:nvGrpSpPr>
            <p:cNvPr id="99" name="Group 98"/>
            <p:cNvGrpSpPr/>
            <p:nvPr/>
          </p:nvGrpSpPr>
          <p:grpSpPr>
            <a:xfrm>
              <a:off x="10034296" y="5129436"/>
              <a:ext cx="385751" cy="482188"/>
              <a:chOff x="2954338" y="6831013"/>
              <a:chExt cx="1041400" cy="1301750"/>
            </a:xfrm>
            <a:solidFill>
              <a:srgbClr val="0078D7"/>
            </a:solidFill>
          </p:grpSpPr>
          <p:sp>
            <p:nvSpPr>
              <p:cNvPr id="114"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15"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grpSp>
        <p:grpSp>
          <p:nvGrpSpPr>
            <p:cNvPr id="100" name="Group 99"/>
            <p:cNvGrpSpPr/>
            <p:nvPr/>
          </p:nvGrpSpPr>
          <p:grpSpPr>
            <a:xfrm>
              <a:off x="9872701" y="3060921"/>
              <a:ext cx="1878892" cy="1542780"/>
              <a:chOff x="9910801" y="2434267"/>
              <a:chExt cx="1878892" cy="1542780"/>
            </a:xfrm>
          </p:grpSpPr>
          <p:sp>
            <p:nvSpPr>
              <p:cNvPr id="101" name="TextBox 100"/>
              <p:cNvSpPr txBox="1"/>
              <p:nvPr/>
            </p:nvSpPr>
            <p:spPr>
              <a:xfrm>
                <a:off x="9910801" y="3234749"/>
                <a:ext cx="1090058" cy="461622"/>
              </a:xfrm>
              <a:prstGeom prst="rect">
                <a:avLst/>
              </a:prstGeom>
              <a:noFill/>
            </p:spPr>
            <p:txBody>
              <a:bodyPr wrap="square" lIns="186494" tIns="149195" rIns="186494" bIns="149195" rtlCol="0">
                <a:spAutoFit/>
              </a:bodyPr>
              <a:lstStyle/>
              <a:p>
                <a:pPr defTabSz="951121">
                  <a:lnSpc>
                    <a:spcPct val="90000"/>
                  </a:lnSpc>
                  <a:spcBef>
                    <a:spcPct val="0"/>
                  </a:spcBef>
                  <a:spcAft>
                    <a:spcPts val="612"/>
                  </a:spcAft>
                  <a:defRPr/>
                </a:pPr>
                <a:r>
                  <a:rPr lang="en-US" sz="1224" kern="0" spc="-31" dirty="0">
                    <a:solidFill>
                      <a:srgbClr val="002050"/>
                    </a:solidFill>
                    <a:latin typeface="Segoe UI Semilight" panose="020B0402040204020203" pitchFamily="34" charset="0"/>
                    <a:cs typeface="Segoe UI Semilight" panose="020B0402040204020203" pitchFamily="34" charset="0"/>
                  </a:rPr>
                  <a:t>Apps</a:t>
                </a:r>
              </a:p>
            </p:txBody>
          </p:sp>
          <p:grpSp>
            <p:nvGrpSpPr>
              <p:cNvPr id="102" name="Group 101"/>
              <p:cNvGrpSpPr/>
              <p:nvPr/>
            </p:nvGrpSpPr>
            <p:grpSpPr>
              <a:xfrm>
                <a:off x="10012430" y="2917883"/>
                <a:ext cx="462396" cy="357669"/>
                <a:chOff x="5007615" y="2323753"/>
                <a:chExt cx="649029" cy="502032"/>
              </a:xfrm>
              <a:solidFill>
                <a:srgbClr val="0078D7"/>
              </a:solidFill>
            </p:grpSpPr>
            <p:sp>
              <p:nvSpPr>
                <p:cNvPr id="112" name="Freeform 111"/>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rgbClr val="FFFFFF"/>
                    </a:solidFill>
                  </a:endParaRPr>
                </a:p>
              </p:txBody>
            </p:sp>
            <p:sp>
              <p:nvSpPr>
                <p:cNvPr id="113" name="Freeform 112"/>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rgbClr val="FFFFFF"/>
                    </a:solidFill>
                  </a:endParaRPr>
                </a:p>
              </p:txBody>
            </p:sp>
          </p:grpSp>
          <p:grpSp>
            <p:nvGrpSpPr>
              <p:cNvPr id="103" name="Group 102"/>
              <p:cNvGrpSpPr/>
              <p:nvPr/>
            </p:nvGrpSpPr>
            <p:grpSpPr>
              <a:xfrm>
                <a:off x="10486805" y="2434267"/>
                <a:ext cx="1302888" cy="1542780"/>
                <a:chOff x="10486805" y="2923046"/>
                <a:chExt cx="1302888" cy="1542780"/>
              </a:xfrm>
            </p:grpSpPr>
            <p:sp>
              <p:nvSpPr>
                <p:cNvPr id="104" name="Rectangle 103"/>
                <p:cNvSpPr/>
                <p:nvPr/>
              </p:nvSpPr>
              <p:spPr bwMode="auto">
                <a:xfrm>
                  <a:off x="10802824" y="2923046"/>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TextBox 104"/>
                <p:cNvSpPr txBox="1"/>
                <p:nvPr/>
              </p:nvSpPr>
              <p:spPr>
                <a:xfrm>
                  <a:off x="11212738" y="3022354"/>
                  <a:ext cx="473389" cy="164789"/>
                </a:xfrm>
                <a:prstGeom prst="rect">
                  <a:avLst/>
                </a:prstGeom>
                <a:noFill/>
              </p:spPr>
              <p:txBody>
                <a:bodyPr wrap="square" lIns="0" tIns="0" rIns="0" bIns="0" rtlCol="0">
                  <a:spAutoFit/>
                </a:bodyPr>
                <a:lstStyle/>
                <a:p>
                  <a:pPr defTabSz="951121">
                    <a:spcBef>
                      <a:spcPct val="0"/>
                    </a:spcBef>
                    <a:spcAft>
                      <a:spcPts val="612"/>
                    </a:spcAft>
                    <a:defRPr/>
                  </a:pPr>
                  <a:r>
                    <a:rPr lang="en-US" sz="1071" kern="0" dirty="0">
                      <a:solidFill>
                        <a:srgbClr val="505050"/>
                      </a:solidFill>
                      <a:cs typeface="Segoe UI Semilight" panose="020B0402040204020203" pitchFamily="34" charset="0"/>
                    </a:rPr>
                    <a:t>Web</a:t>
                  </a:r>
                </a:p>
              </p:txBody>
            </p:sp>
            <p:sp>
              <p:nvSpPr>
                <p:cNvPr id="106" name="TextBox 105"/>
                <p:cNvSpPr txBox="1"/>
                <p:nvPr/>
              </p:nvSpPr>
              <p:spPr>
                <a:xfrm>
                  <a:off x="11212738" y="3571986"/>
                  <a:ext cx="473389" cy="164789"/>
                </a:xfrm>
                <a:prstGeom prst="rect">
                  <a:avLst/>
                </a:prstGeom>
                <a:noFill/>
              </p:spPr>
              <p:txBody>
                <a:bodyPr wrap="square" lIns="0" tIns="0" rIns="0" bIns="0" rtlCol="0">
                  <a:spAutoFit/>
                </a:bodyPr>
                <a:lstStyle/>
                <a:p>
                  <a:pPr defTabSz="951121">
                    <a:spcBef>
                      <a:spcPct val="0"/>
                    </a:spcBef>
                    <a:spcAft>
                      <a:spcPts val="612"/>
                    </a:spcAft>
                    <a:defRPr/>
                  </a:pPr>
                  <a:r>
                    <a:rPr lang="en-US" sz="1071" kern="0" dirty="0">
                      <a:solidFill>
                        <a:srgbClr val="505050"/>
                      </a:solidFill>
                      <a:cs typeface="Segoe UI Semilight" panose="020B0402040204020203" pitchFamily="34" charset="0"/>
                    </a:rPr>
                    <a:t>Mobile</a:t>
                  </a:r>
                </a:p>
              </p:txBody>
            </p:sp>
            <p:sp>
              <p:nvSpPr>
                <p:cNvPr id="107" name="TextBox 106"/>
                <p:cNvSpPr txBox="1"/>
                <p:nvPr/>
              </p:nvSpPr>
              <p:spPr>
                <a:xfrm>
                  <a:off x="11212738" y="4160203"/>
                  <a:ext cx="473389" cy="164789"/>
                </a:xfrm>
                <a:prstGeom prst="rect">
                  <a:avLst/>
                </a:prstGeom>
                <a:noFill/>
              </p:spPr>
              <p:txBody>
                <a:bodyPr wrap="square" lIns="0" tIns="0" rIns="0" bIns="0" rtlCol="0">
                  <a:spAutoFit/>
                </a:bodyPr>
                <a:lstStyle/>
                <a:p>
                  <a:pPr defTabSz="951121">
                    <a:spcBef>
                      <a:spcPct val="0"/>
                    </a:spcBef>
                    <a:spcAft>
                      <a:spcPts val="612"/>
                    </a:spcAft>
                    <a:defRPr/>
                  </a:pPr>
                  <a:r>
                    <a:rPr lang="en-US" sz="1071" kern="0" dirty="0">
                      <a:solidFill>
                        <a:srgbClr val="505050"/>
                      </a:solidFill>
                      <a:cs typeface="Segoe UI Semilight" panose="020B0402040204020203" pitchFamily="34" charset="0"/>
                    </a:rPr>
                    <a:t>Bots</a:t>
                  </a:r>
                </a:p>
              </p:txBody>
            </p:sp>
            <p:sp>
              <p:nvSpPr>
                <p:cNvPr id="108" name="Freeform 107"/>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rgbClr val="FFFFFF"/>
                    </a:solidFill>
                  </a:endParaRPr>
                </a:p>
              </p:txBody>
            </p:sp>
            <p:sp>
              <p:nvSpPr>
                <p:cNvPr id="109" name="Freeform 108"/>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rgbClr val="FFFFFF"/>
                    </a:solidFill>
                  </a:endParaRPr>
                </a:p>
              </p:txBody>
            </p:sp>
            <p:sp>
              <p:nvSpPr>
                <p:cNvPr id="110" name="Freeform 109"/>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1" name="Straight Connector 110"/>
                <p:cNvCxnSpPr/>
                <p:nvPr/>
              </p:nvCxnSpPr>
              <p:spPr>
                <a:xfrm flipH="1">
                  <a:off x="10486805" y="3605293"/>
                  <a:ext cx="308472" cy="0"/>
                </a:xfrm>
                <a:prstGeom prst="line">
                  <a:avLst/>
                </a:prstGeom>
                <a:noFill/>
                <a:ln w="9525" cap="flat" cmpd="sng" algn="ctr">
                  <a:solidFill>
                    <a:srgbClr val="FFFFFF">
                      <a:lumMod val="65000"/>
                    </a:srgbClr>
                  </a:solidFill>
                  <a:prstDash val="solid"/>
                  <a:headEnd type="none" w="med" len="med"/>
                  <a:tailEnd type="none" w="med" len="med"/>
                </a:ln>
                <a:effectLst/>
              </p:spPr>
            </p:cxnSp>
          </p:grpSp>
        </p:grpSp>
      </p:grpSp>
      <p:grpSp>
        <p:nvGrpSpPr>
          <p:cNvPr id="120" name="Group 119"/>
          <p:cNvGrpSpPr/>
          <p:nvPr/>
        </p:nvGrpSpPr>
        <p:grpSpPr>
          <a:xfrm>
            <a:off x="7519280" y="1668482"/>
            <a:ext cx="2618848" cy="4641835"/>
            <a:chOff x="7329456" y="1657048"/>
            <a:chExt cx="2567731" cy="4551232"/>
          </a:xfrm>
        </p:grpSpPr>
        <p:sp>
          <p:nvSpPr>
            <p:cNvPr id="121" name="Rectangle 120"/>
            <p:cNvSpPr/>
            <p:nvPr/>
          </p:nvSpPr>
          <p:spPr bwMode="auto">
            <a:xfrm>
              <a:off x="7759316" y="1657048"/>
              <a:ext cx="1737360" cy="2734231"/>
            </a:xfrm>
            <a:prstGeom prst="rect">
              <a:avLst/>
            </a:prstGeom>
            <a:solidFill>
              <a:srgbClr val="D83B01"/>
            </a:solidFill>
            <a:ln w="3175">
              <a:noFill/>
            </a:ln>
            <a:effectLst/>
          </p:spPr>
          <p:txBody>
            <a:bodyPr spcFirstLastPara="0" vert="horz" wrap="square" lIns="18645" tIns="93260" rIns="18645" bIns="93221" numCol="1" spcCol="1270" anchor="t" anchorCtr="0">
              <a:noAutofit/>
            </a:bodyPr>
            <a:lstStyle/>
            <a:p>
              <a:pPr algn="ctr" defTabSz="739440">
                <a:spcBef>
                  <a:spcPct val="0"/>
                </a:spcBef>
                <a:spcAft>
                  <a:spcPct val="35000"/>
                </a:spcAft>
                <a:defRPr/>
              </a:pPr>
              <a:r>
                <a:rPr lang="en-US" sz="1428" kern="0" dirty="0">
                  <a:solidFill>
                    <a:srgbClr val="FFFFFF"/>
                  </a:solidFill>
                  <a:latin typeface="Segoe UI Semibold" panose="020B0702040204020203" pitchFamily="34" charset="0"/>
                  <a:cs typeface="Segoe UI Semibold" panose="020B0702040204020203" pitchFamily="34" charset="0"/>
                </a:rPr>
                <a:t>Intelligence</a:t>
              </a:r>
            </a:p>
          </p:txBody>
        </p:sp>
        <p:sp>
          <p:nvSpPr>
            <p:cNvPr id="122" name="Rectangle 121"/>
            <p:cNvSpPr/>
            <p:nvPr/>
          </p:nvSpPr>
          <p:spPr bwMode="auto">
            <a:xfrm>
              <a:off x="7759316" y="4491484"/>
              <a:ext cx="1737360" cy="1352961"/>
            </a:xfrm>
            <a:prstGeom prst="rect">
              <a:avLst/>
            </a:prstGeom>
            <a:solidFill>
              <a:srgbClr val="D83B01"/>
            </a:solidFill>
            <a:ln w="3175">
              <a:noFill/>
            </a:ln>
            <a:effectLst/>
          </p:spPr>
          <p:txBody>
            <a:bodyPr spcFirstLastPara="0" vert="horz" wrap="square" lIns="18645" tIns="93260" rIns="18645" bIns="93221" numCol="1" spcCol="1270" anchor="t" anchorCtr="0">
              <a:noAutofit/>
            </a:bodyPr>
            <a:lstStyle/>
            <a:p>
              <a:pPr algn="ctr" defTabSz="739440">
                <a:spcBef>
                  <a:spcPct val="0"/>
                </a:spcBef>
                <a:spcAft>
                  <a:spcPct val="35000"/>
                </a:spcAft>
                <a:defRPr/>
              </a:pPr>
              <a:r>
                <a:rPr lang="en-US" sz="1428" kern="0" dirty="0">
                  <a:solidFill>
                    <a:srgbClr val="FFFFFF"/>
                  </a:solidFill>
                  <a:latin typeface="Segoe UI Semibold" panose="020B0702040204020203" pitchFamily="34" charset="0"/>
                  <a:cs typeface="Segoe UI Semibold" panose="020B0702040204020203" pitchFamily="34" charset="0"/>
                </a:rPr>
                <a:t>Dashboards &amp; Visualizations</a:t>
              </a:r>
            </a:p>
          </p:txBody>
        </p:sp>
        <p:sp>
          <p:nvSpPr>
            <p:cNvPr id="123" name="Rectangle 122"/>
            <p:cNvSpPr/>
            <p:nvPr/>
          </p:nvSpPr>
          <p:spPr>
            <a:xfrm>
              <a:off x="8282077" y="3724639"/>
              <a:ext cx="1268870" cy="265009"/>
            </a:xfrm>
            <a:prstGeom prst="rect">
              <a:avLst/>
            </a:prstGeom>
          </p:spPr>
          <p:txBody>
            <a:bodyPr wrap="square">
              <a:spAutoFit/>
            </a:bodyPr>
            <a:lstStyle/>
            <a:p>
              <a:pPr defTabSz="932597"/>
              <a:r>
                <a:rPr lang="en-US" sz="1122" dirty="0">
                  <a:solidFill>
                    <a:srgbClr val="FFFFFF"/>
                  </a:solidFill>
                  <a:cs typeface="Segoe UI Semilight" panose="020B0402040204020203" pitchFamily="34" charset="0"/>
                </a:rPr>
                <a:t>Cortana</a:t>
              </a:r>
            </a:p>
          </p:txBody>
        </p:sp>
        <p:grpSp>
          <p:nvGrpSpPr>
            <p:cNvPr id="124" name="Group 123"/>
            <p:cNvGrpSpPr/>
            <p:nvPr/>
          </p:nvGrpSpPr>
          <p:grpSpPr>
            <a:xfrm>
              <a:off x="7886100" y="3695712"/>
              <a:ext cx="315759" cy="315759"/>
              <a:chOff x="3236100" y="589298"/>
              <a:chExt cx="5641200" cy="5641200"/>
            </a:xfrm>
          </p:grpSpPr>
          <p:sp>
            <p:nvSpPr>
              <p:cNvPr id="143" name="Freeform 142"/>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3672" kern="0" dirty="0">
                  <a:solidFill>
                    <a:srgbClr val="FFFFFF"/>
                  </a:solidFill>
                  <a:latin typeface="Segoe UI"/>
                  <a:ea typeface="Segoe UI" pitchFamily="34" charset="0"/>
                  <a:cs typeface="Segoe UI" pitchFamily="34" charset="0"/>
                </a:endParaRPr>
              </a:p>
            </p:txBody>
          </p:sp>
          <p:sp>
            <p:nvSpPr>
              <p:cNvPr id="144" name="Freeform 143"/>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3672" kern="0" dirty="0">
                  <a:solidFill>
                    <a:srgbClr val="FFFFFF"/>
                  </a:solidFill>
                  <a:latin typeface="Segoe UI"/>
                  <a:ea typeface="Segoe UI" pitchFamily="34" charset="0"/>
                  <a:cs typeface="Segoe UI" pitchFamily="34" charset="0"/>
                </a:endParaRPr>
              </a:p>
            </p:txBody>
          </p:sp>
        </p:grpSp>
        <p:cxnSp>
          <p:nvCxnSpPr>
            <p:cNvPr id="125" name="Straight Connector 124"/>
            <p:cNvCxnSpPr/>
            <p:nvPr/>
          </p:nvCxnSpPr>
          <p:spPr>
            <a:xfrm>
              <a:off x="7329456"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26" name="Group 125"/>
            <p:cNvGrpSpPr/>
            <p:nvPr/>
          </p:nvGrpSpPr>
          <p:grpSpPr>
            <a:xfrm rot="13500000">
              <a:off x="9515255" y="6028138"/>
              <a:ext cx="181498" cy="178786"/>
              <a:chOff x="402446" y="5872915"/>
              <a:chExt cx="292608" cy="288235"/>
            </a:xfrm>
            <a:solidFill>
              <a:srgbClr val="FFFFFF">
                <a:lumMod val="85000"/>
              </a:srgbClr>
            </a:solidFill>
          </p:grpSpPr>
          <p:cxnSp>
            <p:nvCxnSpPr>
              <p:cNvPr id="141" name="Straight Connector 140"/>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142" name="Straight Connector 141"/>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cxnSp>
          <p:nvCxnSpPr>
            <p:cNvPr id="127" name="Straight Connector 126"/>
            <p:cNvCxnSpPr/>
            <p:nvPr/>
          </p:nvCxnSpPr>
          <p:spPr>
            <a:xfrm flipH="1">
              <a:off x="9588715" y="3765778"/>
              <a:ext cx="308472" cy="0"/>
            </a:xfrm>
            <a:prstGeom prst="line">
              <a:avLst/>
            </a:prstGeom>
            <a:noFill/>
            <a:ln w="12700" cap="flat" cmpd="sng" algn="ctr">
              <a:solidFill>
                <a:srgbClr val="0078D7"/>
              </a:solidFill>
              <a:prstDash val="solid"/>
              <a:headEnd type="none"/>
              <a:tailEnd type="none"/>
            </a:ln>
            <a:effectLst/>
          </p:spPr>
        </p:cxnSp>
        <p:sp>
          <p:nvSpPr>
            <p:cNvPr id="128" name="Rectangle 127"/>
            <p:cNvSpPr/>
            <p:nvPr/>
          </p:nvSpPr>
          <p:spPr>
            <a:xfrm>
              <a:off x="8282077" y="3052541"/>
              <a:ext cx="1268870" cy="437684"/>
            </a:xfrm>
            <a:prstGeom prst="rect">
              <a:avLst/>
            </a:prstGeom>
          </p:spPr>
          <p:txBody>
            <a:bodyPr wrap="square" anchor="ctr">
              <a:spAutoFit/>
            </a:bodyPr>
            <a:lstStyle/>
            <a:p>
              <a:pPr defTabSz="932597"/>
              <a:r>
                <a:rPr lang="en-US" sz="1122" dirty="0">
                  <a:solidFill>
                    <a:srgbClr val="FFFFFF"/>
                  </a:solidFill>
                  <a:cs typeface="Segoe UI Semilight" panose="020B0402040204020203" pitchFamily="34" charset="0"/>
                </a:rPr>
                <a:t>Bot </a:t>
              </a:r>
              <a:br>
                <a:rPr lang="en-US" sz="1122" dirty="0">
                  <a:solidFill>
                    <a:srgbClr val="FFFFFF"/>
                  </a:solidFill>
                  <a:cs typeface="Segoe UI Semilight" panose="020B0402040204020203" pitchFamily="34" charset="0"/>
                </a:rPr>
              </a:br>
              <a:r>
                <a:rPr lang="en-US" sz="1122" dirty="0">
                  <a:solidFill>
                    <a:srgbClr val="FFFFFF"/>
                  </a:solidFill>
                  <a:cs typeface="Segoe UI Semilight" panose="020B0402040204020203" pitchFamily="34" charset="0"/>
                </a:rPr>
                <a:t>Framework</a:t>
              </a:r>
            </a:p>
          </p:txBody>
        </p:sp>
        <p:sp>
          <p:nvSpPr>
            <p:cNvPr id="129" name="Rectangle 128"/>
            <p:cNvSpPr/>
            <p:nvPr/>
          </p:nvSpPr>
          <p:spPr>
            <a:xfrm>
              <a:off x="8282077" y="2443589"/>
              <a:ext cx="1268870" cy="437684"/>
            </a:xfrm>
            <a:prstGeom prst="rect">
              <a:avLst/>
            </a:prstGeom>
          </p:spPr>
          <p:txBody>
            <a:bodyPr wrap="square">
              <a:spAutoFit/>
            </a:bodyPr>
            <a:lstStyle/>
            <a:p>
              <a:pPr defTabSz="932597"/>
              <a:r>
                <a:rPr lang="en-US" sz="1122" dirty="0">
                  <a:solidFill>
                    <a:srgbClr val="FFFFFF"/>
                  </a:solidFill>
                  <a:cs typeface="Segoe UI Semilight" panose="020B0402040204020203" pitchFamily="34" charset="0"/>
                </a:rPr>
                <a:t>Cognitive Services</a:t>
              </a:r>
            </a:p>
          </p:txBody>
        </p:sp>
        <p:grpSp>
          <p:nvGrpSpPr>
            <p:cNvPr id="130" name="Group 129"/>
            <p:cNvGrpSpPr/>
            <p:nvPr/>
          </p:nvGrpSpPr>
          <p:grpSpPr>
            <a:xfrm>
              <a:off x="7830264" y="2521994"/>
              <a:ext cx="427431" cy="274077"/>
              <a:chOff x="7822816" y="2717080"/>
              <a:chExt cx="427431" cy="274077"/>
            </a:xfrm>
          </p:grpSpPr>
          <p:sp>
            <p:nvSpPr>
              <p:cNvPr id="139" name="Freeform 138"/>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rgbClr val="FFFFFF"/>
                  </a:solidFill>
                </a:endParaRPr>
              </a:p>
            </p:txBody>
          </p:sp>
          <p:sp>
            <p:nvSpPr>
              <p:cNvPr id="140"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grpSp>
        <p:sp>
          <p:nvSpPr>
            <p:cNvPr id="131" name="Rectangle 130"/>
            <p:cNvSpPr/>
            <p:nvPr/>
          </p:nvSpPr>
          <p:spPr>
            <a:xfrm>
              <a:off x="8241821" y="5297166"/>
              <a:ext cx="1271016" cy="265009"/>
            </a:xfrm>
            <a:prstGeom prst="rect">
              <a:avLst/>
            </a:prstGeom>
          </p:spPr>
          <p:txBody>
            <a:bodyPr wrap="square">
              <a:spAutoFit/>
            </a:bodyPr>
            <a:lstStyle/>
            <a:p>
              <a:pPr defTabSz="932597"/>
              <a:r>
                <a:rPr lang="en-US" sz="1122" dirty="0">
                  <a:solidFill>
                    <a:srgbClr val="FFFFFF"/>
                  </a:solidFill>
                  <a:cs typeface="Segoe UI Semilight" panose="020B0402040204020203" pitchFamily="34" charset="0"/>
                </a:rPr>
                <a:t>Power BI</a:t>
              </a:r>
            </a:p>
          </p:txBody>
        </p:sp>
        <p:grpSp>
          <p:nvGrpSpPr>
            <p:cNvPr id="132" name="Group 131"/>
            <p:cNvGrpSpPr/>
            <p:nvPr/>
          </p:nvGrpSpPr>
          <p:grpSpPr>
            <a:xfrm>
              <a:off x="7884058" y="5324140"/>
              <a:ext cx="324905" cy="207663"/>
              <a:chOff x="7884058" y="5368509"/>
              <a:chExt cx="324905" cy="207663"/>
            </a:xfrm>
          </p:grpSpPr>
          <p:sp>
            <p:nvSpPr>
              <p:cNvPr id="134"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135"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136"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137"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138"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grpSp>
        <p:sp>
          <p:nvSpPr>
            <p:cNvPr id="133" name="Freeform 132"/>
            <p:cNvSpPr/>
            <p:nvPr/>
          </p:nvSpPr>
          <p:spPr bwMode="auto">
            <a:xfrm>
              <a:off x="7857300" y="3140323"/>
              <a:ext cx="373358" cy="25379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448" kern="0" dirty="0">
                <a:solidFill>
                  <a:srgbClr val="FFFFFF"/>
                </a:solidFill>
                <a:latin typeface="Segoe UI"/>
                <a:ea typeface="Segoe UI" pitchFamily="34" charset="0"/>
                <a:cs typeface="Segoe UI" pitchFamily="34" charset="0"/>
              </a:endParaRPr>
            </a:p>
          </p:txBody>
        </p:sp>
      </p:grpSp>
      <p:grpSp>
        <p:nvGrpSpPr>
          <p:cNvPr id="145" name="Group 144"/>
          <p:cNvGrpSpPr/>
          <p:nvPr/>
        </p:nvGrpSpPr>
        <p:grpSpPr>
          <a:xfrm>
            <a:off x="2103482" y="1668482"/>
            <a:ext cx="2424769" cy="4641835"/>
            <a:chOff x="2019368" y="1657048"/>
            <a:chExt cx="2377440" cy="4551232"/>
          </a:xfrm>
          <a:solidFill>
            <a:srgbClr val="D83B01"/>
          </a:solidFill>
        </p:grpSpPr>
        <p:sp>
          <p:nvSpPr>
            <p:cNvPr id="146" name="Rectangle 145"/>
            <p:cNvSpPr/>
            <p:nvPr/>
          </p:nvSpPr>
          <p:spPr bwMode="auto">
            <a:xfrm>
              <a:off x="2186019" y="1657048"/>
              <a:ext cx="1737360" cy="4187396"/>
            </a:xfrm>
            <a:prstGeom prst="rect">
              <a:avLst/>
            </a:prstGeom>
            <a:grpFill/>
            <a:ln w="3175">
              <a:noFill/>
            </a:ln>
            <a:effectLst/>
          </p:spPr>
          <p:txBody>
            <a:bodyPr spcFirstLastPara="0" vert="horz" wrap="square" lIns="18645" tIns="93260" rIns="18645" bIns="93221" numCol="1" spcCol="1270" anchor="t" anchorCtr="0">
              <a:noAutofit/>
            </a:bodyPr>
            <a:lstStyle/>
            <a:p>
              <a:pPr algn="ctr" defTabSz="739440">
                <a:spcBef>
                  <a:spcPct val="0"/>
                </a:spcBef>
                <a:spcAft>
                  <a:spcPct val="35000"/>
                </a:spcAft>
                <a:defRPr/>
              </a:pPr>
              <a:r>
                <a:rPr lang="en-US" sz="1428" kern="0" dirty="0">
                  <a:solidFill>
                    <a:srgbClr val="FFFFFF"/>
                  </a:solidFill>
                  <a:latin typeface="Segoe UI Semibold" panose="020B0702040204020203" pitchFamily="34" charset="0"/>
                  <a:cs typeface="Segoe UI Semibold" panose="020B0702040204020203" pitchFamily="34" charset="0"/>
                </a:rPr>
                <a:t>Information Management</a:t>
              </a:r>
            </a:p>
          </p:txBody>
        </p:sp>
        <p:sp>
          <p:nvSpPr>
            <p:cNvPr id="147" name="Rectangle 146"/>
            <p:cNvSpPr/>
            <p:nvPr/>
          </p:nvSpPr>
          <p:spPr>
            <a:xfrm>
              <a:off x="2652706" y="3724639"/>
              <a:ext cx="1271016" cy="265009"/>
            </a:xfrm>
            <a:prstGeom prst="rect">
              <a:avLst/>
            </a:prstGeom>
            <a:grpFill/>
          </p:spPr>
          <p:txBody>
            <a:bodyPr wrap="square">
              <a:spAutoFit/>
            </a:bodyPr>
            <a:lstStyle/>
            <a:p>
              <a:pPr defTabSz="932597">
                <a:defRPr/>
              </a:pPr>
              <a:r>
                <a:rPr lang="en-US" sz="1122" kern="0" dirty="0">
                  <a:solidFill>
                    <a:srgbClr val="FFFFFF"/>
                  </a:solidFill>
                  <a:cs typeface="Segoe UI Semilight" panose="020B0402040204020203" pitchFamily="34" charset="0"/>
                </a:rPr>
                <a:t>Event Hubs</a:t>
              </a:r>
              <a:endParaRPr lang="en-US" sz="1122" kern="0" dirty="0">
                <a:solidFill>
                  <a:srgbClr val="FFFFFF"/>
                </a:solidFill>
              </a:endParaRPr>
            </a:p>
          </p:txBody>
        </p:sp>
        <p:cxnSp>
          <p:nvCxnSpPr>
            <p:cNvPr id="148" name="Straight Connector 147"/>
            <p:cNvCxnSpPr/>
            <p:nvPr/>
          </p:nvCxnSpPr>
          <p:spPr>
            <a:xfrm>
              <a:off x="2019368" y="6118143"/>
              <a:ext cx="2377440" cy="0"/>
            </a:xfrm>
            <a:prstGeom prst="line">
              <a:avLst/>
            </a:prstGeom>
            <a:grpFill/>
            <a:ln w="28575" cap="flat" cmpd="sng" algn="ctr">
              <a:solidFill>
                <a:srgbClr val="002050"/>
              </a:solidFill>
              <a:prstDash val="solid"/>
              <a:headEnd type="none"/>
              <a:tailEnd type="none"/>
            </a:ln>
            <a:effectLst/>
          </p:spPr>
        </p:cxnSp>
        <p:grpSp>
          <p:nvGrpSpPr>
            <p:cNvPr id="149" name="Group 148"/>
            <p:cNvGrpSpPr/>
            <p:nvPr/>
          </p:nvGrpSpPr>
          <p:grpSpPr>
            <a:xfrm rot="13500000">
              <a:off x="4205167" y="6028138"/>
              <a:ext cx="181498" cy="178786"/>
              <a:chOff x="402446" y="5872915"/>
              <a:chExt cx="292608" cy="288235"/>
            </a:xfrm>
            <a:grpFill/>
          </p:grpSpPr>
          <p:cxnSp>
            <p:nvCxnSpPr>
              <p:cNvPr id="158" name="Straight Connector 157"/>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159" name="Straight Connector 158"/>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sp>
          <p:nvSpPr>
            <p:cNvPr id="150" name="Rectangle 149"/>
            <p:cNvSpPr/>
            <p:nvPr/>
          </p:nvSpPr>
          <p:spPr>
            <a:xfrm>
              <a:off x="2652706" y="3161800"/>
              <a:ext cx="1271016" cy="265009"/>
            </a:xfrm>
            <a:prstGeom prst="rect">
              <a:avLst/>
            </a:prstGeom>
            <a:grpFill/>
          </p:spPr>
          <p:txBody>
            <a:bodyPr wrap="square">
              <a:spAutoFit/>
            </a:bodyPr>
            <a:lstStyle/>
            <a:p>
              <a:pPr defTabSz="932597"/>
              <a:r>
                <a:rPr lang="en-US" sz="1122" dirty="0">
                  <a:solidFill>
                    <a:srgbClr val="FFFFFF"/>
                  </a:solidFill>
                  <a:cs typeface="Segoe UI Semilight" panose="020B0402040204020203" pitchFamily="34" charset="0"/>
                </a:rPr>
                <a:t>Data Catalog</a:t>
              </a:r>
            </a:p>
          </p:txBody>
        </p:sp>
        <p:grpSp>
          <p:nvGrpSpPr>
            <p:cNvPr id="151" name="Group 150"/>
            <p:cNvGrpSpPr/>
            <p:nvPr/>
          </p:nvGrpSpPr>
          <p:grpSpPr>
            <a:xfrm>
              <a:off x="2337798" y="3119355"/>
              <a:ext cx="274997" cy="292527"/>
              <a:chOff x="3232150" y="382588"/>
              <a:chExt cx="5727700" cy="6092825"/>
            </a:xfrm>
            <a:grpFill/>
          </p:grpSpPr>
          <p:sp>
            <p:nvSpPr>
              <p:cNvPr id="155"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56"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57"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grpSp>
        <p:sp>
          <p:nvSpPr>
            <p:cNvPr id="152" name="Rectangle 151"/>
            <p:cNvSpPr/>
            <p:nvPr/>
          </p:nvSpPr>
          <p:spPr>
            <a:xfrm>
              <a:off x="2652706" y="2528227"/>
              <a:ext cx="1271016" cy="265009"/>
            </a:xfrm>
            <a:prstGeom prst="rect">
              <a:avLst/>
            </a:prstGeom>
            <a:grpFill/>
          </p:spPr>
          <p:txBody>
            <a:bodyPr wrap="square">
              <a:spAutoFit/>
            </a:bodyPr>
            <a:lstStyle/>
            <a:p>
              <a:pPr defTabSz="932597">
                <a:defRPr/>
              </a:pPr>
              <a:r>
                <a:rPr lang="en-US" sz="1122" kern="0" dirty="0">
                  <a:solidFill>
                    <a:srgbClr val="FFFFFF"/>
                  </a:solidFill>
                  <a:cs typeface="Segoe UI Semilight" panose="020B0402040204020203" pitchFamily="34" charset="0"/>
                </a:rPr>
                <a:t>Data Factory </a:t>
              </a:r>
              <a:endParaRPr lang="en-US" sz="1122" kern="0" dirty="0">
                <a:solidFill>
                  <a:srgbClr val="FFFFFF"/>
                </a:solidFill>
              </a:endParaRPr>
            </a:p>
          </p:txBody>
        </p:sp>
        <p:sp>
          <p:nvSpPr>
            <p:cNvPr id="153" name="Freeform 152"/>
            <p:cNvSpPr/>
            <p:nvPr/>
          </p:nvSpPr>
          <p:spPr bwMode="auto">
            <a:xfrm>
              <a:off x="2333792" y="24669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448" kern="0" dirty="0">
                <a:solidFill>
                  <a:srgbClr val="FFFFFF"/>
                </a:solidFill>
                <a:latin typeface="Segoe UI"/>
                <a:ea typeface="Segoe UI" pitchFamily="34" charset="0"/>
                <a:cs typeface="Segoe UI" pitchFamily="34" charset="0"/>
              </a:endParaRPr>
            </a:p>
          </p:txBody>
        </p:sp>
        <p:sp>
          <p:nvSpPr>
            <p:cNvPr id="154" name="Freeform 153"/>
            <p:cNvSpPr/>
            <p:nvPr/>
          </p:nvSpPr>
          <p:spPr bwMode="auto">
            <a:xfrm>
              <a:off x="2354114" y="3729564"/>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448" kern="0" dirty="0">
                <a:solidFill>
                  <a:srgbClr val="FFFFFF"/>
                </a:solidFill>
                <a:latin typeface="Segoe UI"/>
                <a:ea typeface="Segoe UI" pitchFamily="34" charset="0"/>
                <a:cs typeface="Segoe UI" pitchFamily="34" charset="0"/>
              </a:endParaRPr>
            </a:p>
          </p:txBody>
        </p:sp>
      </p:grpSp>
      <p:sp>
        <p:nvSpPr>
          <p:cNvPr id="160" name="Rectangle 159"/>
          <p:cNvSpPr/>
          <p:nvPr/>
        </p:nvSpPr>
        <p:spPr bwMode="auto">
          <a:xfrm>
            <a:off x="6062949" y="1668483"/>
            <a:ext cx="1771946" cy="4270756"/>
          </a:xfrm>
          <a:prstGeom prst="rect">
            <a:avLst/>
          </a:prstGeom>
          <a:solidFill>
            <a:srgbClr val="D83B01"/>
          </a:solidFill>
          <a:ln w="3175">
            <a:noFill/>
          </a:ln>
          <a:effectLst/>
        </p:spPr>
        <p:txBody>
          <a:bodyPr spcFirstLastPara="0" vert="horz" wrap="square" lIns="18645" tIns="93260" rIns="18645" bIns="93221" numCol="1" spcCol="1270" anchor="t" anchorCtr="0">
            <a:noAutofit/>
          </a:bodyPr>
          <a:lstStyle/>
          <a:p>
            <a:pPr algn="ctr" defTabSz="739440">
              <a:spcBef>
                <a:spcPct val="0"/>
              </a:spcBef>
              <a:spcAft>
                <a:spcPct val="35000"/>
              </a:spcAft>
              <a:defRPr/>
            </a:pPr>
            <a:r>
              <a:rPr lang="en-US" sz="1428" kern="0" dirty="0">
                <a:solidFill>
                  <a:srgbClr val="FFFFFF"/>
                </a:solidFill>
                <a:latin typeface="Segoe UI Semibold" panose="020B0702040204020203" pitchFamily="34" charset="0"/>
                <a:cs typeface="Segoe UI Semibold" panose="020B0702040204020203" pitchFamily="34" charset="0"/>
              </a:rPr>
              <a:t>Machine Learning and Analytics</a:t>
            </a:r>
          </a:p>
        </p:txBody>
      </p:sp>
      <p:sp>
        <p:nvSpPr>
          <p:cNvPr id="161" name="Rectangle 160"/>
          <p:cNvSpPr/>
          <p:nvPr/>
        </p:nvSpPr>
        <p:spPr>
          <a:xfrm>
            <a:off x="6510656" y="3604586"/>
            <a:ext cx="1294130" cy="622511"/>
          </a:xfrm>
          <a:prstGeom prst="rect">
            <a:avLst/>
          </a:prstGeom>
        </p:spPr>
        <p:txBody>
          <a:bodyPr wrap="square">
            <a:spAutoFit/>
          </a:bodyPr>
          <a:lstStyle/>
          <a:p>
            <a:pPr defTabSz="932597"/>
            <a:r>
              <a:rPr lang="en-US" sz="1122" dirty="0">
                <a:solidFill>
                  <a:srgbClr val="FFFFFF"/>
                </a:solidFill>
                <a:cs typeface="Segoe UI Semilight" panose="020B0402040204020203" pitchFamily="34" charset="0"/>
              </a:rPr>
              <a:t>HDInsight </a:t>
            </a:r>
          </a:p>
          <a:p>
            <a:pPr defTabSz="932597"/>
            <a:r>
              <a:rPr lang="en-US" sz="1122" dirty="0">
                <a:solidFill>
                  <a:srgbClr val="FFFFFF"/>
                </a:solidFill>
                <a:cs typeface="Segoe UI Semilight" panose="020B0402040204020203" pitchFamily="34" charset="0"/>
              </a:rPr>
              <a:t>(Hadoop and Spark)</a:t>
            </a:r>
          </a:p>
        </p:txBody>
      </p:sp>
      <p:sp>
        <p:nvSpPr>
          <p:cNvPr id="162" name="Rectangle 161"/>
          <p:cNvSpPr/>
          <p:nvPr/>
        </p:nvSpPr>
        <p:spPr>
          <a:xfrm>
            <a:off x="6510656" y="4347329"/>
            <a:ext cx="1294130" cy="270285"/>
          </a:xfrm>
          <a:prstGeom prst="rect">
            <a:avLst/>
          </a:prstGeom>
        </p:spPr>
        <p:txBody>
          <a:bodyPr wrap="square">
            <a:spAutoFit/>
          </a:bodyPr>
          <a:lstStyle/>
          <a:p>
            <a:pPr defTabSz="932597"/>
            <a:r>
              <a:rPr lang="en-US" sz="1122" dirty="0">
                <a:solidFill>
                  <a:srgbClr val="FFFFFF"/>
                </a:solidFill>
                <a:cs typeface="Segoe UI Semilight" panose="020B0402040204020203" pitchFamily="34" charset="0"/>
              </a:rPr>
              <a:t>Stream Analytics</a:t>
            </a:r>
          </a:p>
        </p:txBody>
      </p:sp>
      <p:sp>
        <p:nvSpPr>
          <p:cNvPr id="163" name="Rectangle 162"/>
          <p:cNvSpPr/>
          <p:nvPr/>
        </p:nvSpPr>
        <p:spPr>
          <a:xfrm>
            <a:off x="5253440" y="6025659"/>
            <a:ext cx="1515566" cy="384205"/>
          </a:xfrm>
          <a:prstGeom prst="rect">
            <a:avLst/>
          </a:prstGeom>
        </p:spPr>
        <p:txBody>
          <a:bodyPr wrap="none" lIns="0" tIns="0" rIns="0" bIns="0" anchor="ctr">
            <a:spAutoFit/>
          </a:bodyPr>
          <a:lstStyle/>
          <a:p>
            <a:pPr algn="ctr" defTabSz="739440">
              <a:spcBef>
                <a:spcPct val="0"/>
              </a:spcBef>
              <a:spcAft>
                <a:spcPct val="35000"/>
              </a:spcAft>
            </a:pPr>
            <a:r>
              <a:rPr lang="en-US" sz="2448" dirty="0">
                <a:solidFill>
                  <a:srgbClr val="002050"/>
                </a:solidFill>
                <a:latin typeface="Segoe UI Light"/>
              </a:rPr>
              <a:t>Intelligence</a:t>
            </a:r>
            <a:endParaRPr lang="en-US" sz="1836" b="1" spc="-31" dirty="0">
              <a:solidFill>
                <a:srgbClr val="002050"/>
              </a:solidFill>
              <a:latin typeface="Segoe UI Semilight" panose="020B0402040204020203" pitchFamily="34" charset="0"/>
              <a:cs typeface="Segoe UI Semilight" panose="020B0402040204020203" pitchFamily="34" charset="0"/>
            </a:endParaRPr>
          </a:p>
        </p:txBody>
      </p:sp>
      <p:sp>
        <p:nvSpPr>
          <p:cNvPr id="164" name="Rectangle 163"/>
          <p:cNvSpPr/>
          <p:nvPr/>
        </p:nvSpPr>
        <p:spPr>
          <a:xfrm>
            <a:off x="6510656" y="3095221"/>
            <a:ext cx="1294130" cy="446397"/>
          </a:xfrm>
          <a:prstGeom prst="rect">
            <a:avLst/>
          </a:prstGeom>
        </p:spPr>
        <p:txBody>
          <a:bodyPr wrap="square">
            <a:spAutoFit/>
          </a:bodyPr>
          <a:lstStyle/>
          <a:p>
            <a:pPr defTabSz="932597"/>
            <a:r>
              <a:rPr lang="en-US" sz="1122" dirty="0">
                <a:solidFill>
                  <a:srgbClr val="FFFFFF"/>
                </a:solidFill>
                <a:cs typeface="Segoe UI Semilight" panose="020B0402040204020203" pitchFamily="34" charset="0"/>
              </a:rPr>
              <a:t>Data Lake Analytics</a:t>
            </a:r>
          </a:p>
        </p:txBody>
      </p:sp>
      <p:sp>
        <p:nvSpPr>
          <p:cNvPr id="165" name="Rectangle 164"/>
          <p:cNvSpPr/>
          <p:nvPr/>
        </p:nvSpPr>
        <p:spPr>
          <a:xfrm>
            <a:off x="6510656" y="2470681"/>
            <a:ext cx="1294130" cy="446397"/>
          </a:xfrm>
          <a:prstGeom prst="rect">
            <a:avLst/>
          </a:prstGeom>
        </p:spPr>
        <p:txBody>
          <a:bodyPr wrap="square">
            <a:spAutoFit/>
          </a:bodyPr>
          <a:lstStyle/>
          <a:p>
            <a:pPr defTabSz="932597"/>
            <a:r>
              <a:rPr lang="en-US" sz="1122" dirty="0">
                <a:solidFill>
                  <a:srgbClr val="FFFFFF"/>
                </a:solidFill>
                <a:cs typeface="Segoe UI Semilight" panose="020B0402040204020203" pitchFamily="34" charset="0"/>
              </a:rPr>
              <a:t>Machine Learning</a:t>
            </a:r>
          </a:p>
        </p:txBody>
      </p:sp>
      <p:grpSp>
        <p:nvGrpSpPr>
          <p:cNvPr id="166" name="Group 165"/>
          <p:cNvGrpSpPr/>
          <p:nvPr/>
        </p:nvGrpSpPr>
        <p:grpSpPr>
          <a:xfrm>
            <a:off x="6145720" y="4349696"/>
            <a:ext cx="359675" cy="276298"/>
            <a:chOff x="1260022" y="5196402"/>
            <a:chExt cx="3273425" cy="2514600"/>
          </a:xfrm>
          <a:solidFill>
            <a:srgbClr val="FFFFFF"/>
          </a:solidFill>
        </p:grpSpPr>
        <p:sp>
          <p:nvSpPr>
            <p:cNvPr id="167" name="Freeform 166"/>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US" sz="1836" dirty="0">
                <a:solidFill>
                  <a:srgbClr val="FFFFFF"/>
                </a:solidFill>
                <a:latin typeface="Segoe UI"/>
              </a:endParaRPr>
            </a:p>
          </p:txBody>
        </p:sp>
        <p:sp>
          <p:nvSpPr>
            <p:cNvPr id="168" name="Freeform 167"/>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US" sz="1836" dirty="0">
                <a:solidFill>
                  <a:srgbClr val="FFFFFF"/>
                </a:solidFill>
                <a:latin typeface="Segoe UI"/>
              </a:endParaRPr>
            </a:p>
          </p:txBody>
        </p:sp>
        <p:sp>
          <p:nvSpPr>
            <p:cNvPr id="169" name="Freeform 168"/>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US" sz="1836" dirty="0">
                <a:solidFill>
                  <a:srgbClr val="FFFFFF"/>
                </a:solidFill>
                <a:latin typeface="Segoe UI"/>
              </a:endParaRPr>
            </a:p>
          </p:txBody>
        </p:sp>
        <p:sp>
          <p:nvSpPr>
            <p:cNvPr id="170" name="Freeform 169"/>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US" sz="1836" dirty="0">
                <a:solidFill>
                  <a:srgbClr val="FFFFFF"/>
                </a:solidFill>
                <a:latin typeface="Segoe UI"/>
              </a:endParaRPr>
            </a:p>
          </p:txBody>
        </p:sp>
      </p:grpSp>
      <p:sp>
        <p:nvSpPr>
          <p:cNvPr id="171" name="Freeform 170"/>
          <p:cNvSpPr>
            <a:spLocks/>
          </p:cNvSpPr>
          <p:nvPr/>
        </p:nvSpPr>
        <p:spPr bwMode="auto">
          <a:xfrm>
            <a:off x="6147062" y="3769367"/>
            <a:ext cx="373674" cy="2827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93260" tIns="46630" rIns="93260" bIns="46630" numCol="1" anchor="t" anchorCtr="0" compatLnSpc="1">
            <a:prstTxWarp prst="textNoShape">
              <a:avLst/>
            </a:prstTxWarp>
          </a:bodyPr>
          <a:lstStyle/>
          <a:p>
            <a:pPr defTabSz="932597">
              <a:defRPr/>
            </a:pPr>
            <a:endParaRPr lang="en-US" sz="1632" kern="0" dirty="0">
              <a:solidFill>
                <a:srgbClr val="FFFFFF"/>
              </a:solidFill>
            </a:endParaRPr>
          </a:p>
        </p:txBody>
      </p:sp>
      <p:sp>
        <p:nvSpPr>
          <p:cNvPr id="172" name="Freeform 171"/>
          <p:cNvSpPr/>
          <p:nvPr/>
        </p:nvSpPr>
        <p:spPr bwMode="auto">
          <a:xfrm flipH="1">
            <a:off x="6191172" y="2550473"/>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448" kern="0" dirty="0">
              <a:solidFill>
                <a:srgbClr val="FFFFFF"/>
              </a:solidFill>
              <a:latin typeface="Segoe UI"/>
              <a:ea typeface="Segoe UI" pitchFamily="34" charset="0"/>
              <a:cs typeface="Segoe UI" pitchFamily="34" charset="0"/>
            </a:endParaRPr>
          </a:p>
        </p:txBody>
      </p:sp>
      <p:sp>
        <p:nvSpPr>
          <p:cNvPr id="173" name="Rectangle 172"/>
          <p:cNvSpPr/>
          <p:nvPr/>
        </p:nvSpPr>
        <p:spPr bwMode="auto">
          <a:xfrm>
            <a:off x="4168200" y="1668483"/>
            <a:ext cx="1771946" cy="4270756"/>
          </a:xfrm>
          <a:prstGeom prst="rect">
            <a:avLst/>
          </a:prstGeom>
          <a:solidFill>
            <a:srgbClr val="D83B01"/>
          </a:solidFill>
          <a:ln w="3175">
            <a:noFill/>
          </a:ln>
          <a:effectLst/>
        </p:spPr>
        <p:txBody>
          <a:bodyPr spcFirstLastPara="0" vert="horz" wrap="square" lIns="18645" tIns="93260" rIns="18645" bIns="93221" numCol="1" spcCol="1270" anchor="t" anchorCtr="0">
            <a:noAutofit/>
          </a:bodyPr>
          <a:lstStyle/>
          <a:p>
            <a:pPr algn="ctr" defTabSz="739440">
              <a:spcBef>
                <a:spcPct val="0"/>
              </a:spcBef>
              <a:spcAft>
                <a:spcPct val="35000"/>
              </a:spcAft>
              <a:defRPr/>
            </a:pPr>
            <a:r>
              <a:rPr lang="en-US" sz="1428" kern="0" dirty="0">
                <a:solidFill>
                  <a:srgbClr val="FFFFFF"/>
                </a:solidFill>
                <a:latin typeface="Segoe UI Semibold" panose="020B0702040204020203" pitchFamily="34" charset="0"/>
                <a:cs typeface="Segoe UI Semibold" panose="020B0702040204020203" pitchFamily="34" charset="0"/>
              </a:rPr>
              <a:t>Big Data Stores</a:t>
            </a:r>
          </a:p>
        </p:txBody>
      </p:sp>
      <p:sp>
        <p:nvSpPr>
          <p:cNvPr id="174" name="Rectangle 173"/>
          <p:cNvSpPr/>
          <p:nvPr/>
        </p:nvSpPr>
        <p:spPr>
          <a:xfrm>
            <a:off x="4642362" y="3095221"/>
            <a:ext cx="1296319" cy="446397"/>
          </a:xfrm>
          <a:prstGeom prst="rect">
            <a:avLst/>
          </a:prstGeom>
        </p:spPr>
        <p:txBody>
          <a:bodyPr wrap="square">
            <a:spAutoFit/>
          </a:bodyPr>
          <a:lstStyle/>
          <a:p>
            <a:pPr defTabSz="932597"/>
            <a:r>
              <a:rPr lang="en-US" sz="1122" dirty="0">
                <a:solidFill>
                  <a:srgbClr val="FFFFFF"/>
                </a:solidFill>
                <a:cs typeface="Segoe UI Semilight" panose="020B0402040204020203" pitchFamily="34" charset="0"/>
              </a:rPr>
              <a:t>SQL Data </a:t>
            </a:r>
          </a:p>
          <a:p>
            <a:pPr defTabSz="932597"/>
            <a:r>
              <a:rPr lang="en-US" sz="1122" dirty="0">
                <a:solidFill>
                  <a:srgbClr val="FFFFFF"/>
                </a:solidFill>
                <a:cs typeface="Segoe UI Semilight" panose="020B0402040204020203" pitchFamily="34" charset="0"/>
              </a:rPr>
              <a:t>Warehouse</a:t>
            </a:r>
          </a:p>
        </p:txBody>
      </p:sp>
      <p:sp>
        <p:nvSpPr>
          <p:cNvPr id="175" name="Rectangle 174"/>
          <p:cNvSpPr/>
          <p:nvPr/>
        </p:nvSpPr>
        <p:spPr>
          <a:xfrm>
            <a:off x="4628270" y="2557004"/>
            <a:ext cx="1296319" cy="270285"/>
          </a:xfrm>
          <a:prstGeom prst="rect">
            <a:avLst/>
          </a:prstGeom>
        </p:spPr>
        <p:txBody>
          <a:bodyPr wrap="square">
            <a:spAutoFit/>
          </a:bodyPr>
          <a:lstStyle/>
          <a:p>
            <a:pPr defTabSz="932597"/>
            <a:r>
              <a:rPr lang="en-US" sz="1122" dirty="0">
                <a:solidFill>
                  <a:srgbClr val="FFFFFF"/>
                </a:solidFill>
                <a:cs typeface="Segoe UI Semilight" panose="020B0402040204020203" pitchFamily="34" charset="0"/>
              </a:rPr>
              <a:t>Data Lake Store</a:t>
            </a:r>
          </a:p>
        </p:txBody>
      </p:sp>
      <p:grpSp>
        <p:nvGrpSpPr>
          <p:cNvPr id="176" name="Group 175"/>
          <p:cNvGrpSpPr/>
          <p:nvPr/>
        </p:nvGrpSpPr>
        <p:grpSpPr>
          <a:xfrm>
            <a:off x="4314254" y="3159900"/>
            <a:ext cx="253198" cy="310108"/>
            <a:chOff x="-3084513" y="3390510"/>
            <a:chExt cx="2716213" cy="3363913"/>
          </a:xfrm>
          <a:solidFill>
            <a:srgbClr val="FFFFFF"/>
          </a:solidFill>
        </p:grpSpPr>
        <p:sp>
          <p:nvSpPr>
            <p:cNvPr id="177"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78"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grpSp>
      <p:grpSp>
        <p:nvGrpSpPr>
          <p:cNvPr id="179" name="Group 178"/>
          <p:cNvGrpSpPr/>
          <p:nvPr/>
        </p:nvGrpSpPr>
        <p:grpSpPr>
          <a:xfrm>
            <a:off x="550494" y="1677811"/>
            <a:ext cx="1891660" cy="4703720"/>
            <a:chOff x="496692" y="1666194"/>
            <a:chExt cx="1854737" cy="4611909"/>
          </a:xfrm>
        </p:grpSpPr>
        <p:sp>
          <p:nvSpPr>
            <p:cNvPr id="180" name="TextBox 179"/>
            <p:cNvSpPr txBox="1"/>
            <p:nvPr/>
          </p:nvSpPr>
          <p:spPr>
            <a:xfrm>
              <a:off x="1261370" y="1927965"/>
              <a:ext cx="1090059" cy="563250"/>
            </a:xfrm>
            <a:prstGeom prst="rect">
              <a:avLst/>
            </a:prstGeom>
            <a:noFill/>
          </p:spPr>
          <p:txBody>
            <a:bodyPr wrap="square" lIns="0" tIns="149195" rIns="186494" bIns="149195" rtlCol="0">
              <a:noAutofit/>
            </a:bodyPr>
            <a:lstStyle/>
            <a:p>
              <a:pPr defTabSz="951121">
                <a:lnSpc>
                  <a:spcPct val="90000"/>
                </a:lnSpc>
                <a:spcAft>
                  <a:spcPts val="612"/>
                </a:spcAft>
              </a:pPr>
              <a:r>
                <a:rPr lang="en-US" sz="1224" spc="-31" dirty="0">
                  <a:solidFill>
                    <a:srgbClr val="002050"/>
                  </a:solidFill>
                  <a:latin typeface="Segoe UI Semilight" panose="020B0402040204020203" pitchFamily="34" charset="0"/>
                  <a:cs typeface="Segoe UI Semilight" panose="020B0402040204020203" pitchFamily="34" charset="0"/>
                </a:rPr>
                <a:t>Data </a:t>
              </a:r>
              <a:br>
                <a:rPr lang="en-US" sz="1224" spc="-31" dirty="0">
                  <a:solidFill>
                    <a:srgbClr val="002050"/>
                  </a:solidFill>
                  <a:latin typeface="Segoe UI Semilight" panose="020B0402040204020203" pitchFamily="34" charset="0"/>
                  <a:cs typeface="Segoe UI Semilight" panose="020B0402040204020203" pitchFamily="34" charset="0"/>
                </a:rPr>
              </a:br>
              <a:r>
                <a:rPr lang="en-US" sz="1224" spc="-31" dirty="0">
                  <a:solidFill>
                    <a:srgbClr val="002050"/>
                  </a:solidFill>
                  <a:latin typeface="Segoe UI Semilight" panose="020B0402040204020203" pitchFamily="34" charset="0"/>
                  <a:cs typeface="Segoe UI Semilight" panose="020B0402040204020203" pitchFamily="34" charset="0"/>
                </a:rPr>
                <a:t>Sources</a:t>
              </a:r>
            </a:p>
          </p:txBody>
        </p:sp>
        <p:sp>
          <p:nvSpPr>
            <p:cNvPr id="181" name="TextBox 180"/>
            <p:cNvSpPr txBox="1"/>
            <p:nvPr/>
          </p:nvSpPr>
          <p:spPr>
            <a:xfrm>
              <a:off x="1214236" y="3529646"/>
              <a:ext cx="1090059" cy="579230"/>
            </a:xfrm>
            <a:prstGeom prst="rect">
              <a:avLst/>
            </a:prstGeom>
            <a:noFill/>
          </p:spPr>
          <p:txBody>
            <a:bodyPr wrap="square" lIns="0" tIns="149195" rIns="186494" bIns="149195" rtlCol="0">
              <a:noAutofit/>
            </a:bodyPr>
            <a:lstStyle/>
            <a:p>
              <a:pPr defTabSz="951121">
                <a:lnSpc>
                  <a:spcPct val="90000"/>
                </a:lnSpc>
                <a:spcBef>
                  <a:spcPct val="0"/>
                </a:spcBef>
                <a:spcAft>
                  <a:spcPts val="612"/>
                </a:spcAft>
              </a:pPr>
              <a:r>
                <a:rPr lang="en-US" sz="1224" spc="-31" dirty="0">
                  <a:solidFill>
                    <a:srgbClr val="002050"/>
                  </a:solidFill>
                  <a:latin typeface="Segoe UI Semilight" panose="020B0402040204020203" pitchFamily="34" charset="0"/>
                  <a:cs typeface="Segoe UI Semilight" panose="020B0402040204020203" pitchFamily="34" charset="0"/>
                </a:rPr>
                <a:t>Apps</a:t>
              </a:r>
            </a:p>
          </p:txBody>
        </p:sp>
        <p:sp>
          <p:nvSpPr>
            <p:cNvPr id="182" name="TextBox 181"/>
            <p:cNvSpPr txBox="1"/>
            <p:nvPr/>
          </p:nvSpPr>
          <p:spPr>
            <a:xfrm>
              <a:off x="1261370" y="4995093"/>
              <a:ext cx="974964" cy="616531"/>
            </a:xfrm>
            <a:prstGeom prst="rect">
              <a:avLst/>
            </a:prstGeom>
            <a:noFill/>
          </p:spPr>
          <p:txBody>
            <a:bodyPr wrap="square" lIns="0" tIns="149195" rIns="186494" bIns="149195" rtlCol="0">
              <a:noAutofit/>
            </a:bodyPr>
            <a:lstStyle/>
            <a:p>
              <a:pPr defTabSz="951121">
                <a:lnSpc>
                  <a:spcPct val="90000"/>
                </a:lnSpc>
                <a:spcBef>
                  <a:spcPct val="0"/>
                </a:spcBef>
                <a:spcAft>
                  <a:spcPts val="612"/>
                </a:spcAft>
              </a:pPr>
              <a:r>
                <a:rPr lang="en-US" sz="1224" spc="-31" dirty="0">
                  <a:solidFill>
                    <a:srgbClr val="002050"/>
                  </a:solidFill>
                  <a:latin typeface="Segoe UI Semilight" panose="020B0402040204020203" pitchFamily="34" charset="0"/>
                  <a:cs typeface="Segoe UI Semilight" panose="020B0402040204020203" pitchFamily="34" charset="0"/>
                </a:rPr>
                <a:t>Sensors </a:t>
              </a:r>
              <a:br>
                <a:rPr lang="en-US" sz="1224" spc="-31" dirty="0">
                  <a:solidFill>
                    <a:srgbClr val="002050"/>
                  </a:solidFill>
                  <a:latin typeface="Segoe UI Semilight" panose="020B0402040204020203" pitchFamily="34" charset="0"/>
                  <a:cs typeface="Segoe UI Semilight" panose="020B0402040204020203" pitchFamily="34" charset="0"/>
                </a:rPr>
              </a:br>
              <a:r>
                <a:rPr lang="en-US" sz="1224" spc="-31" dirty="0">
                  <a:solidFill>
                    <a:srgbClr val="002050"/>
                  </a:solidFill>
                  <a:latin typeface="Segoe UI Semilight" panose="020B0402040204020203" pitchFamily="34" charset="0"/>
                  <a:cs typeface="Segoe UI Semilight" panose="020B0402040204020203" pitchFamily="34" charset="0"/>
                </a:rPr>
                <a:t>and </a:t>
              </a:r>
              <a:br>
                <a:rPr lang="en-US" sz="1224" spc="-31" dirty="0">
                  <a:solidFill>
                    <a:srgbClr val="002050"/>
                  </a:solidFill>
                  <a:latin typeface="Segoe UI Semilight" panose="020B0402040204020203" pitchFamily="34" charset="0"/>
                  <a:cs typeface="Segoe UI Semilight" panose="020B0402040204020203" pitchFamily="34" charset="0"/>
                </a:rPr>
              </a:br>
              <a:r>
                <a:rPr lang="en-US" sz="1224" spc="-31" dirty="0">
                  <a:solidFill>
                    <a:srgbClr val="002050"/>
                  </a:solidFill>
                  <a:latin typeface="Segoe UI Semilight" panose="020B0402040204020203" pitchFamily="34" charset="0"/>
                  <a:cs typeface="Segoe UI Semilight" panose="020B0402040204020203" pitchFamily="34" charset="0"/>
                </a:rPr>
                <a:t>devices</a:t>
              </a:r>
            </a:p>
          </p:txBody>
        </p:sp>
        <p:sp>
          <p:nvSpPr>
            <p:cNvPr id="183" name="Rectangle 182"/>
            <p:cNvSpPr/>
            <p:nvPr/>
          </p:nvSpPr>
          <p:spPr>
            <a:xfrm>
              <a:off x="813890" y="5956959"/>
              <a:ext cx="933597" cy="321144"/>
            </a:xfrm>
            <a:prstGeom prst="rect">
              <a:avLst/>
            </a:prstGeom>
          </p:spPr>
          <p:txBody>
            <a:bodyPr wrap="none" lIns="0" tIns="0" rIns="0" bIns="0" anchor="ctr">
              <a:noAutofit/>
            </a:bodyPr>
            <a:lstStyle/>
            <a:p>
              <a:pPr defTabSz="932597">
                <a:lnSpc>
                  <a:spcPct val="90000"/>
                </a:lnSpc>
              </a:pPr>
              <a:r>
                <a:rPr lang="en-US" sz="2448" dirty="0">
                  <a:solidFill>
                    <a:srgbClr val="002050"/>
                  </a:solidFill>
                  <a:latin typeface="Segoe UI Light"/>
                </a:rPr>
                <a:t>Data</a:t>
              </a:r>
            </a:p>
          </p:txBody>
        </p:sp>
        <p:grpSp>
          <p:nvGrpSpPr>
            <p:cNvPr id="184" name="Group 183"/>
            <p:cNvGrpSpPr/>
            <p:nvPr/>
          </p:nvGrpSpPr>
          <p:grpSpPr>
            <a:xfrm>
              <a:off x="1789019" y="1666194"/>
              <a:ext cx="308472" cy="4199169"/>
              <a:chOff x="1776319" y="1369399"/>
              <a:chExt cx="308472" cy="3830198"/>
            </a:xfrm>
          </p:grpSpPr>
          <p:sp>
            <p:nvSpPr>
              <p:cNvPr id="199" name="Freeform 198"/>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932597">
                  <a:defRPr/>
                </a:pPr>
                <a:endParaRPr lang="en-US" sz="1836" kern="0" dirty="0">
                  <a:solidFill>
                    <a:srgbClr val="FFFFFF"/>
                  </a:solidFill>
                  <a:latin typeface="Segoe UI"/>
                </a:endParaRPr>
              </a:p>
            </p:txBody>
          </p:sp>
          <p:cxnSp>
            <p:nvCxnSpPr>
              <p:cNvPr id="200" name="Straight Connector 199"/>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sp>
          <p:nvSpPr>
            <p:cNvPr id="185" name="Freeform 34"/>
            <p:cNvSpPr>
              <a:spLocks noChangeAspect="1" noEditPoints="1"/>
            </p:cNvSpPr>
            <p:nvPr/>
          </p:nvSpPr>
          <p:spPr bwMode="auto">
            <a:xfrm>
              <a:off x="496692" y="2050430"/>
              <a:ext cx="530352" cy="419571"/>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rgbClr val="FFFFFF"/>
            </a:solidFill>
            <a:ln w="15240">
              <a:solidFill>
                <a:srgbClr val="0078D7"/>
              </a:solidFill>
            </a:ln>
          </p:spPr>
          <p:txBody>
            <a:bodyPr vert="horz" wrap="square" lIns="93247" tIns="46623" rIns="93247" bIns="46623" numCol="1" anchor="t" anchorCtr="0" compatLnSpc="1">
              <a:prstTxWarp prst="textNoShape">
                <a:avLst/>
              </a:prstTxWarp>
            </a:bodyPr>
            <a:lstStyle/>
            <a:p>
              <a:pPr defTabSz="951121">
                <a:defRPr/>
              </a:pPr>
              <a:endParaRPr lang="en-US" sz="1836" kern="0">
                <a:solidFill>
                  <a:srgbClr val="333333"/>
                </a:solidFill>
              </a:endParaRPr>
            </a:p>
          </p:txBody>
        </p:sp>
        <p:grpSp>
          <p:nvGrpSpPr>
            <p:cNvPr id="186" name="Group 185"/>
            <p:cNvGrpSpPr/>
            <p:nvPr/>
          </p:nvGrpSpPr>
          <p:grpSpPr>
            <a:xfrm>
              <a:off x="532519" y="3627377"/>
              <a:ext cx="522040" cy="533547"/>
              <a:chOff x="2308225" y="7734300"/>
              <a:chExt cx="1368425" cy="1398588"/>
            </a:xfrm>
            <a:solidFill>
              <a:srgbClr val="0078D7"/>
            </a:solidFill>
          </p:grpSpPr>
          <p:sp>
            <p:nvSpPr>
              <p:cNvPr id="188" name="Freeform 97"/>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89" name="Freeform 98"/>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90" name="Freeform 99"/>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91" name="Freeform 100"/>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92" name="Freeform 101"/>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93" name="Freeform 102"/>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94" name="Freeform 103"/>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95" name="Freeform 104"/>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96" name="Freeform 105"/>
              <p:cNvSpPr>
                <a:spLocks noEditPoints="1"/>
              </p:cNvSpPr>
              <p:nvPr/>
            </p:nvSpPr>
            <p:spPr bwMode="auto">
              <a:xfrm>
                <a:off x="2724150" y="8156575"/>
                <a:ext cx="952500" cy="976313"/>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97" name="Freeform 106"/>
              <p:cNvSpPr>
                <a:spLocks/>
              </p:cNvSpPr>
              <p:nvPr/>
            </p:nvSpPr>
            <p:spPr bwMode="auto">
              <a:xfrm>
                <a:off x="2308225" y="7734300"/>
                <a:ext cx="704850" cy="1154113"/>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198" name="Freeform 107"/>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grpSp>
        <p:sp>
          <p:nvSpPr>
            <p:cNvPr id="187" name="Freeform 186"/>
            <p:cNvSpPr>
              <a:spLocks noChangeAspect="1"/>
            </p:cNvSpPr>
            <p:nvPr/>
          </p:nvSpPr>
          <p:spPr bwMode="auto">
            <a:xfrm>
              <a:off x="594076" y="5166087"/>
              <a:ext cx="269639" cy="457200"/>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rgbClr val="0078D7"/>
            </a:solidFill>
            <a:ln>
              <a:noFill/>
            </a:ln>
            <a:extLst/>
          </p:spPr>
          <p:txBody>
            <a:bodyPr vert="horz" wrap="square" lIns="93260" tIns="46630" rIns="93260" bIns="46630" numCol="1" anchor="t" anchorCtr="0" compatLnSpc="1">
              <a:prstTxWarp prst="textNoShape">
                <a:avLst/>
              </a:prstTxWarp>
              <a:noAutofit/>
            </a:bodyPr>
            <a:lstStyle/>
            <a:p>
              <a:pPr defTabSz="932597">
                <a:defRPr/>
              </a:pPr>
              <a:endParaRPr lang="en-US" sz="1632" kern="0" dirty="0">
                <a:solidFill>
                  <a:srgbClr val="FFFFFF"/>
                </a:solidFill>
              </a:endParaRPr>
            </a:p>
          </p:txBody>
        </p:sp>
      </p:grpSp>
      <p:grpSp>
        <p:nvGrpSpPr>
          <p:cNvPr id="201" name="Group 200"/>
          <p:cNvGrpSpPr>
            <a:grpSpLocks noChangeAspect="1"/>
          </p:cNvGrpSpPr>
          <p:nvPr/>
        </p:nvGrpSpPr>
        <p:grpSpPr>
          <a:xfrm>
            <a:off x="6172057" y="3179923"/>
            <a:ext cx="299905" cy="298433"/>
            <a:chOff x="8580718" y="793097"/>
            <a:chExt cx="2587625" cy="2574925"/>
          </a:xfrm>
        </p:grpSpPr>
        <p:sp>
          <p:nvSpPr>
            <p:cNvPr id="202"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a:p>
          </p:txBody>
        </p:sp>
        <p:sp>
          <p:nvSpPr>
            <p:cNvPr id="203"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a:p>
          </p:txBody>
        </p:sp>
      </p:grpSp>
      <p:grpSp>
        <p:nvGrpSpPr>
          <p:cNvPr id="204" name="Group 203"/>
          <p:cNvGrpSpPr>
            <a:grpSpLocks noChangeAspect="1"/>
          </p:cNvGrpSpPr>
          <p:nvPr/>
        </p:nvGrpSpPr>
        <p:grpSpPr>
          <a:xfrm>
            <a:off x="4292411" y="2550472"/>
            <a:ext cx="298433" cy="233957"/>
            <a:chOff x="8588655" y="3482322"/>
            <a:chExt cx="2571750" cy="2016125"/>
          </a:xfrm>
        </p:grpSpPr>
        <p:sp>
          <p:nvSpPr>
            <p:cNvPr id="205"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a:p>
          </p:txBody>
        </p:sp>
        <p:sp>
          <p:nvSpPr>
            <p:cNvPr id="206"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a:p>
          </p:txBody>
        </p:sp>
      </p:grpSp>
      <p:sp>
        <p:nvSpPr>
          <p:cNvPr id="207" name="Freeform 10"/>
          <p:cNvSpPr>
            <a:spLocks/>
          </p:cNvSpPr>
          <p:nvPr/>
        </p:nvSpPr>
        <p:spPr bwMode="auto">
          <a:xfrm>
            <a:off x="2428454" y="3178651"/>
            <a:ext cx="215699" cy="22957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08" name="Freeform 207"/>
          <p:cNvSpPr/>
          <p:nvPr/>
        </p:nvSpPr>
        <p:spPr bwMode="auto">
          <a:xfrm>
            <a:off x="2424448" y="2526259"/>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9" name="Freeform 11"/>
          <p:cNvSpPr>
            <a:spLocks/>
          </p:cNvSpPr>
          <p:nvPr/>
        </p:nvSpPr>
        <p:spPr bwMode="auto">
          <a:xfrm>
            <a:off x="2576493" y="3302849"/>
            <a:ext cx="135669" cy="161736"/>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10" name="Freeform 209"/>
          <p:cNvSpPr/>
          <p:nvPr/>
        </p:nvSpPr>
        <p:spPr bwMode="auto">
          <a:xfrm>
            <a:off x="2453718" y="3774178"/>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375517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500"/>
                                        <p:tgtEl>
                                          <p:spTgt spid="17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5"/>
                                        </p:tgtEl>
                                        <p:attrNameLst>
                                          <p:attrName>style.visibility</p:attrName>
                                        </p:attrNameLst>
                                      </p:cBhvr>
                                      <p:to>
                                        <p:strVal val="visible"/>
                                      </p:to>
                                    </p:set>
                                    <p:animEffect transition="in" filter="fade">
                                      <p:cBhvr>
                                        <p:cTn id="11" dur="500"/>
                                        <p:tgtEl>
                                          <p:spTgt spid="14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0"/>
                                        </p:tgtEl>
                                        <p:attrNameLst>
                                          <p:attrName>style.visibility</p:attrName>
                                        </p:attrNameLst>
                                      </p:cBhvr>
                                      <p:to>
                                        <p:strVal val="visible"/>
                                      </p:to>
                                    </p:set>
                                    <p:animEffect transition="in" filter="fade">
                                      <p:cBhvr>
                                        <p:cTn id="15" dur="500"/>
                                        <p:tgtEl>
                                          <p:spTgt spid="12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Going to production: Cortana Intelligence Suite</a:t>
            </a:r>
          </a:p>
        </p:txBody>
      </p:sp>
      <p:grpSp>
        <p:nvGrpSpPr>
          <p:cNvPr id="211" name="Group 210"/>
          <p:cNvGrpSpPr/>
          <p:nvPr/>
        </p:nvGrpSpPr>
        <p:grpSpPr>
          <a:xfrm>
            <a:off x="957136" y="2380082"/>
            <a:ext cx="1550926" cy="3813650"/>
            <a:chOff x="276231" y="2132701"/>
            <a:chExt cx="1551146" cy="3814192"/>
          </a:xfrm>
        </p:grpSpPr>
        <p:cxnSp>
          <p:nvCxnSpPr>
            <p:cNvPr id="212" name="Straight Connector 211"/>
            <p:cNvCxnSpPr/>
            <p:nvPr/>
          </p:nvCxnSpPr>
          <p:spPr>
            <a:xfrm>
              <a:off x="1166860"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1058843" y="2407298"/>
              <a:ext cx="101591"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flipV="1">
              <a:off x="952256" y="3768267"/>
              <a:ext cx="341645"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a:off x="1051804" y="5136855"/>
              <a:ext cx="122920"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16"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91414" tIns="45707" rIns="91414" bIns="45707" numCol="1" anchor="t" anchorCtr="0" compatLnSpc="1">
              <a:prstTxWarp prst="textNoShape">
                <a:avLst/>
              </a:prstTxWarp>
            </a:bodyPr>
            <a:lstStyle/>
            <a:p>
              <a:pPr defTabSz="932502"/>
              <a:endParaRPr lang="en-US" sz="1801" kern="0">
                <a:ea typeface="MS PGothic" panose="020B0600070205080204" pitchFamily="34" charset="-128"/>
              </a:endParaRPr>
            </a:p>
          </p:txBody>
        </p:sp>
        <p:sp>
          <p:nvSpPr>
            <p:cNvPr id="217" name="TextBox 216"/>
            <p:cNvSpPr txBox="1"/>
            <p:nvPr/>
          </p:nvSpPr>
          <p:spPr>
            <a:xfrm>
              <a:off x="290952" y="2519818"/>
              <a:ext cx="1239880" cy="614018"/>
            </a:xfrm>
            <a:prstGeom prst="rect">
              <a:avLst/>
            </a:prstGeom>
            <a:noFill/>
          </p:spPr>
          <p:txBody>
            <a:bodyPr wrap="square" lIns="182829" tIns="146263" rIns="182829" bIns="146263" rtlCol="0">
              <a:spAutoFit/>
            </a:bodyPr>
            <a:lstStyle/>
            <a:p>
              <a:pPr defTabSz="932502">
                <a:lnSpc>
                  <a:spcPct val="90000"/>
                </a:lnSpc>
                <a:spcBef>
                  <a:spcPct val="0"/>
                </a:spcBef>
                <a:spcAft>
                  <a:spcPts val="600"/>
                </a:spcAft>
              </a:pPr>
              <a:r>
                <a:rPr lang="en-US" sz="1150" kern="0" spc="-30" dirty="0">
                  <a:latin typeface="Segoe UI Semilight" panose="020B0402040204020203" pitchFamily="34" charset="0"/>
                  <a:ea typeface="MS PGothic" panose="020B0600070205080204" pitchFamily="34" charset="-128"/>
                  <a:cs typeface="Segoe UI Semilight" panose="020B0402040204020203" pitchFamily="34" charset="0"/>
                </a:rPr>
                <a:t>Business </a:t>
              </a:r>
              <a:br>
                <a:rPr lang="en-US" sz="1150" kern="0" spc="-30" dirty="0">
                  <a:latin typeface="Segoe UI Semilight" panose="020B0402040204020203" pitchFamily="34" charset="0"/>
                  <a:ea typeface="MS PGothic" panose="020B0600070205080204" pitchFamily="34" charset="-128"/>
                  <a:cs typeface="Segoe UI Semilight" panose="020B0402040204020203" pitchFamily="34" charset="0"/>
                </a:rPr>
              </a:br>
              <a:r>
                <a:rPr lang="en-US" sz="1150" kern="0" spc="-30" dirty="0">
                  <a:latin typeface="Segoe UI Semilight" panose="020B0402040204020203" pitchFamily="34" charset="0"/>
                  <a:ea typeface="MS PGothic" panose="020B0600070205080204" pitchFamily="34" charset="-128"/>
                  <a:cs typeface="Segoe UI Semilight" panose="020B0402040204020203" pitchFamily="34" charset="0"/>
                </a:rPr>
                <a:t>apps</a:t>
              </a:r>
            </a:p>
          </p:txBody>
        </p:sp>
        <p:sp>
          <p:nvSpPr>
            <p:cNvPr id="218" name="TextBox 217"/>
            <p:cNvSpPr txBox="1"/>
            <p:nvPr/>
          </p:nvSpPr>
          <p:spPr>
            <a:xfrm>
              <a:off x="286638" y="4033284"/>
              <a:ext cx="1239880" cy="614018"/>
            </a:xfrm>
            <a:prstGeom prst="rect">
              <a:avLst/>
            </a:prstGeom>
            <a:noFill/>
          </p:spPr>
          <p:txBody>
            <a:bodyPr wrap="square" lIns="182829" tIns="146263" rIns="182829" bIns="146263" rtlCol="0">
              <a:spAutoFit/>
            </a:bodyPr>
            <a:lstStyle/>
            <a:p>
              <a:pPr defTabSz="932502">
                <a:lnSpc>
                  <a:spcPct val="90000"/>
                </a:lnSpc>
                <a:spcBef>
                  <a:spcPct val="0"/>
                </a:spcBef>
                <a:spcAft>
                  <a:spcPts val="600"/>
                </a:spcAft>
              </a:pPr>
              <a:r>
                <a:rPr lang="en-US" sz="1150" kern="0" spc="-30" dirty="0">
                  <a:latin typeface="Segoe UI Semilight" panose="020B0402040204020203" pitchFamily="34" charset="0"/>
                  <a:ea typeface="MS PGothic" panose="020B0600070205080204" pitchFamily="34" charset="-128"/>
                  <a:cs typeface="Segoe UI Semilight" panose="020B0402040204020203" pitchFamily="34" charset="0"/>
                </a:rPr>
                <a:t>Custom </a:t>
              </a:r>
              <a:br>
                <a:rPr lang="en-US" sz="1150" kern="0" spc="-30" dirty="0">
                  <a:latin typeface="Segoe UI Semilight" panose="020B0402040204020203" pitchFamily="34" charset="0"/>
                  <a:ea typeface="MS PGothic" panose="020B0600070205080204" pitchFamily="34" charset="-128"/>
                  <a:cs typeface="Segoe UI Semilight" panose="020B0402040204020203" pitchFamily="34" charset="0"/>
                </a:rPr>
              </a:br>
              <a:r>
                <a:rPr lang="en-US" sz="1150" kern="0" spc="-30" dirty="0">
                  <a:latin typeface="Segoe UI Semilight" panose="020B0402040204020203" pitchFamily="34" charset="0"/>
                  <a:ea typeface="MS PGothic" panose="020B0600070205080204" pitchFamily="34" charset="-128"/>
                  <a:cs typeface="Segoe UI Semilight" panose="020B0402040204020203" pitchFamily="34" charset="0"/>
                </a:rPr>
                <a:t>apps</a:t>
              </a:r>
            </a:p>
          </p:txBody>
        </p:sp>
        <p:sp>
          <p:nvSpPr>
            <p:cNvPr id="219"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91414" tIns="45707" rIns="91414" bIns="45707" numCol="1" anchor="t" anchorCtr="0" compatLnSpc="1">
              <a:prstTxWarp prst="textNoShape">
                <a:avLst/>
              </a:prstTxWarp>
            </a:bodyPr>
            <a:lstStyle/>
            <a:p>
              <a:pPr defTabSz="932502"/>
              <a:endParaRPr lang="en-US" sz="1801" kern="0">
                <a:ea typeface="MS PGothic" panose="020B0600070205080204" pitchFamily="34" charset="-128"/>
              </a:endParaRPr>
            </a:p>
          </p:txBody>
        </p:sp>
        <p:sp>
          <p:nvSpPr>
            <p:cNvPr id="220" name="TextBox 219"/>
            <p:cNvSpPr txBox="1"/>
            <p:nvPr/>
          </p:nvSpPr>
          <p:spPr>
            <a:xfrm>
              <a:off x="276231" y="5332875"/>
              <a:ext cx="1551146" cy="614018"/>
            </a:xfrm>
            <a:prstGeom prst="rect">
              <a:avLst/>
            </a:prstGeom>
            <a:noFill/>
          </p:spPr>
          <p:txBody>
            <a:bodyPr wrap="square" lIns="182829" tIns="146263" rIns="182829" bIns="146263" rtlCol="0">
              <a:spAutoFit/>
            </a:bodyPr>
            <a:lstStyle/>
            <a:p>
              <a:pPr defTabSz="932502">
                <a:lnSpc>
                  <a:spcPct val="90000"/>
                </a:lnSpc>
                <a:spcBef>
                  <a:spcPct val="0"/>
                </a:spcBef>
                <a:spcAft>
                  <a:spcPts val="600"/>
                </a:spcAft>
              </a:pPr>
              <a:r>
                <a:rPr lang="en-US" sz="1150" kern="0" spc="-30" dirty="0">
                  <a:latin typeface="Segoe UI Semilight" panose="020B0402040204020203" pitchFamily="34" charset="0"/>
                  <a:ea typeface="MS PGothic" panose="020B0600070205080204" pitchFamily="34" charset="-128"/>
                  <a:cs typeface="Segoe UI Semilight" panose="020B0402040204020203" pitchFamily="34" charset="0"/>
                </a:rPr>
                <a:t>Sensors </a:t>
              </a:r>
              <a:br>
                <a:rPr lang="en-US" sz="1150" kern="0" spc="-30" dirty="0">
                  <a:latin typeface="Segoe UI Semilight" panose="020B0402040204020203" pitchFamily="34" charset="0"/>
                  <a:ea typeface="MS PGothic" panose="020B0600070205080204" pitchFamily="34" charset="-128"/>
                  <a:cs typeface="Segoe UI Semilight" panose="020B0402040204020203" pitchFamily="34" charset="0"/>
                </a:rPr>
              </a:br>
              <a:r>
                <a:rPr lang="en-US" sz="1150" kern="0" spc="-30" dirty="0">
                  <a:latin typeface="Segoe UI Semilight" panose="020B0402040204020203" pitchFamily="34" charset="0"/>
                  <a:ea typeface="MS PGothic" panose="020B0600070205080204" pitchFamily="34" charset="-128"/>
                  <a:cs typeface="Segoe UI Semilight" panose="020B0402040204020203" pitchFamily="34" charset="0"/>
                </a:rPr>
                <a:t>and devices</a:t>
              </a:r>
            </a:p>
          </p:txBody>
        </p:sp>
        <p:sp>
          <p:nvSpPr>
            <p:cNvPr id="221"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91414" tIns="45707" rIns="91414" bIns="45707" numCol="1" anchor="t" anchorCtr="0" compatLnSpc="1">
              <a:prstTxWarp prst="textNoShape">
                <a:avLst/>
              </a:prstTxWarp>
            </a:bodyPr>
            <a:lstStyle/>
            <a:p>
              <a:pPr defTabSz="932502"/>
              <a:endParaRPr lang="en-US" sz="1801" kern="0">
                <a:ea typeface="MS PGothic" panose="020B0600070205080204" pitchFamily="34" charset="-128"/>
              </a:endParaRPr>
            </a:p>
          </p:txBody>
        </p:sp>
      </p:grpSp>
      <p:sp>
        <p:nvSpPr>
          <p:cNvPr id="222" name="Rectangle 221"/>
          <p:cNvSpPr/>
          <p:nvPr/>
        </p:nvSpPr>
        <p:spPr bwMode="auto">
          <a:xfrm>
            <a:off x="2959680" y="2993332"/>
            <a:ext cx="5955290" cy="2321028"/>
          </a:xfrm>
          <a:prstGeom prst="rect">
            <a:avLst/>
          </a:prstGeom>
          <a:solidFill>
            <a:schemeClr val="accent6"/>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45707" rIns="18278" bIns="91388" numCol="1" spcCol="1270" anchor="t" anchorCtr="0">
            <a:noAutofit/>
          </a:bodyPr>
          <a:lstStyle/>
          <a:p>
            <a:pPr algn="ctr" defTabSz="724964">
              <a:spcBef>
                <a:spcPct val="0"/>
              </a:spcBef>
              <a:spcAft>
                <a:spcPct val="35000"/>
              </a:spcAft>
            </a:pPr>
            <a:endParaRPr lang="en-US" sz="1599" b="1" kern="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223" name="Rectangle 222"/>
          <p:cNvSpPr/>
          <p:nvPr/>
        </p:nvSpPr>
        <p:spPr>
          <a:xfrm>
            <a:off x="7374019" y="4996879"/>
            <a:ext cx="1660317" cy="276871"/>
          </a:xfrm>
          <a:prstGeom prst="rect">
            <a:avLst/>
          </a:prstGeom>
        </p:spPr>
        <p:txBody>
          <a:bodyPr wrap="square">
            <a:spAutoFit/>
          </a:bodyPr>
          <a:lstStyle/>
          <a:p>
            <a:pPr defTabSz="914340"/>
            <a:r>
              <a:rPr lang="en-US" sz="1199" kern="0" spc="-30"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Azure Data Lake Store</a:t>
            </a:r>
            <a:endParaRPr lang="en-US" sz="1199" kern="0" dirty="0">
              <a:gradFill>
                <a:gsLst>
                  <a:gs pos="0">
                    <a:srgbClr val="FFFFFF"/>
                  </a:gs>
                  <a:gs pos="100000">
                    <a:srgbClr val="FFFFFF"/>
                  </a:gs>
                </a:gsLst>
                <a:lin ang="5400000" scaled="0"/>
              </a:gradFill>
              <a:ea typeface="MS PGothic" panose="020B0600070205080204" pitchFamily="34" charset="-128"/>
            </a:endParaRPr>
          </a:p>
        </p:txBody>
      </p:sp>
      <p:sp>
        <p:nvSpPr>
          <p:cNvPr id="224" name="Rectangle 223"/>
          <p:cNvSpPr/>
          <p:nvPr/>
        </p:nvSpPr>
        <p:spPr bwMode="auto">
          <a:xfrm>
            <a:off x="5148136" y="4199102"/>
            <a:ext cx="3353888" cy="62303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Prepared Data (Structured)</a:t>
            </a:r>
          </a:p>
        </p:txBody>
      </p:sp>
      <p:grpSp>
        <p:nvGrpSpPr>
          <p:cNvPr id="225" name="Group 224"/>
          <p:cNvGrpSpPr/>
          <p:nvPr/>
        </p:nvGrpSpPr>
        <p:grpSpPr>
          <a:xfrm>
            <a:off x="1802784" y="3450532"/>
            <a:ext cx="2712565" cy="1066800"/>
            <a:chOff x="1206332" y="3725862"/>
            <a:chExt cx="2712565" cy="1066800"/>
          </a:xfrm>
        </p:grpSpPr>
        <p:sp>
          <p:nvSpPr>
            <p:cNvPr id="226" name="Rectangle 225"/>
            <p:cNvSpPr/>
            <p:nvPr/>
          </p:nvSpPr>
          <p:spPr bwMode="auto">
            <a:xfrm>
              <a:off x="2494284" y="3725862"/>
              <a:ext cx="1424613" cy="1066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Raw Data</a:t>
              </a:r>
            </a:p>
          </p:txBody>
        </p:sp>
        <p:grpSp>
          <p:nvGrpSpPr>
            <p:cNvPr id="227" name="Group 226"/>
            <p:cNvGrpSpPr/>
            <p:nvPr/>
          </p:nvGrpSpPr>
          <p:grpSpPr>
            <a:xfrm>
              <a:off x="1206332" y="3785754"/>
              <a:ext cx="1283161" cy="677130"/>
              <a:chOff x="1206332" y="3785754"/>
              <a:chExt cx="1283161" cy="677130"/>
            </a:xfrm>
          </p:grpSpPr>
          <p:sp>
            <p:nvSpPr>
              <p:cNvPr id="228" name="Right Arrow 227"/>
              <p:cNvSpPr/>
              <p:nvPr/>
            </p:nvSpPr>
            <p:spPr bwMode="auto">
              <a:xfrm>
                <a:off x="1465594" y="4078179"/>
                <a:ext cx="904856" cy="384705"/>
              </a:xfrm>
              <a:prstGeom prs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29" name="Rectangle 228"/>
              <p:cNvSpPr/>
              <p:nvPr/>
            </p:nvSpPr>
            <p:spPr>
              <a:xfrm>
                <a:off x="1206332" y="3785754"/>
                <a:ext cx="1283161" cy="338554"/>
              </a:xfrm>
              <a:prstGeom prst="rect">
                <a:avLst/>
              </a:prstGeom>
            </p:spPr>
            <p:txBody>
              <a:bodyPr wrap="square">
                <a:spAutoFit/>
              </a:bodyPr>
              <a:lstStyle/>
              <a:p>
                <a:pPr algn="ctr" defTabSz="914340"/>
                <a:r>
                  <a:rPr lang="en-US" sz="1600" kern="0" spc="-30" dirty="0">
                    <a:latin typeface="Segoe UI Semilight" panose="020B0402040204020203" pitchFamily="34" charset="0"/>
                    <a:ea typeface="MS PGothic" panose="020B0600070205080204" pitchFamily="34" charset="-128"/>
                    <a:cs typeface="Segoe UI Semilight" panose="020B0402040204020203" pitchFamily="34" charset="0"/>
                  </a:rPr>
                  <a:t>Bulk Load</a:t>
                </a:r>
                <a:endParaRPr lang="en-US" sz="1600" kern="0" dirty="0">
                  <a:ea typeface="MS PGothic" panose="020B0600070205080204" pitchFamily="34" charset="-128"/>
                </a:endParaRPr>
              </a:p>
            </p:txBody>
          </p:sp>
        </p:grpSp>
      </p:grpSp>
      <p:sp>
        <p:nvSpPr>
          <p:cNvPr id="230" name="Left-Right Arrow 229"/>
          <p:cNvSpPr/>
          <p:nvPr/>
        </p:nvSpPr>
        <p:spPr bwMode="auto">
          <a:xfrm>
            <a:off x="2313538" y="5478380"/>
            <a:ext cx="9187299" cy="384488"/>
          </a:xfrm>
          <a:prstGeom prst="lef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bg1">
                    <a:lumMod val="75000"/>
                  </a:schemeClr>
                </a:solidFill>
              </a:rPr>
              <a:t>Azure Data Factory</a:t>
            </a:r>
          </a:p>
        </p:txBody>
      </p:sp>
      <p:grpSp>
        <p:nvGrpSpPr>
          <p:cNvPr id="231" name="Group 230"/>
          <p:cNvGrpSpPr/>
          <p:nvPr/>
        </p:nvGrpSpPr>
        <p:grpSpPr>
          <a:xfrm>
            <a:off x="3017872" y="1736032"/>
            <a:ext cx="5483064" cy="2324100"/>
            <a:chOff x="2259173" y="2316162"/>
            <a:chExt cx="5483064" cy="2324100"/>
          </a:xfrm>
        </p:grpSpPr>
        <p:sp>
          <p:nvSpPr>
            <p:cNvPr id="232" name="Rectangle 231"/>
            <p:cNvSpPr/>
            <p:nvPr/>
          </p:nvSpPr>
          <p:spPr bwMode="auto">
            <a:xfrm>
              <a:off x="4388349" y="4017232"/>
              <a:ext cx="3353888" cy="62303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5439">
                        <a:srgbClr val="F8F8F8"/>
                      </a:gs>
                      <a:gs pos="10000">
                        <a:srgbClr val="F8F8F8"/>
                      </a:gs>
                    </a:gsLst>
                    <a:lin ang="5400000" scaled="0"/>
                  </a:gradFill>
                </a:rPr>
                <a:t>Prepared Data (Unstructured)</a:t>
              </a:r>
            </a:p>
          </p:txBody>
        </p:sp>
        <p:grpSp>
          <p:nvGrpSpPr>
            <p:cNvPr id="233" name="Group 232"/>
            <p:cNvGrpSpPr/>
            <p:nvPr/>
          </p:nvGrpSpPr>
          <p:grpSpPr>
            <a:xfrm>
              <a:off x="2259173" y="2316162"/>
              <a:ext cx="2421178" cy="1703239"/>
              <a:chOff x="2259173" y="2316162"/>
              <a:chExt cx="2421178" cy="1703239"/>
            </a:xfrm>
          </p:grpSpPr>
          <p:grpSp>
            <p:nvGrpSpPr>
              <p:cNvPr id="234" name="Group 233"/>
              <p:cNvGrpSpPr/>
              <p:nvPr/>
            </p:nvGrpSpPr>
            <p:grpSpPr>
              <a:xfrm>
                <a:off x="2259173" y="2316162"/>
                <a:ext cx="1424613" cy="1066800"/>
                <a:chOff x="4687973" y="1835261"/>
                <a:chExt cx="1424613" cy="1066800"/>
              </a:xfrm>
            </p:grpSpPr>
            <p:sp>
              <p:nvSpPr>
                <p:cNvPr id="237" name="Rectangle 236"/>
                <p:cNvSpPr/>
                <p:nvPr/>
              </p:nvSpPr>
              <p:spPr bwMode="auto">
                <a:xfrm>
                  <a:off x="4687973" y="1835261"/>
                  <a:ext cx="1424613" cy="10668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5439">
                          <a:srgbClr val="F8F8F8"/>
                        </a:gs>
                        <a:gs pos="10000">
                          <a:srgbClr val="F8F8F8"/>
                        </a:gs>
                      </a:gsLst>
                      <a:lin ang="5400000" scaled="0"/>
                    </a:gradFill>
                  </a:endParaRPr>
                </a:p>
              </p:txBody>
            </p:sp>
            <p:pic>
              <p:nvPicPr>
                <p:cNvPr id="238" name="Picture 237"/>
                <p:cNvPicPr>
                  <a:picLocks noChangeAspect="1"/>
                </p:cNvPicPr>
                <p:nvPr/>
              </p:nvPicPr>
              <p:blipFill>
                <a:blip r:embed="rId3">
                  <a:biLevel thresh="25000"/>
                </a:blip>
                <a:stretch>
                  <a:fillRect/>
                </a:stretch>
              </p:blipFill>
              <p:spPr>
                <a:xfrm>
                  <a:off x="4909280" y="2001757"/>
                  <a:ext cx="469879" cy="469879"/>
                </a:xfrm>
                <a:prstGeom prst="rect">
                  <a:avLst/>
                </a:prstGeom>
              </p:spPr>
            </p:pic>
            <p:grpSp>
              <p:nvGrpSpPr>
                <p:cNvPr id="239" name="Group 238"/>
                <p:cNvGrpSpPr/>
                <p:nvPr/>
              </p:nvGrpSpPr>
              <p:grpSpPr>
                <a:xfrm>
                  <a:off x="5406033" y="2037850"/>
                  <a:ext cx="383886" cy="397693"/>
                  <a:chOff x="3503423" y="2196553"/>
                  <a:chExt cx="672180" cy="668881"/>
                </a:xfrm>
              </p:grpSpPr>
              <p:sp>
                <p:nvSpPr>
                  <p:cNvPr id="241" name="Freeform 34"/>
                  <p:cNvSpPr>
                    <a:spLocks/>
                  </p:cNvSpPr>
                  <p:nvPr/>
                </p:nvSpPr>
                <p:spPr bwMode="auto">
                  <a:xfrm>
                    <a:off x="3736418" y="2363155"/>
                    <a:ext cx="205778" cy="341038"/>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242" name="Freeform 35"/>
                  <p:cNvSpPr>
                    <a:spLocks noEditPoints="1"/>
                  </p:cNvSpPr>
                  <p:nvPr/>
                </p:nvSpPr>
                <p:spPr bwMode="auto">
                  <a:xfrm>
                    <a:off x="3503423" y="2196553"/>
                    <a:ext cx="672180" cy="668881"/>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grpSp>
            <p:sp>
              <p:nvSpPr>
                <p:cNvPr id="240" name="Rectangle 239"/>
                <p:cNvSpPr/>
                <p:nvPr/>
              </p:nvSpPr>
              <p:spPr>
                <a:xfrm>
                  <a:off x="4735345" y="2595545"/>
                  <a:ext cx="1329867" cy="276871"/>
                </a:xfrm>
                <a:prstGeom prst="rect">
                  <a:avLst/>
                </a:prstGeom>
              </p:spPr>
              <p:txBody>
                <a:bodyPr wrap="square">
                  <a:spAutoFit/>
                </a:bodyPr>
                <a:lstStyle/>
                <a:p>
                  <a:pPr defTabSz="914340"/>
                  <a:r>
                    <a:rPr lang="en-US" sz="1199" kern="0" spc="-30"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Data Preparation</a:t>
                  </a:r>
                  <a:endParaRPr lang="en-US" sz="1199" kern="0" dirty="0">
                    <a:gradFill>
                      <a:gsLst>
                        <a:gs pos="0">
                          <a:srgbClr val="FFFFFF"/>
                        </a:gs>
                        <a:gs pos="100000">
                          <a:srgbClr val="FFFFFF"/>
                        </a:gs>
                      </a:gsLst>
                      <a:lin ang="5400000" scaled="0"/>
                    </a:gradFill>
                    <a:ea typeface="MS PGothic" panose="020B0600070205080204" pitchFamily="34" charset="-128"/>
                  </a:endParaRPr>
                </a:p>
              </p:txBody>
            </p:sp>
          </p:grpSp>
          <p:sp>
            <p:nvSpPr>
              <p:cNvPr id="235" name="Up Arrow 234"/>
              <p:cNvSpPr/>
              <p:nvPr/>
            </p:nvSpPr>
            <p:spPr bwMode="auto">
              <a:xfrm>
                <a:off x="2791985" y="3382962"/>
                <a:ext cx="303621" cy="636439"/>
              </a:xfrm>
              <a:prstGeom prst="up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36" name="Bent-Up Arrow 235"/>
              <p:cNvSpPr/>
              <p:nvPr/>
            </p:nvSpPr>
            <p:spPr bwMode="auto">
              <a:xfrm flipV="1">
                <a:off x="3703637" y="2812952"/>
                <a:ext cx="976714" cy="1204278"/>
              </a:xfrm>
              <a:prstGeom prst="bentUpArrow">
                <a:avLst>
                  <a:gd name="adj1" fmla="val 14502"/>
                  <a:gd name="adj2" fmla="val 15077"/>
                  <a:gd name="adj3" fmla="val 25000"/>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grpSp>
      <p:grpSp>
        <p:nvGrpSpPr>
          <p:cNvPr id="243" name="Group 242"/>
          <p:cNvGrpSpPr/>
          <p:nvPr/>
        </p:nvGrpSpPr>
        <p:grpSpPr>
          <a:xfrm>
            <a:off x="5681536" y="1736032"/>
            <a:ext cx="1501976" cy="2463070"/>
            <a:chOff x="4922837" y="2316162"/>
            <a:chExt cx="1501976" cy="2463070"/>
          </a:xfrm>
        </p:grpSpPr>
        <p:sp>
          <p:nvSpPr>
            <p:cNvPr id="244" name="Up-Down Arrow 243"/>
            <p:cNvSpPr/>
            <p:nvPr/>
          </p:nvSpPr>
          <p:spPr bwMode="auto">
            <a:xfrm>
              <a:off x="5954597" y="3382962"/>
              <a:ext cx="277460" cy="1396270"/>
            </a:xfrm>
            <a:prstGeom prst="upDown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245" name="Group 244"/>
            <p:cNvGrpSpPr/>
            <p:nvPr/>
          </p:nvGrpSpPr>
          <p:grpSpPr>
            <a:xfrm>
              <a:off x="4922837" y="2316162"/>
              <a:ext cx="1501976" cy="1066800"/>
              <a:chOff x="4687973" y="1835261"/>
              <a:chExt cx="1501976" cy="1066800"/>
            </a:xfrm>
          </p:grpSpPr>
          <p:sp>
            <p:nvSpPr>
              <p:cNvPr id="246" name="Rectangle 245"/>
              <p:cNvSpPr/>
              <p:nvPr/>
            </p:nvSpPr>
            <p:spPr bwMode="auto">
              <a:xfrm>
                <a:off x="4687973" y="1835261"/>
                <a:ext cx="1424613" cy="10668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5439">
                        <a:srgbClr val="F8F8F8"/>
                      </a:gs>
                      <a:gs pos="10000">
                        <a:srgbClr val="F8F8F8"/>
                      </a:gs>
                    </a:gsLst>
                    <a:lin ang="5400000" scaled="0"/>
                  </a:gradFill>
                </a:endParaRPr>
              </a:p>
            </p:txBody>
          </p:sp>
          <p:pic>
            <p:nvPicPr>
              <p:cNvPr id="247" name="Picture 246"/>
              <p:cNvPicPr>
                <a:picLocks noChangeAspect="1"/>
              </p:cNvPicPr>
              <p:nvPr/>
            </p:nvPicPr>
            <p:blipFill>
              <a:blip r:embed="rId3">
                <a:biLevel thresh="25000"/>
              </a:blip>
              <a:stretch>
                <a:fillRect/>
              </a:stretch>
            </p:blipFill>
            <p:spPr>
              <a:xfrm>
                <a:off x="4909280" y="2001757"/>
                <a:ext cx="469879" cy="469879"/>
              </a:xfrm>
              <a:prstGeom prst="rect">
                <a:avLst/>
              </a:prstGeom>
            </p:spPr>
          </p:pic>
          <p:grpSp>
            <p:nvGrpSpPr>
              <p:cNvPr id="248" name="Group 247"/>
              <p:cNvGrpSpPr/>
              <p:nvPr/>
            </p:nvGrpSpPr>
            <p:grpSpPr>
              <a:xfrm>
                <a:off x="5406033" y="2037850"/>
                <a:ext cx="383886" cy="397693"/>
                <a:chOff x="3503423" y="2196553"/>
                <a:chExt cx="672180" cy="668881"/>
              </a:xfrm>
            </p:grpSpPr>
            <p:sp>
              <p:nvSpPr>
                <p:cNvPr id="250" name="Freeform 34"/>
                <p:cNvSpPr>
                  <a:spLocks/>
                </p:cNvSpPr>
                <p:nvPr/>
              </p:nvSpPr>
              <p:spPr bwMode="auto">
                <a:xfrm>
                  <a:off x="3736418" y="2363155"/>
                  <a:ext cx="205778" cy="341038"/>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251" name="Freeform 35"/>
                <p:cNvSpPr>
                  <a:spLocks noEditPoints="1"/>
                </p:cNvSpPr>
                <p:nvPr/>
              </p:nvSpPr>
              <p:spPr bwMode="auto">
                <a:xfrm>
                  <a:off x="3503423" y="2196553"/>
                  <a:ext cx="672180" cy="668881"/>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grpSp>
          <p:sp>
            <p:nvSpPr>
              <p:cNvPr id="249" name="Rectangle 248"/>
              <p:cNvSpPr/>
              <p:nvPr/>
            </p:nvSpPr>
            <p:spPr>
              <a:xfrm>
                <a:off x="4860082" y="2595929"/>
                <a:ext cx="1329867" cy="276871"/>
              </a:xfrm>
              <a:prstGeom prst="rect">
                <a:avLst/>
              </a:prstGeom>
            </p:spPr>
            <p:txBody>
              <a:bodyPr wrap="square">
                <a:spAutoFit/>
              </a:bodyPr>
              <a:lstStyle/>
              <a:p>
                <a:pPr defTabSz="914340"/>
                <a:r>
                  <a:rPr lang="en-US" sz="1199" kern="0" spc="-30"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Batch Analytics</a:t>
                </a:r>
                <a:endParaRPr lang="en-US" sz="1199" kern="0" dirty="0">
                  <a:gradFill>
                    <a:gsLst>
                      <a:gs pos="0">
                        <a:srgbClr val="FFFFFF"/>
                      </a:gs>
                      <a:gs pos="100000">
                        <a:srgbClr val="FFFFFF"/>
                      </a:gs>
                    </a:gsLst>
                    <a:lin ang="5400000" scaled="0"/>
                  </a:gradFill>
                  <a:ea typeface="MS PGothic" panose="020B0600070205080204" pitchFamily="34" charset="-128"/>
                </a:endParaRPr>
              </a:p>
            </p:txBody>
          </p:sp>
        </p:grpSp>
      </p:grpSp>
      <p:grpSp>
        <p:nvGrpSpPr>
          <p:cNvPr id="260" name="Group 259"/>
          <p:cNvGrpSpPr/>
          <p:nvPr/>
        </p:nvGrpSpPr>
        <p:grpSpPr>
          <a:xfrm>
            <a:off x="8914969" y="2993330"/>
            <a:ext cx="2125284" cy="1115515"/>
            <a:chOff x="8156270" y="3573460"/>
            <a:chExt cx="2125284" cy="1115515"/>
          </a:xfrm>
        </p:grpSpPr>
        <p:grpSp>
          <p:nvGrpSpPr>
            <p:cNvPr id="261" name="Group 260"/>
            <p:cNvGrpSpPr/>
            <p:nvPr/>
          </p:nvGrpSpPr>
          <p:grpSpPr>
            <a:xfrm>
              <a:off x="8917817" y="3573460"/>
              <a:ext cx="1363737" cy="1115515"/>
              <a:chOff x="9185334" y="3775291"/>
              <a:chExt cx="2007135" cy="1567903"/>
            </a:xfrm>
          </p:grpSpPr>
          <p:grpSp>
            <p:nvGrpSpPr>
              <p:cNvPr id="263" name="Group 262"/>
              <p:cNvGrpSpPr/>
              <p:nvPr/>
            </p:nvGrpSpPr>
            <p:grpSpPr>
              <a:xfrm>
                <a:off x="9185334" y="3775291"/>
                <a:ext cx="2007135" cy="1567903"/>
                <a:chOff x="9185334" y="3775291"/>
                <a:chExt cx="2007135" cy="1567903"/>
              </a:xfrm>
            </p:grpSpPr>
            <p:sp>
              <p:nvSpPr>
                <p:cNvPr id="265" name="Rectangle 264"/>
                <p:cNvSpPr/>
                <p:nvPr/>
              </p:nvSpPr>
              <p:spPr bwMode="auto">
                <a:xfrm>
                  <a:off x="9185334" y="3775291"/>
                  <a:ext cx="2007135" cy="1567903"/>
                </a:xfrm>
                <a:prstGeom prst="rect">
                  <a:avLst/>
                </a:prstGeom>
                <a:solidFill>
                  <a:schemeClr val="accent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45707" rIns="18278" bIns="91388" numCol="1" spcCol="1270" anchor="t" anchorCtr="0">
                  <a:noAutofit/>
                </a:bodyPr>
                <a:lstStyle/>
                <a:p>
                  <a:pPr algn="ctr" defTabSz="724964">
                    <a:spcBef>
                      <a:spcPct val="0"/>
                    </a:spcBef>
                    <a:spcAft>
                      <a:spcPct val="35000"/>
                    </a:spcAft>
                  </a:pPr>
                  <a:endParaRPr lang="en-US" sz="1599" b="1" kern="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pic>
              <p:nvPicPr>
                <p:cNvPr id="266" name="Picture 265"/>
                <p:cNvPicPr>
                  <a:picLocks noChangeAspect="1"/>
                </p:cNvPicPr>
                <p:nvPr/>
              </p:nvPicPr>
              <p:blipFill>
                <a:blip r:embed="rId4">
                  <a:biLevel thresh="25000"/>
                </a:blip>
                <a:stretch>
                  <a:fillRect/>
                </a:stretch>
              </p:blipFill>
              <p:spPr>
                <a:xfrm>
                  <a:off x="9664601" y="3983189"/>
                  <a:ext cx="780290" cy="780290"/>
                </a:xfrm>
                <a:prstGeom prst="rect">
                  <a:avLst/>
                </a:prstGeom>
              </p:spPr>
            </p:pic>
          </p:grpSp>
          <p:sp>
            <p:nvSpPr>
              <p:cNvPr id="264" name="Rectangle 263"/>
              <p:cNvSpPr/>
              <p:nvPr/>
            </p:nvSpPr>
            <p:spPr>
              <a:xfrm>
                <a:off x="9313945" y="4899713"/>
                <a:ext cx="1660317" cy="276871"/>
              </a:xfrm>
              <a:prstGeom prst="rect">
                <a:avLst/>
              </a:prstGeom>
            </p:spPr>
            <p:txBody>
              <a:bodyPr wrap="square">
                <a:spAutoFit/>
              </a:bodyPr>
              <a:lstStyle/>
              <a:p>
                <a:pPr algn="ctr" defTabSz="914340"/>
                <a:r>
                  <a:rPr lang="en-US" sz="1199" kern="0" spc="-30"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Azure SQL DW</a:t>
                </a:r>
                <a:endParaRPr lang="en-US" sz="1199" kern="0" dirty="0">
                  <a:gradFill>
                    <a:gsLst>
                      <a:gs pos="0">
                        <a:srgbClr val="FFFFFF"/>
                      </a:gs>
                      <a:gs pos="100000">
                        <a:srgbClr val="FFFFFF"/>
                      </a:gs>
                    </a:gsLst>
                    <a:lin ang="5400000" scaled="0"/>
                  </a:gradFill>
                  <a:ea typeface="MS PGothic" panose="020B0600070205080204" pitchFamily="34" charset="-128"/>
                </a:endParaRPr>
              </a:p>
            </p:txBody>
          </p:sp>
        </p:grpSp>
        <p:sp>
          <p:nvSpPr>
            <p:cNvPr id="262" name="Right Arrow 261"/>
            <p:cNvSpPr/>
            <p:nvPr/>
          </p:nvSpPr>
          <p:spPr bwMode="auto">
            <a:xfrm>
              <a:off x="8156270" y="4030662"/>
              <a:ext cx="761545" cy="334066"/>
            </a:xfrm>
            <a:prstGeom prs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sp>
        <p:nvSpPr>
          <p:cNvPr id="267" name="Up-Down Arrow 266"/>
          <p:cNvSpPr/>
          <p:nvPr/>
        </p:nvSpPr>
        <p:spPr bwMode="auto">
          <a:xfrm>
            <a:off x="10189216" y="1747462"/>
            <a:ext cx="277460" cy="1245868"/>
          </a:xfrm>
          <a:prstGeom prst="upDown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75" name="Up Arrow 274"/>
          <p:cNvSpPr/>
          <p:nvPr/>
        </p:nvSpPr>
        <p:spPr bwMode="auto">
          <a:xfrm>
            <a:off x="5883550" y="2802832"/>
            <a:ext cx="303621" cy="636439"/>
          </a:xfrm>
          <a:prstGeom prst="up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276" name="Group 275"/>
          <p:cNvGrpSpPr/>
          <p:nvPr/>
        </p:nvGrpSpPr>
        <p:grpSpPr>
          <a:xfrm>
            <a:off x="7646945" y="1013391"/>
            <a:ext cx="3848519" cy="734071"/>
            <a:chOff x="7080940" y="1059077"/>
            <a:chExt cx="3848519" cy="734071"/>
          </a:xfrm>
        </p:grpSpPr>
        <p:grpSp>
          <p:nvGrpSpPr>
            <p:cNvPr id="277" name="Group 276"/>
            <p:cNvGrpSpPr/>
            <p:nvPr/>
          </p:nvGrpSpPr>
          <p:grpSpPr>
            <a:xfrm>
              <a:off x="7080940" y="1059077"/>
              <a:ext cx="3848519" cy="734071"/>
              <a:chOff x="4687973" y="1835261"/>
              <a:chExt cx="2720426" cy="734071"/>
            </a:xfrm>
          </p:grpSpPr>
          <p:sp>
            <p:nvSpPr>
              <p:cNvPr id="289" name="Rectangle 288"/>
              <p:cNvSpPr/>
              <p:nvPr/>
            </p:nvSpPr>
            <p:spPr bwMode="auto">
              <a:xfrm>
                <a:off x="4687973" y="1835261"/>
                <a:ext cx="2720426" cy="723657"/>
              </a:xfrm>
              <a:prstGeom prst="rect">
                <a:avLst/>
              </a:prstGeom>
              <a:solidFill>
                <a:schemeClr val="bg2">
                  <a:lumMod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5439">
                        <a:srgbClr val="F8F8F8"/>
                      </a:gs>
                      <a:gs pos="10000">
                        <a:srgbClr val="F8F8F8"/>
                      </a:gs>
                    </a:gsLst>
                    <a:lin ang="5400000" scaled="0"/>
                  </a:gradFill>
                </a:endParaRPr>
              </a:p>
            </p:txBody>
          </p:sp>
          <p:sp>
            <p:nvSpPr>
              <p:cNvPr id="290" name="Rectangle 289"/>
              <p:cNvSpPr/>
              <p:nvPr/>
            </p:nvSpPr>
            <p:spPr>
              <a:xfrm>
                <a:off x="5523747" y="2292461"/>
                <a:ext cx="1670008" cy="276871"/>
              </a:xfrm>
              <a:prstGeom prst="rect">
                <a:avLst/>
              </a:prstGeom>
            </p:spPr>
            <p:txBody>
              <a:bodyPr wrap="square">
                <a:spAutoFit/>
              </a:bodyPr>
              <a:lstStyle/>
              <a:p>
                <a:pPr defTabSz="914340"/>
                <a:r>
                  <a:rPr lang="en-US" sz="1199" kern="0" spc="-30" dirty="0">
                    <a:latin typeface="Segoe UI Semilight" panose="020B0402040204020203" pitchFamily="34" charset="0"/>
                    <a:ea typeface="MS PGothic" panose="020B0600070205080204" pitchFamily="34" charset="-128"/>
                    <a:cs typeface="Segoe UI Semilight" panose="020B0402040204020203" pitchFamily="34" charset="0"/>
                  </a:rPr>
                  <a:t>Interactive Analytics</a:t>
                </a:r>
                <a:endParaRPr lang="en-US" sz="1199" kern="0" dirty="0">
                  <a:ea typeface="MS PGothic" panose="020B0600070205080204" pitchFamily="34" charset="-128"/>
                </a:endParaRPr>
              </a:p>
            </p:txBody>
          </p:sp>
        </p:grpSp>
        <p:grpSp>
          <p:nvGrpSpPr>
            <p:cNvPr id="278" name="Group 277"/>
            <p:cNvGrpSpPr/>
            <p:nvPr/>
          </p:nvGrpSpPr>
          <p:grpSpPr>
            <a:xfrm>
              <a:off x="7776794" y="1162991"/>
              <a:ext cx="1089666" cy="276871"/>
              <a:chOff x="10335701" y="395090"/>
              <a:chExt cx="1089666" cy="276871"/>
            </a:xfrm>
          </p:grpSpPr>
          <p:grpSp>
            <p:nvGrpSpPr>
              <p:cNvPr id="282" name="Group 281"/>
              <p:cNvGrpSpPr/>
              <p:nvPr/>
            </p:nvGrpSpPr>
            <p:grpSpPr>
              <a:xfrm>
                <a:off x="10335701" y="408158"/>
                <a:ext cx="399053" cy="255055"/>
                <a:chOff x="4481847" y="2708926"/>
                <a:chExt cx="673103" cy="430214"/>
              </a:xfrm>
              <a:solidFill>
                <a:schemeClr val="bg1"/>
              </a:solidFill>
            </p:grpSpPr>
            <p:sp>
              <p:nvSpPr>
                <p:cNvPr id="284"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14340"/>
                  <a:endParaRPr lang="en-US" sz="1801" kern="0">
                    <a:solidFill>
                      <a:srgbClr val="FFFFFF"/>
                    </a:solidFill>
                    <a:ea typeface="MS PGothic" panose="020B0600070205080204" pitchFamily="34" charset="-128"/>
                  </a:endParaRPr>
                </a:p>
              </p:txBody>
            </p:sp>
            <p:sp>
              <p:nvSpPr>
                <p:cNvPr id="285"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14340"/>
                  <a:endParaRPr lang="en-US" sz="1801" kern="0">
                    <a:solidFill>
                      <a:srgbClr val="FFFFFF"/>
                    </a:solidFill>
                    <a:ea typeface="MS PGothic" panose="020B0600070205080204" pitchFamily="34" charset="-128"/>
                  </a:endParaRPr>
                </a:p>
              </p:txBody>
            </p:sp>
            <p:sp>
              <p:nvSpPr>
                <p:cNvPr id="286"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14340"/>
                  <a:endParaRPr lang="en-US" sz="1801" kern="0">
                    <a:solidFill>
                      <a:srgbClr val="FFFFFF"/>
                    </a:solidFill>
                    <a:ea typeface="MS PGothic" panose="020B0600070205080204" pitchFamily="34" charset="-128"/>
                  </a:endParaRPr>
                </a:p>
              </p:txBody>
            </p:sp>
            <p:sp>
              <p:nvSpPr>
                <p:cNvPr id="287"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14340"/>
                  <a:endParaRPr lang="en-US" sz="1801" kern="0">
                    <a:solidFill>
                      <a:srgbClr val="FFFFFF"/>
                    </a:solidFill>
                    <a:ea typeface="MS PGothic" panose="020B0600070205080204" pitchFamily="34" charset="-128"/>
                  </a:endParaRPr>
                </a:p>
              </p:txBody>
            </p:sp>
            <p:sp>
              <p:nvSpPr>
                <p:cNvPr id="288"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defTabSz="914340"/>
                  <a:endParaRPr lang="en-US" sz="1801" kern="0">
                    <a:solidFill>
                      <a:srgbClr val="FFFFFF"/>
                    </a:solidFill>
                    <a:ea typeface="MS PGothic" panose="020B0600070205080204" pitchFamily="34" charset="-128"/>
                  </a:endParaRPr>
                </a:p>
              </p:txBody>
            </p:sp>
          </p:grpSp>
          <p:sp>
            <p:nvSpPr>
              <p:cNvPr id="283" name="Rectangle 282"/>
              <p:cNvSpPr/>
              <p:nvPr/>
            </p:nvSpPr>
            <p:spPr>
              <a:xfrm>
                <a:off x="10692794" y="395090"/>
                <a:ext cx="732573" cy="276871"/>
              </a:xfrm>
              <a:prstGeom prst="rect">
                <a:avLst/>
              </a:prstGeom>
            </p:spPr>
            <p:txBody>
              <a:bodyPr wrap="none">
                <a:spAutoFit/>
              </a:bodyPr>
              <a:lstStyle/>
              <a:p>
                <a:pPr defTabSz="914340"/>
                <a:r>
                  <a:rPr lang="en-US" sz="1199" kern="0" spc="-30" dirty="0">
                    <a:latin typeface="Segoe UI Semilight" panose="020B0402040204020203" pitchFamily="34" charset="0"/>
                    <a:ea typeface="MS PGothic" panose="020B0600070205080204" pitchFamily="34" charset="-128"/>
                    <a:cs typeface="Segoe UI Semilight" panose="020B0402040204020203" pitchFamily="34" charset="0"/>
                  </a:rPr>
                  <a:t>Power BI</a:t>
                </a:r>
              </a:p>
            </p:txBody>
          </p:sp>
        </p:grpSp>
        <p:grpSp>
          <p:nvGrpSpPr>
            <p:cNvPr id="279" name="Group 278"/>
            <p:cNvGrpSpPr/>
            <p:nvPr/>
          </p:nvGrpSpPr>
          <p:grpSpPr>
            <a:xfrm>
              <a:off x="9674420" y="1135062"/>
              <a:ext cx="1219399" cy="334357"/>
              <a:chOff x="7395042" y="2409361"/>
              <a:chExt cx="1219399" cy="334357"/>
            </a:xfrm>
          </p:grpSpPr>
          <p:pic>
            <p:nvPicPr>
              <p:cNvPr id="280" name="Picture 4" descr="http://blog.jupyter.org/content/images/2015/02/jupyter-sq-text.png"/>
              <p:cNvPicPr>
                <a:picLocks noChangeAspect="1" noChangeArrowheads="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7395042" y="2409361"/>
                <a:ext cx="334357" cy="334357"/>
              </a:xfrm>
              <a:prstGeom prst="rect">
                <a:avLst/>
              </a:prstGeom>
              <a:noFill/>
              <a:extLst>
                <a:ext uri="{909E8E84-426E-40DD-AFC4-6F175D3DCCD1}">
                  <a14:hiddenFill xmlns:a14="http://schemas.microsoft.com/office/drawing/2010/main">
                    <a:solidFill>
                      <a:srgbClr val="FFFFFF"/>
                    </a:solidFill>
                  </a14:hiddenFill>
                </a:ext>
              </a:extLst>
            </p:spPr>
          </p:pic>
          <p:sp>
            <p:nvSpPr>
              <p:cNvPr id="281" name="Rectangle 280"/>
              <p:cNvSpPr/>
              <p:nvPr/>
            </p:nvSpPr>
            <p:spPr>
              <a:xfrm>
                <a:off x="7738239" y="2420739"/>
                <a:ext cx="876202" cy="276871"/>
              </a:xfrm>
              <a:prstGeom prst="rect">
                <a:avLst/>
              </a:prstGeom>
            </p:spPr>
            <p:txBody>
              <a:bodyPr wrap="none">
                <a:spAutoFit/>
              </a:bodyPr>
              <a:lstStyle/>
              <a:p>
                <a:pPr defTabSz="914340"/>
                <a:r>
                  <a:rPr lang="en-US" sz="1199" kern="0" spc="-30" dirty="0">
                    <a:latin typeface="Segoe UI Semilight" panose="020B0402040204020203" pitchFamily="34" charset="0"/>
                    <a:ea typeface="MS PGothic" panose="020B0600070205080204" pitchFamily="34" charset="-128"/>
                    <a:cs typeface="Segoe UI Semilight" panose="020B0402040204020203" pitchFamily="34" charset="0"/>
                  </a:rPr>
                  <a:t>Notebooks</a:t>
                </a:r>
              </a:p>
            </p:txBody>
          </p:sp>
        </p:grpSp>
      </p:grpSp>
      <p:sp>
        <p:nvSpPr>
          <p:cNvPr id="292" name="Up-Down Arrow 291"/>
          <p:cNvSpPr/>
          <p:nvPr/>
        </p:nvSpPr>
        <p:spPr bwMode="auto">
          <a:xfrm>
            <a:off x="8173795" y="1747462"/>
            <a:ext cx="277460" cy="1245868"/>
          </a:xfrm>
          <a:prstGeom prst="upDown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366107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5"/>
                                        </p:tgtEl>
                                        <p:attrNameLst>
                                          <p:attrName>style.visibility</p:attrName>
                                        </p:attrNameLst>
                                      </p:cBhvr>
                                      <p:to>
                                        <p:strVal val="visible"/>
                                      </p:to>
                                    </p:set>
                                    <p:animEffect transition="in" filter="fade">
                                      <p:cBhvr>
                                        <p:cTn id="7" dur="500"/>
                                        <p:tgtEl>
                                          <p:spTgt spid="2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1"/>
                                        </p:tgtEl>
                                        <p:attrNameLst>
                                          <p:attrName>style.visibility</p:attrName>
                                        </p:attrNameLst>
                                      </p:cBhvr>
                                      <p:to>
                                        <p:strVal val="visible"/>
                                      </p:to>
                                    </p:set>
                                    <p:animEffect transition="in" filter="fade">
                                      <p:cBhvr>
                                        <p:cTn id="12" dur="500"/>
                                        <p:tgtEl>
                                          <p:spTgt spid="2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4"/>
                                        </p:tgtEl>
                                        <p:attrNameLst>
                                          <p:attrName>style.visibility</p:attrName>
                                        </p:attrNameLst>
                                      </p:cBhvr>
                                      <p:to>
                                        <p:strVal val="visible"/>
                                      </p:to>
                                    </p:set>
                                    <p:animEffect transition="in" filter="fade">
                                      <p:cBhvr>
                                        <p:cTn id="17" dur="500"/>
                                        <p:tgtEl>
                                          <p:spTgt spid="2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3"/>
                                        </p:tgtEl>
                                        <p:attrNameLst>
                                          <p:attrName>style.visibility</p:attrName>
                                        </p:attrNameLst>
                                      </p:cBhvr>
                                      <p:to>
                                        <p:strVal val="visible"/>
                                      </p:to>
                                    </p:set>
                                    <p:animEffect transition="in" filter="fade">
                                      <p:cBhvr>
                                        <p:cTn id="22" dur="500"/>
                                        <p:tgtEl>
                                          <p:spTgt spid="24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0"/>
                                        </p:tgtEl>
                                        <p:attrNameLst>
                                          <p:attrName>style.visibility</p:attrName>
                                        </p:attrNameLst>
                                      </p:cBhvr>
                                      <p:to>
                                        <p:strVal val="visible"/>
                                      </p:to>
                                    </p:set>
                                    <p:animEffect transition="in" filter="fade">
                                      <p:cBhvr>
                                        <p:cTn id="27" dur="500"/>
                                        <p:tgtEl>
                                          <p:spTgt spid="26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67"/>
                                        </p:tgtEl>
                                        <p:attrNameLst>
                                          <p:attrName>style.visibility</p:attrName>
                                        </p:attrNameLst>
                                      </p:cBhvr>
                                      <p:to>
                                        <p:strVal val="visible"/>
                                      </p:to>
                                    </p:set>
                                    <p:animEffect transition="in" filter="fade">
                                      <p:cBhvr>
                                        <p:cTn id="32" dur="500"/>
                                        <p:tgtEl>
                                          <p:spTgt spid="26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30"/>
                                        </p:tgtEl>
                                        <p:attrNameLst>
                                          <p:attrName>style.visibility</p:attrName>
                                        </p:attrNameLst>
                                      </p:cBhvr>
                                      <p:to>
                                        <p:strVal val="visible"/>
                                      </p:to>
                                    </p:set>
                                    <p:animEffect transition="in" filter="fade">
                                      <p:cBhvr>
                                        <p:cTn id="37" dur="500"/>
                                        <p:tgtEl>
                                          <p:spTgt spid="23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76"/>
                                        </p:tgtEl>
                                        <p:attrNameLst>
                                          <p:attrName>style.visibility</p:attrName>
                                        </p:attrNameLst>
                                      </p:cBhvr>
                                      <p:to>
                                        <p:strVal val="visible"/>
                                      </p:to>
                                    </p:set>
                                    <p:animEffect transition="in" filter="fade">
                                      <p:cBhvr>
                                        <p:cTn id="42" dur="500"/>
                                        <p:tgtEl>
                                          <p:spTgt spid="27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92"/>
                                        </p:tgtEl>
                                        <p:attrNameLst>
                                          <p:attrName>style.visibility</p:attrName>
                                        </p:attrNameLst>
                                      </p:cBhvr>
                                      <p:to>
                                        <p:strVal val="visible"/>
                                      </p:to>
                                    </p:set>
                                    <p:animEffect transition="in" filter="fade">
                                      <p:cBhvr>
                                        <p:cTn id="47" dur="500"/>
                                        <p:tgtEl>
                                          <p:spTgt spid="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animBg="1"/>
      <p:bldP spid="230" grpId="0" animBg="1"/>
      <p:bldP spid="267" grpId="0" animBg="1"/>
      <p:bldP spid="29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4358" y="0"/>
            <a:ext cx="10724938" cy="932603"/>
          </a:xfrm>
        </p:spPr>
        <p:txBody>
          <a:bodyPr>
            <a:normAutofit/>
          </a:bodyPr>
          <a:lstStyle/>
          <a:p>
            <a:r>
              <a:rPr lang="en-US" dirty="0">
                <a:latin typeface="Segoe UI Light" panose="020B0502040204020203" pitchFamily="34" charset="0"/>
                <a:cs typeface="Segoe UI Light" panose="020B0502040204020203" pitchFamily="34" charset="0"/>
              </a:rPr>
              <a:t>Azure Data Factory </a:t>
            </a:r>
          </a:p>
        </p:txBody>
      </p:sp>
      <p:pic>
        <p:nvPicPr>
          <p:cNvPr id="2" name="Picture 1"/>
          <p:cNvPicPr>
            <a:picLocks noChangeAspect="1"/>
          </p:cNvPicPr>
          <p:nvPr/>
        </p:nvPicPr>
        <p:blipFill>
          <a:blip r:embed="rId2"/>
          <a:stretch>
            <a:fillRect/>
          </a:stretch>
        </p:blipFill>
        <p:spPr>
          <a:xfrm>
            <a:off x="6827837" y="4018509"/>
            <a:ext cx="5111728" cy="27594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 Placeholder 5"/>
          <p:cNvSpPr txBox="1">
            <a:spLocks/>
          </p:cNvSpPr>
          <p:nvPr/>
        </p:nvSpPr>
        <p:spPr>
          <a:xfrm>
            <a:off x="350837" y="982662"/>
            <a:ext cx="11887200" cy="342899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6298" indent="-466298">
              <a:buFont typeface="+mj-lt"/>
              <a:buAutoNum type="arabicPeriod"/>
            </a:pPr>
            <a:r>
              <a:rPr lang="en-US" sz="2448" b="1" dirty="0">
                <a:cs typeface="Segoe UI" panose="020B0502040204020203" pitchFamily="34" charset="0"/>
              </a:rPr>
              <a:t>Orchestrate, monitor &amp; schedule </a:t>
            </a:r>
          </a:p>
          <a:p>
            <a:pPr marL="757735" lvl="1" indent="-291436">
              <a:buFont typeface="Arial" panose="020B0604020202020204" pitchFamily="34" charset="0"/>
              <a:buChar char="•"/>
            </a:pPr>
            <a:r>
              <a:rPr lang="en-US" sz="2448" dirty="0">
                <a:cs typeface="Segoe UI" panose="020B0502040204020203" pitchFamily="34" charset="0"/>
              </a:rPr>
              <a:t>compose data processing, storage &amp; movement services (on premises &amp; cloud)</a:t>
            </a:r>
          </a:p>
          <a:p>
            <a:pPr marL="466298" indent="-466298">
              <a:buFont typeface="+mj-lt"/>
              <a:buAutoNum type="arabicPeriod"/>
            </a:pPr>
            <a:r>
              <a:rPr lang="en-US" sz="2448" b="1" dirty="0">
                <a:cs typeface="Segoe UI" panose="020B0502040204020203" pitchFamily="34" charset="0"/>
              </a:rPr>
              <a:t>Automatic infrastructure management</a:t>
            </a:r>
            <a:r>
              <a:rPr lang="en-US" sz="2448" dirty="0">
                <a:cs typeface="Segoe UI" panose="020B0502040204020203" pitchFamily="34" charset="0"/>
              </a:rPr>
              <a:t> </a:t>
            </a:r>
          </a:p>
          <a:p>
            <a:pPr marL="757735" lvl="1" indent="-291436">
              <a:buFont typeface="Arial" panose="020B0604020202020204" pitchFamily="34" charset="0"/>
              <a:buChar char="•"/>
            </a:pPr>
            <a:r>
              <a:rPr lang="en-US" sz="2448" dirty="0">
                <a:cs typeface="Segoe UI" panose="020B0502040204020203" pitchFamily="34" charset="0"/>
              </a:rPr>
              <a:t>combine pipeline intent w/ resource allocation &amp; management</a:t>
            </a:r>
          </a:p>
          <a:p>
            <a:pPr marL="757735" lvl="1" indent="-291436">
              <a:buFont typeface="Arial" panose="020B0604020202020204" pitchFamily="34" charset="0"/>
              <a:buChar char="•"/>
            </a:pPr>
            <a:r>
              <a:rPr lang="en-US" sz="2448" dirty="0">
                <a:cs typeface="Segoe UI" panose="020B0502040204020203" pitchFamily="34" charset="0"/>
              </a:rPr>
              <a:t>data movement as a service (global footprint &amp; on premises)</a:t>
            </a:r>
          </a:p>
          <a:p>
            <a:pPr marL="466298" indent="-466298">
              <a:buFont typeface="+mj-lt"/>
              <a:buAutoNum type="arabicPeriod"/>
            </a:pPr>
            <a:r>
              <a:rPr lang="en-US" sz="2448" b="1" dirty="0">
                <a:cs typeface="Segoe UI" panose="020B0502040204020203" pitchFamily="34" charset="0"/>
              </a:rPr>
              <a:t>Single pane of glass</a:t>
            </a:r>
            <a:r>
              <a:rPr lang="en-US" sz="2448" dirty="0">
                <a:cs typeface="Segoe UI" panose="020B0502040204020203" pitchFamily="34" charset="0"/>
              </a:rPr>
              <a:t> </a:t>
            </a:r>
          </a:p>
          <a:p>
            <a:pPr marL="757735" lvl="1" indent="-291436">
              <a:buFont typeface="Arial" panose="020B0604020202020204" pitchFamily="34" charset="0"/>
              <a:buChar char="•"/>
            </a:pPr>
            <a:r>
              <a:rPr lang="en-US" sz="2448" dirty="0">
                <a:cs typeface="Segoe UI" panose="020B0502040204020203" pitchFamily="34" charset="0"/>
              </a:rPr>
              <a:t>one place to manage your network of data flows</a:t>
            </a:r>
          </a:p>
        </p:txBody>
      </p:sp>
    </p:spTree>
    <p:extLst>
      <p:ext uri="{BB962C8B-B14F-4D97-AF65-F5344CB8AC3E}">
        <p14:creationId xmlns:p14="http://schemas.microsoft.com/office/powerpoint/2010/main" val="261019141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sz="7200" dirty="0"/>
              <a:t>Demo: Using ADF with HDInsight</a:t>
            </a:r>
          </a:p>
        </p:txBody>
      </p:sp>
    </p:spTree>
    <p:extLst>
      <p:ext uri="{BB962C8B-B14F-4D97-AF65-F5344CB8AC3E}">
        <p14:creationId xmlns:p14="http://schemas.microsoft.com/office/powerpoint/2010/main" val="180133263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EDW using HDInsight – Deployment</a:t>
            </a:r>
          </a:p>
        </p:txBody>
      </p:sp>
      <p:sp>
        <p:nvSpPr>
          <p:cNvPr id="6" name="Text Placeholder 5"/>
          <p:cNvSpPr>
            <a:spLocks noGrp="1"/>
          </p:cNvSpPr>
          <p:nvPr>
            <p:ph type="body" sz="quarter" idx="10"/>
          </p:nvPr>
        </p:nvSpPr>
        <p:spPr>
          <a:xfrm>
            <a:off x="274639" y="1212849"/>
            <a:ext cx="8321012" cy="5139869"/>
          </a:xfrm>
        </p:spPr>
        <p:txBody>
          <a:bodyPr/>
          <a:lstStyle/>
          <a:p>
            <a:r>
              <a:rPr lang="en-US" dirty="0"/>
              <a:t>Cluster Planning</a:t>
            </a:r>
          </a:p>
          <a:p>
            <a:pPr lvl="1"/>
            <a:r>
              <a:rPr lang="en-US" dirty="0"/>
              <a:t>Cluster planning</a:t>
            </a:r>
          </a:p>
          <a:p>
            <a:pPr lvl="1"/>
            <a:r>
              <a:rPr lang="en-US" dirty="0"/>
              <a:t>Cluster Deployment model</a:t>
            </a:r>
          </a:p>
          <a:p>
            <a:r>
              <a:rPr lang="en-US" dirty="0"/>
              <a:t>Query Development</a:t>
            </a:r>
          </a:p>
          <a:p>
            <a:pPr lvl="1"/>
            <a:r>
              <a:rPr lang="en-US" dirty="0"/>
              <a:t>Author and Debug Queries</a:t>
            </a:r>
          </a:p>
          <a:p>
            <a:pPr lvl="1"/>
            <a:r>
              <a:rPr lang="en-US" dirty="0"/>
              <a:t>Optimize queries</a:t>
            </a:r>
          </a:p>
          <a:p>
            <a:r>
              <a:rPr lang="en-US" dirty="0"/>
              <a:t>Deployment</a:t>
            </a:r>
          </a:p>
          <a:p>
            <a:pPr lvl="1"/>
            <a:r>
              <a:rPr lang="en-US" dirty="0"/>
              <a:t>Use ADF/Oozie to schedule and </a:t>
            </a:r>
            <a:r>
              <a:rPr lang="en-US" dirty="0" err="1"/>
              <a:t>productionalize</a:t>
            </a:r>
            <a:r>
              <a:rPr lang="en-US" dirty="0"/>
              <a:t> your jobs</a:t>
            </a:r>
          </a:p>
          <a:p>
            <a:r>
              <a:rPr lang="en-US" dirty="0">
                <a:highlight>
                  <a:srgbClr val="FFFF00"/>
                </a:highlight>
              </a:rPr>
              <a:t>Connecting with BI tools</a:t>
            </a:r>
          </a:p>
          <a:p>
            <a:pPr lvl="1"/>
            <a:r>
              <a:rPr lang="en-US" dirty="0">
                <a:highlight>
                  <a:srgbClr val="FFFF00"/>
                </a:highlight>
              </a:rPr>
              <a:t>Create tables on ORC data from shared storage account</a:t>
            </a:r>
          </a:p>
          <a:p>
            <a:pPr lvl="1"/>
            <a:r>
              <a:rPr lang="en-US" dirty="0">
                <a:highlight>
                  <a:srgbClr val="FFFF00"/>
                </a:highlight>
              </a:rPr>
              <a:t>Have BI tools connect to cluster using ODBC driver</a:t>
            </a:r>
          </a:p>
        </p:txBody>
      </p:sp>
    </p:spTree>
    <p:extLst>
      <p:ext uri="{BB962C8B-B14F-4D97-AF65-F5344CB8AC3E}">
        <p14:creationId xmlns:p14="http://schemas.microsoft.com/office/powerpoint/2010/main" val="1897548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sz="7200" dirty="0"/>
              <a:t>Demo: 100GB query with Batch</a:t>
            </a:r>
          </a:p>
        </p:txBody>
      </p:sp>
    </p:spTree>
    <p:extLst>
      <p:ext uri="{BB962C8B-B14F-4D97-AF65-F5344CB8AC3E}">
        <p14:creationId xmlns:p14="http://schemas.microsoft.com/office/powerpoint/2010/main" val="334458120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gradFill>
                  <a:gsLst>
                    <a:gs pos="1250">
                      <a:schemeClr val="tx1"/>
                    </a:gs>
                    <a:gs pos="100000">
                      <a:schemeClr val="tx1"/>
                    </a:gs>
                  </a:gsLst>
                  <a:lin ang="5400000" scaled="0"/>
                </a:gradFill>
              </a:rPr>
              <a:t>Demo: TPCH on Batch</a:t>
            </a:r>
          </a:p>
        </p:txBody>
      </p:sp>
      <p:sp>
        <p:nvSpPr>
          <p:cNvPr id="5" name="Text Placeholder 4"/>
          <p:cNvSpPr>
            <a:spLocks noGrp="1"/>
          </p:cNvSpPr>
          <p:nvPr>
            <p:ph type="body" sz="quarter" idx="10"/>
          </p:nvPr>
        </p:nvSpPr>
        <p:spPr>
          <a:xfrm>
            <a:off x="122237" y="1183140"/>
            <a:ext cx="11609614" cy="3373891"/>
          </a:xfrm>
        </p:spPr>
        <p:txBody>
          <a:bodyPr/>
          <a:lstStyle/>
          <a:p>
            <a:r>
              <a:rPr lang="en-US" sz="1800" dirty="0"/>
              <a:t>create external table </a:t>
            </a:r>
            <a:r>
              <a:rPr lang="en-US" sz="1800" dirty="0">
                <a:highlight>
                  <a:srgbClr val="FFFF00"/>
                </a:highlight>
              </a:rPr>
              <a:t>lineitem100gb_orc</a:t>
            </a:r>
          </a:p>
          <a:p>
            <a:r>
              <a:rPr lang="en-US" sz="1800" dirty="0"/>
              <a:t>(L_ORDERKEY INT, L_PARTKEY INT,</a:t>
            </a:r>
          </a:p>
          <a:p>
            <a:r>
              <a:rPr lang="en-US" sz="1800" dirty="0"/>
              <a:t>L_SUPPKEY INT, L_LINENUMBER INT,</a:t>
            </a:r>
          </a:p>
          <a:p>
            <a:r>
              <a:rPr lang="en-US" sz="1800" dirty="0"/>
              <a:t>L_QUANTITY DOUBLE, L_EXTENDEDPRICE DOUBLE,</a:t>
            </a:r>
          </a:p>
          <a:p>
            <a:r>
              <a:rPr lang="en-US" sz="1800" dirty="0"/>
              <a:t>L_DISCOUNT DOUBLE, L_TAX DOUBLE,</a:t>
            </a:r>
          </a:p>
          <a:p>
            <a:r>
              <a:rPr lang="en-US" sz="1800" dirty="0"/>
              <a:t>L_RETURNFLAG STRING, L_LINESTATUS STRING,</a:t>
            </a:r>
          </a:p>
          <a:p>
            <a:r>
              <a:rPr lang="en-US" sz="1800" dirty="0"/>
              <a:t>L_SHIPDATE STRING, L_COMMITDATE STRING,</a:t>
            </a:r>
          </a:p>
          <a:p>
            <a:r>
              <a:rPr lang="en-US" sz="1800" dirty="0"/>
              <a:t>L_RECEIPTDATE STRING, L_SHIPINSTRUCT STRING,</a:t>
            </a:r>
          </a:p>
          <a:p>
            <a:r>
              <a:rPr lang="en-US" sz="1800" dirty="0"/>
              <a:t>L_SHIPMODE STRING, L_COMMENT STRING)</a:t>
            </a:r>
          </a:p>
          <a:p>
            <a:r>
              <a:rPr lang="en-US" sz="1800" dirty="0"/>
              <a:t>STORED AS ORC </a:t>
            </a:r>
          </a:p>
          <a:p>
            <a:r>
              <a:rPr lang="en-US" sz="1800" dirty="0"/>
              <a:t>LOCATION '</a:t>
            </a:r>
            <a:r>
              <a:rPr lang="en-US" sz="1800" dirty="0" err="1"/>
              <a:t>wasb</a:t>
            </a:r>
            <a:r>
              <a:rPr lang="en-US" sz="1800" dirty="0"/>
              <a:t>://</a:t>
            </a:r>
            <a:r>
              <a:rPr lang="en-US" sz="1800" dirty="0">
                <a:highlight>
                  <a:srgbClr val="FFFF00"/>
                </a:highlight>
              </a:rPr>
              <a:t>llap3@rashimgstorage.blob.core.windows.net/TPCH100GB/</a:t>
            </a:r>
            <a:r>
              <a:rPr lang="en-US" sz="1800" dirty="0" err="1">
                <a:highlight>
                  <a:srgbClr val="FFFF00"/>
                </a:highlight>
              </a:rPr>
              <a:t>lineitem_orc</a:t>
            </a:r>
            <a:r>
              <a:rPr lang="en-US" sz="1800" dirty="0"/>
              <a:t>/';</a:t>
            </a:r>
            <a:endParaRPr lang="en-US" sz="1800" dirty="0">
              <a:highlight>
                <a:srgbClr val="FFFF00"/>
              </a:highlight>
            </a:endParaRPr>
          </a:p>
        </p:txBody>
      </p:sp>
      <p:sp>
        <p:nvSpPr>
          <p:cNvPr id="7" name="Text Placeholder 4"/>
          <p:cNvSpPr txBox="1">
            <a:spLocks/>
          </p:cNvSpPr>
          <p:nvPr/>
        </p:nvSpPr>
        <p:spPr>
          <a:xfrm>
            <a:off x="274639" y="4841158"/>
            <a:ext cx="11889564" cy="168046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select </a:t>
            </a:r>
            <a:r>
              <a:rPr kumimoji="0" lang="en-US" sz="18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l_returnflag</a:t>
            </a: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l_linestatus</a:t>
            </a: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 sum(</a:t>
            </a:r>
            <a:r>
              <a:rPr kumimoji="0" lang="en-US" sz="18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l_quantity</a:t>
            </a: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 as </a:t>
            </a:r>
            <a:r>
              <a:rPr kumimoji="0" lang="en-US" sz="18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sum_qty</a:t>
            </a: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  sum(</a:t>
            </a:r>
            <a:r>
              <a:rPr kumimoji="0" lang="en-US" sz="18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l_extendedprice</a:t>
            </a: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 as </a:t>
            </a:r>
            <a:r>
              <a:rPr kumimoji="0" lang="en-US" sz="18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sum_base_price</a:t>
            </a: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  sum(</a:t>
            </a:r>
            <a:r>
              <a:rPr kumimoji="0" lang="en-US" sz="18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l_extendedprice</a:t>
            </a: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 * (1 - </a:t>
            </a:r>
            <a:r>
              <a:rPr kumimoji="0" lang="en-US" sz="18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l_discount</a:t>
            </a: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 as </a:t>
            </a:r>
            <a:r>
              <a:rPr kumimoji="0" lang="en-US" sz="18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sum_disc_price</a:t>
            </a: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  sum(</a:t>
            </a:r>
            <a:r>
              <a:rPr kumimoji="0" lang="en-US" sz="18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l_extendedprice</a:t>
            </a: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 * (1 - </a:t>
            </a:r>
            <a:r>
              <a:rPr kumimoji="0" lang="en-US" sz="18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l_discount</a:t>
            </a: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 * (1 + </a:t>
            </a:r>
            <a:r>
              <a:rPr kumimoji="0" lang="en-US" sz="18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l_tax</a:t>
            </a: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 as </a:t>
            </a:r>
            <a:r>
              <a:rPr kumimoji="0" lang="en-US" sz="18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sum_charge</a:t>
            </a: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avg</a:t>
            </a: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l_quantity</a:t>
            </a: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 as </a:t>
            </a:r>
            <a:r>
              <a:rPr kumimoji="0" lang="en-US" sz="18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avg_qty</a:t>
            </a: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avg</a:t>
            </a: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l_extendedprice</a:t>
            </a: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 as </a:t>
            </a:r>
            <a:r>
              <a:rPr kumimoji="0" lang="en-US" sz="18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avg_price</a:t>
            </a: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avg</a:t>
            </a: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l_discount</a:t>
            </a: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 as </a:t>
            </a:r>
            <a:r>
              <a:rPr kumimoji="0" lang="en-US" sz="18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avg_disc</a:t>
            </a: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  count(*) as </a:t>
            </a:r>
            <a:r>
              <a:rPr kumimoji="0" lang="en-US" sz="18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count_order</a:t>
            </a: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 from  lineitem100gb_orc where  </a:t>
            </a:r>
            <a:r>
              <a:rPr kumimoji="0" lang="en-US" sz="18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l_shipdate</a:t>
            </a: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 &lt;= '9/16/1998 12:00:00 AM' group by  </a:t>
            </a:r>
            <a:r>
              <a:rPr kumimoji="0" lang="en-US" sz="18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l_returnflag</a:t>
            </a: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l_linestatus</a:t>
            </a: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 order by  </a:t>
            </a:r>
            <a:r>
              <a:rPr kumimoji="0" lang="en-US" sz="18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l_returnflag</a:t>
            </a: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l_linestatus</a:t>
            </a: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a:t>
            </a:r>
          </a:p>
        </p:txBody>
      </p:sp>
    </p:spTree>
    <p:extLst>
      <p:ext uri="{BB962C8B-B14F-4D97-AF65-F5344CB8AC3E}">
        <p14:creationId xmlns:p14="http://schemas.microsoft.com/office/powerpoint/2010/main" val="2205829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Biggest Pain Point from customers</a:t>
            </a:r>
          </a:p>
        </p:txBody>
      </p:sp>
      <p:sp>
        <p:nvSpPr>
          <p:cNvPr id="6" name="Text Placeholder 5"/>
          <p:cNvSpPr>
            <a:spLocks noGrp="1"/>
          </p:cNvSpPr>
          <p:nvPr>
            <p:ph type="body" sz="quarter" idx="10"/>
          </p:nvPr>
        </p:nvSpPr>
        <p:spPr>
          <a:xfrm>
            <a:off x="274639" y="1678495"/>
            <a:ext cx="11887200" cy="2092881"/>
          </a:xfrm>
        </p:spPr>
        <p:txBody>
          <a:bodyPr/>
          <a:lstStyle/>
          <a:p>
            <a:r>
              <a:rPr lang="en-US" dirty="0"/>
              <a:t>What about interactivity?</a:t>
            </a:r>
          </a:p>
          <a:p>
            <a:pPr lvl="1"/>
            <a:r>
              <a:rPr lang="en-US" dirty="0"/>
              <a:t>Suited for batch, not interactive</a:t>
            </a:r>
          </a:p>
          <a:p>
            <a:pPr lvl="1"/>
            <a:r>
              <a:rPr lang="en-US" dirty="0"/>
              <a:t>Moving data to relational is an additional step and takes time</a:t>
            </a:r>
          </a:p>
          <a:p>
            <a:pPr lvl="1"/>
            <a:r>
              <a:rPr lang="en-US" dirty="0"/>
              <a:t>BI tools too slow to work with Hadoop cluster</a:t>
            </a:r>
          </a:p>
          <a:p>
            <a:pPr lvl="1"/>
            <a:r>
              <a:rPr lang="en-US" dirty="0"/>
              <a:t>Handling capacity between production and ad-hoc jobs</a:t>
            </a:r>
          </a:p>
        </p:txBody>
      </p:sp>
    </p:spTree>
    <p:extLst>
      <p:ext uri="{BB962C8B-B14F-4D97-AF65-F5344CB8AC3E}">
        <p14:creationId xmlns:p14="http://schemas.microsoft.com/office/powerpoint/2010/main" val="2590144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44"/>
          <p:cNvSpPr/>
          <p:nvPr/>
        </p:nvSpPr>
        <p:spPr bwMode="auto">
          <a:xfrm>
            <a:off x="8608162" y="1984985"/>
            <a:ext cx="3699775" cy="3839407"/>
          </a:xfrm>
          <a:custGeom>
            <a:avLst/>
            <a:gdLst>
              <a:gd name="connsiteX0" fmla="*/ 535365 w 3699775"/>
              <a:gd name="connsiteY0" fmla="*/ 0 h 3393205"/>
              <a:gd name="connsiteX1" fmla="*/ 3699775 w 3699775"/>
              <a:gd name="connsiteY1" fmla="*/ 0 h 3393205"/>
              <a:gd name="connsiteX2" fmla="*/ 3699775 w 3699775"/>
              <a:gd name="connsiteY2" fmla="*/ 3393205 h 3393205"/>
              <a:gd name="connsiteX3" fmla="*/ 535365 w 3699775"/>
              <a:gd name="connsiteY3" fmla="*/ 3393205 h 3393205"/>
              <a:gd name="connsiteX4" fmla="*/ 535365 w 3699775"/>
              <a:gd name="connsiteY4" fmla="*/ 1845013 h 3393205"/>
              <a:gd name="connsiteX5" fmla="*/ 383143 w 3699775"/>
              <a:gd name="connsiteY5" fmla="*/ 1845013 h 3393205"/>
              <a:gd name="connsiteX6" fmla="*/ 383143 w 3699775"/>
              <a:gd name="connsiteY6" fmla="*/ 2085087 h 3393205"/>
              <a:gd name="connsiteX7" fmla="*/ 0 w 3699775"/>
              <a:gd name="connsiteY7" fmla="*/ 1604938 h 3393205"/>
              <a:gd name="connsiteX8" fmla="*/ 383143 w 3699775"/>
              <a:gd name="connsiteY8" fmla="*/ 1124790 h 3393205"/>
              <a:gd name="connsiteX9" fmla="*/ 383143 w 3699775"/>
              <a:gd name="connsiteY9" fmla="*/ 1364864 h 3393205"/>
              <a:gd name="connsiteX10" fmla="*/ 535365 w 3699775"/>
              <a:gd name="connsiteY10" fmla="*/ 1364864 h 3393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99775" h="3393205">
                <a:moveTo>
                  <a:pt x="535365" y="0"/>
                </a:moveTo>
                <a:lnTo>
                  <a:pt x="3699775" y="0"/>
                </a:lnTo>
                <a:lnTo>
                  <a:pt x="3699775" y="3393205"/>
                </a:lnTo>
                <a:lnTo>
                  <a:pt x="535365" y="3393205"/>
                </a:lnTo>
                <a:lnTo>
                  <a:pt x="535365" y="1845013"/>
                </a:lnTo>
                <a:lnTo>
                  <a:pt x="383143" y="1845013"/>
                </a:lnTo>
                <a:lnTo>
                  <a:pt x="383143" y="2085087"/>
                </a:lnTo>
                <a:lnTo>
                  <a:pt x="0" y="1604938"/>
                </a:lnTo>
                <a:lnTo>
                  <a:pt x="383143" y="1124790"/>
                </a:lnTo>
                <a:lnTo>
                  <a:pt x="383143" y="1364864"/>
                </a:lnTo>
                <a:lnTo>
                  <a:pt x="535365" y="1364864"/>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marL="625475" defTabSz="932472">
              <a:lnSpc>
                <a:spcPct val="90000"/>
              </a:lnSpc>
            </a:pPr>
            <a:r>
              <a:rPr lang="en-US" sz="3200" dirty="0">
                <a:gradFill>
                  <a:gsLst>
                    <a:gs pos="0">
                      <a:srgbClr val="FFFFFF"/>
                    </a:gs>
                    <a:gs pos="100000">
                      <a:srgbClr val="FFFFFF"/>
                    </a:gs>
                  </a:gsLst>
                  <a:lin ang="5400000" scaled="0"/>
                </a:gradFill>
                <a:ea typeface="Segoe UI" pitchFamily="34" charset="0"/>
                <a:cs typeface="Segoe UI" pitchFamily="34" charset="0"/>
              </a:rPr>
              <a:t>Bottom-Up</a:t>
            </a:r>
          </a:p>
          <a:p>
            <a:pPr marL="625475" defTabSz="932472">
              <a:lnSpc>
                <a:spcPct val="90000"/>
              </a:lnSpc>
            </a:pPr>
            <a:r>
              <a:rPr lang="en-US" sz="2000" dirty="0">
                <a:gradFill>
                  <a:gsLst>
                    <a:gs pos="0">
                      <a:srgbClr val="FFFFFF"/>
                    </a:gs>
                    <a:gs pos="100000">
                      <a:srgbClr val="FFFFFF"/>
                    </a:gs>
                  </a:gsLst>
                  <a:lin ang="5400000" scaled="0"/>
                </a:gradFill>
                <a:ea typeface="Segoe UI" pitchFamily="34" charset="0"/>
                <a:cs typeface="Segoe UI" pitchFamily="34" charset="0"/>
              </a:rPr>
              <a:t>(Inductive)</a:t>
            </a:r>
          </a:p>
        </p:txBody>
      </p:sp>
      <p:sp>
        <p:nvSpPr>
          <p:cNvPr id="25" name="Up Arrow 24"/>
          <p:cNvSpPr/>
          <p:nvPr/>
        </p:nvSpPr>
        <p:spPr bwMode="auto">
          <a:xfrm>
            <a:off x="9812246" y="2056243"/>
            <a:ext cx="1841160" cy="2752755"/>
          </a:xfrm>
          <a:prstGeom prst="up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10643134" y="4320942"/>
            <a:ext cx="1337537" cy="382686"/>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4572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550" dirty="0">
                <a:solidFill>
                  <a:schemeClr val="tx1"/>
                </a:solidFill>
                <a:latin typeface="Segoe UI Semibold" panose="020B0702040204020203" pitchFamily="34" charset="0"/>
                <a:ea typeface="Segoe UI" pitchFamily="34" charset="0"/>
                <a:cs typeface="Segoe UI" pitchFamily="34" charset="0"/>
              </a:rPr>
              <a:t>Observation</a:t>
            </a:r>
          </a:p>
        </p:txBody>
      </p:sp>
      <p:sp>
        <p:nvSpPr>
          <p:cNvPr id="19" name="Rectangle 18"/>
          <p:cNvSpPr/>
          <p:nvPr/>
        </p:nvSpPr>
        <p:spPr bwMode="auto">
          <a:xfrm>
            <a:off x="10643134" y="3906012"/>
            <a:ext cx="1337537" cy="382686"/>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4572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550" dirty="0">
                <a:solidFill>
                  <a:schemeClr val="tx1"/>
                </a:solidFill>
                <a:latin typeface="Segoe UI Semibold" panose="020B0702040204020203" pitchFamily="34" charset="0"/>
                <a:ea typeface="Segoe UI" pitchFamily="34" charset="0"/>
                <a:cs typeface="Segoe UI" pitchFamily="34" charset="0"/>
              </a:rPr>
              <a:t>Pattern</a:t>
            </a:r>
          </a:p>
        </p:txBody>
      </p:sp>
      <p:sp>
        <p:nvSpPr>
          <p:cNvPr id="20" name="Rectangle 19"/>
          <p:cNvSpPr/>
          <p:nvPr/>
        </p:nvSpPr>
        <p:spPr bwMode="auto">
          <a:xfrm>
            <a:off x="10643134" y="3067881"/>
            <a:ext cx="1337537" cy="382686"/>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4572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550" dirty="0">
                <a:solidFill>
                  <a:schemeClr val="tx1"/>
                </a:solidFill>
                <a:latin typeface="Segoe UI Semibold" panose="020B0702040204020203" pitchFamily="34" charset="0"/>
                <a:ea typeface="Segoe UI" pitchFamily="34" charset="0"/>
                <a:cs typeface="Segoe UI" pitchFamily="34" charset="0"/>
              </a:rPr>
              <a:t>Theory</a:t>
            </a:r>
          </a:p>
        </p:txBody>
      </p:sp>
      <p:sp>
        <p:nvSpPr>
          <p:cNvPr id="21" name="Rectangle 20"/>
          <p:cNvSpPr/>
          <p:nvPr/>
        </p:nvSpPr>
        <p:spPr bwMode="auto">
          <a:xfrm>
            <a:off x="10643134" y="3492131"/>
            <a:ext cx="1337537" cy="382686"/>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4572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550" dirty="0">
                <a:solidFill>
                  <a:schemeClr val="tx1"/>
                </a:solidFill>
                <a:latin typeface="Segoe UI Semibold" panose="020B0702040204020203" pitchFamily="34" charset="0"/>
                <a:ea typeface="Segoe UI" pitchFamily="34" charset="0"/>
                <a:cs typeface="Segoe UI" pitchFamily="34" charset="0"/>
              </a:rPr>
              <a:t>Hypothesis</a:t>
            </a:r>
          </a:p>
        </p:txBody>
      </p:sp>
      <p:sp>
        <p:nvSpPr>
          <p:cNvPr id="33" name="Rectangle 32"/>
          <p:cNvSpPr/>
          <p:nvPr/>
        </p:nvSpPr>
        <p:spPr bwMode="auto">
          <a:xfrm>
            <a:off x="6199646" y="1973262"/>
            <a:ext cx="2359052" cy="3839407"/>
          </a:xfrm>
          <a:prstGeom prst="rect">
            <a:avLst/>
          </a:prstGeom>
          <a:solidFill>
            <a:schemeClr val="accent5">
              <a:lumMod val="60000"/>
              <a:lumOff val="4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2" name="TextBox 51"/>
          <p:cNvSpPr txBox="1"/>
          <p:nvPr/>
        </p:nvSpPr>
        <p:spPr>
          <a:xfrm>
            <a:off x="6316872" y="2853293"/>
            <a:ext cx="666849" cy="332399"/>
          </a:xfrm>
          <a:prstGeom prst="rect">
            <a:avLst/>
          </a:prstGeom>
          <a:noFill/>
        </p:spPr>
        <p:txBody>
          <a:bodyPr wrap="none" lIns="0" tIns="0" rIns="0" bIns="0" rtlCol="0">
            <a:spAutoFit/>
          </a:bodyPr>
          <a:lstStyle/>
          <a:p>
            <a:pPr>
              <a:lnSpc>
                <a:spcPct val="90000"/>
              </a:lnSpc>
              <a:spcAft>
                <a:spcPts val="600"/>
              </a:spcAft>
            </a:pPr>
            <a:r>
              <a:rPr lang="en-US" sz="1200" dirty="0"/>
              <a:t>What will </a:t>
            </a:r>
            <a:br>
              <a:rPr lang="en-US" sz="1200" dirty="0"/>
            </a:br>
            <a:r>
              <a:rPr lang="en-US" sz="1200" dirty="0"/>
              <a:t>happen?</a:t>
            </a:r>
          </a:p>
        </p:txBody>
      </p:sp>
      <p:sp>
        <p:nvSpPr>
          <p:cNvPr id="53" name="TextBox 52"/>
          <p:cNvSpPr txBox="1"/>
          <p:nvPr/>
        </p:nvSpPr>
        <p:spPr>
          <a:xfrm>
            <a:off x="7379172" y="2242472"/>
            <a:ext cx="1119024" cy="332399"/>
          </a:xfrm>
          <a:prstGeom prst="rect">
            <a:avLst/>
          </a:prstGeom>
          <a:noFill/>
        </p:spPr>
        <p:txBody>
          <a:bodyPr wrap="none" lIns="0" tIns="0" rIns="0" bIns="0" rtlCol="0">
            <a:spAutoFit/>
          </a:bodyPr>
          <a:lstStyle/>
          <a:p>
            <a:pPr>
              <a:lnSpc>
                <a:spcPct val="90000"/>
              </a:lnSpc>
              <a:spcAft>
                <a:spcPts val="600"/>
              </a:spcAft>
            </a:pPr>
            <a:r>
              <a:rPr lang="en-US" sz="1200" dirty="0"/>
              <a:t>How can we </a:t>
            </a:r>
            <a:br>
              <a:rPr lang="en-US" sz="1200" dirty="0"/>
            </a:br>
            <a:r>
              <a:rPr lang="en-US" sz="1200" dirty="0"/>
              <a:t>make it happen?</a:t>
            </a:r>
          </a:p>
        </p:txBody>
      </p:sp>
      <p:grpSp>
        <p:nvGrpSpPr>
          <p:cNvPr id="66" name="Group 65"/>
          <p:cNvGrpSpPr/>
          <p:nvPr/>
        </p:nvGrpSpPr>
        <p:grpSpPr>
          <a:xfrm>
            <a:off x="6331094" y="3232148"/>
            <a:ext cx="1088133" cy="579796"/>
            <a:chOff x="3990797" y="1375118"/>
            <a:chExt cx="1088133" cy="579796"/>
          </a:xfrm>
          <a:pattFill prst="dkUpDiag">
            <a:fgClr>
              <a:schemeClr val="tx2"/>
            </a:fgClr>
            <a:bgClr>
              <a:schemeClr val="tx2">
                <a:lumMod val="90000"/>
                <a:lumOff val="10000"/>
              </a:schemeClr>
            </a:bgClr>
          </a:pattFill>
        </p:grpSpPr>
        <p:sp>
          <p:nvSpPr>
            <p:cNvPr id="67" name="Rectangle 66"/>
            <p:cNvSpPr/>
            <p:nvPr/>
          </p:nvSpPr>
          <p:spPr bwMode="auto">
            <a:xfrm rot="10800000" flipV="1">
              <a:off x="3990797" y="1375118"/>
              <a:ext cx="1088133" cy="457200"/>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0" rIns="0" bIns="0" numCol="1" rtlCol="0" anchor="ctr" anchorCtr="0" compatLnSpc="1">
              <a:prstTxWarp prst="textNoShape">
                <a:avLst/>
              </a:prstTxWarp>
            </a:bodyPr>
            <a:lstStyle/>
            <a:p>
              <a:pPr defTabSz="932472" fontAlgn="base">
                <a:spcBef>
                  <a:spcPct val="0"/>
                </a:spcBef>
                <a:spcAft>
                  <a:spcPct val="0"/>
                </a:spcAft>
              </a:pPr>
              <a:r>
                <a:rPr lang="en-US" sz="1200" dirty="0">
                  <a:solidFill>
                    <a:schemeClr val="bg1"/>
                  </a:solidFill>
                </a:rPr>
                <a:t>Predictive Analytics</a:t>
              </a:r>
            </a:p>
          </p:txBody>
        </p:sp>
        <p:sp>
          <p:nvSpPr>
            <p:cNvPr id="68" name="Right Triangle 67"/>
            <p:cNvSpPr/>
            <p:nvPr/>
          </p:nvSpPr>
          <p:spPr bwMode="auto">
            <a:xfrm flipV="1">
              <a:off x="4733510" y="1827140"/>
              <a:ext cx="82742" cy="127774"/>
            </a:xfrm>
            <a:prstGeom prst="rtTriangle">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6637" rIns="0" bIns="46637" numCol="1" rtlCol="0" anchor="ctr" anchorCtr="0" compatLnSpc="1">
              <a:prstTxWarp prst="textNoShape">
                <a:avLst/>
              </a:prstTxWarp>
            </a:bodyPr>
            <a:lstStyle/>
            <a:p>
              <a:pPr defTabSz="932472" fontAlgn="base">
                <a:spcBef>
                  <a:spcPct val="0"/>
                </a:spcBef>
                <a:spcAft>
                  <a:spcPct val="0"/>
                </a:spcAft>
              </a:pPr>
              <a:endParaRPr lang="en-US" sz="1200" dirty="0">
                <a:solidFill>
                  <a:schemeClr val="tx1"/>
                </a:solidFill>
              </a:endParaRPr>
            </a:p>
          </p:txBody>
        </p:sp>
      </p:grpSp>
      <p:grpSp>
        <p:nvGrpSpPr>
          <p:cNvPr id="69" name="Group 68"/>
          <p:cNvGrpSpPr/>
          <p:nvPr/>
        </p:nvGrpSpPr>
        <p:grpSpPr>
          <a:xfrm>
            <a:off x="7359687" y="2607657"/>
            <a:ext cx="1088133" cy="579207"/>
            <a:chOff x="3892086" y="1375707"/>
            <a:chExt cx="1088133" cy="579207"/>
          </a:xfrm>
          <a:pattFill prst="dkUpDiag">
            <a:fgClr>
              <a:schemeClr val="tx2"/>
            </a:fgClr>
            <a:bgClr>
              <a:schemeClr val="tx2">
                <a:lumMod val="90000"/>
                <a:lumOff val="10000"/>
              </a:schemeClr>
            </a:bgClr>
          </a:pattFill>
        </p:grpSpPr>
        <p:sp>
          <p:nvSpPr>
            <p:cNvPr id="70" name="Rectangle 69"/>
            <p:cNvSpPr/>
            <p:nvPr/>
          </p:nvSpPr>
          <p:spPr bwMode="auto">
            <a:xfrm rot="10800000" flipV="1">
              <a:off x="3892086" y="1375707"/>
              <a:ext cx="1088133" cy="457200"/>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0" rIns="0" bIns="0" numCol="1" rtlCol="0" anchor="ctr" anchorCtr="0" compatLnSpc="1">
              <a:prstTxWarp prst="textNoShape">
                <a:avLst/>
              </a:prstTxWarp>
            </a:bodyPr>
            <a:lstStyle/>
            <a:p>
              <a:pPr defTabSz="932472" fontAlgn="base">
                <a:spcBef>
                  <a:spcPct val="0"/>
                </a:spcBef>
                <a:spcAft>
                  <a:spcPct val="0"/>
                </a:spcAft>
              </a:pPr>
              <a:r>
                <a:rPr lang="en-US" sz="1200" dirty="0">
                  <a:solidFill>
                    <a:schemeClr val="bg1"/>
                  </a:solidFill>
                </a:rPr>
                <a:t>Prescriptive Analytics</a:t>
              </a:r>
            </a:p>
          </p:txBody>
        </p:sp>
        <p:sp>
          <p:nvSpPr>
            <p:cNvPr id="71" name="Right Triangle 70"/>
            <p:cNvSpPr/>
            <p:nvPr/>
          </p:nvSpPr>
          <p:spPr bwMode="auto">
            <a:xfrm flipV="1">
              <a:off x="4723210" y="1827140"/>
              <a:ext cx="82742" cy="127774"/>
            </a:xfrm>
            <a:prstGeom prst="rtTriangle">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6637" rIns="0" bIns="46637" numCol="1" rtlCol="0" anchor="ctr" anchorCtr="0" compatLnSpc="1">
              <a:prstTxWarp prst="textNoShape">
                <a:avLst/>
              </a:prstTxWarp>
            </a:bodyPr>
            <a:lstStyle/>
            <a:p>
              <a:pPr defTabSz="932472" fontAlgn="base">
                <a:spcBef>
                  <a:spcPct val="0"/>
                </a:spcBef>
                <a:spcAft>
                  <a:spcPct val="0"/>
                </a:spcAft>
              </a:pPr>
              <a:endParaRPr lang="en-US" sz="1200" dirty="0">
                <a:solidFill>
                  <a:schemeClr val="tx1"/>
                </a:solidFill>
              </a:endParaRPr>
            </a:p>
          </p:txBody>
        </p:sp>
      </p:grpSp>
      <p:sp>
        <p:nvSpPr>
          <p:cNvPr id="34" name="Rectangle 33"/>
          <p:cNvSpPr/>
          <p:nvPr/>
        </p:nvSpPr>
        <p:spPr bwMode="auto">
          <a:xfrm>
            <a:off x="3897617" y="1984985"/>
            <a:ext cx="2359346" cy="3839407"/>
          </a:xfrm>
          <a:prstGeom prst="rect">
            <a:avLst/>
          </a:prstGeom>
          <a:solidFill>
            <a:schemeClr val="bg1">
              <a:lumMod val="6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 name="Freeform 34"/>
          <p:cNvSpPr/>
          <p:nvPr/>
        </p:nvSpPr>
        <p:spPr bwMode="auto">
          <a:xfrm>
            <a:off x="6255904" y="1983740"/>
            <a:ext cx="78639" cy="3840652"/>
          </a:xfrm>
          <a:custGeom>
            <a:avLst/>
            <a:gdLst>
              <a:gd name="connsiteX0" fmla="*/ 0 w 0"/>
              <a:gd name="connsiteY0" fmla="*/ 4366260 h 4366260"/>
              <a:gd name="connsiteX1" fmla="*/ 0 w 0"/>
              <a:gd name="connsiteY1" fmla="*/ 0 h 4366260"/>
            </a:gdLst>
            <a:ahLst/>
            <a:cxnLst>
              <a:cxn ang="0">
                <a:pos x="connsiteX0" y="connsiteY0"/>
              </a:cxn>
              <a:cxn ang="0">
                <a:pos x="connsiteX1" y="connsiteY1"/>
              </a:cxn>
            </a:cxnLst>
            <a:rect l="l" t="t" r="r" b="b"/>
            <a:pathLst>
              <a:path h="4366260">
                <a:moveTo>
                  <a:pt x="0" y="4366260"/>
                </a:moveTo>
                <a:lnTo>
                  <a:pt x="0" y="0"/>
                </a:lnTo>
              </a:path>
            </a:pathLst>
          </a:custGeom>
          <a:noFill/>
          <a:ln w="31750" cap="flat">
            <a:solidFill>
              <a:schemeClr val="tx1"/>
            </a:solidFill>
            <a:prstDash val="solid"/>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TextBox 37"/>
          <p:cNvSpPr txBox="1"/>
          <p:nvPr/>
        </p:nvSpPr>
        <p:spPr>
          <a:xfrm>
            <a:off x="5465545" y="5785371"/>
            <a:ext cx="1620315" cy="544765"/>
          </a:xfrm>
          <a:prstGeom prst="rect">
            <a:avLst/>
          </a:prstGeom>
          <a:noFill/>
        </p:spPr>
        <p:txBody>
          <a:bodyPr wrap="none" lIns="182880" tIns="146304" rIns="182880" bIns="146304" rtlCol="0">
            <a:spAutoFit/>
          </a:bodyPr>
          <a:lstStyle/>
          <a:p>
            <a:pPr>
              <a:lnSpc>
                <a:spcPct val="90000"/>
              </a:lnSpc>
              <a:spcAft>
                <a:spcPts val="600"/>
              </a:spcAft>
            </a:pPr>
            <a:r>
              <a:rPr lang="en-US" sz="1800" b="1" dirty="0">
                <a:gradFill>
                  <a:gsLst>
                    <a:gs pos="2917">
                      <a:schemeClr val="tx1"/>
                    </a:gs>
                    <a:gs pos="30000">
                      <a:schemeClr val="tx1"/>
                    </a:gs>
                  </a:gsLst>
                  <a:lin ang="5400000" scaled="0"/>
                </a:gradFill>
              </a:rPr>
              <a:t>DIFFICULTY</a:t>
            </a:r>
          </a:p>
        </p:txBody>
      </p:sp>
      <p:sp>
        <p:nvSpPr>
          <p:cNvPr id="50" name="TextBox 49"/>
          <p:cNvSpPr txBox="1"/>
          <p:nvPr/>
        </p:nvSpPr>
        <p:spPr>
          <a:xfrm>
            <a:off x="4019481" y="4169744"/>
            <a:ext cx="883361" cy="332399"/>
          </a:xfrm>
          <a:prstGeom prst="rect">
            <a:avLst/>
          </a:prstGeom>
          <a:noFill/>
        </p:spPr>
        <p:txBody>
          <a:bodyPr wrap="square" lIns="0" tIns="0" rIns="0" bIns="0" rtlCol="0">
            <a:spAutoFit/>
          </a:bodyPr>
          <a:lstStyle/>
          <a:p>
            <a:pPr>
              <a:lnSpc>
                <a:spcPct val="90000"/>
              </a:lnSpc>
              <a:spcAft>
                <a:spcPts val="600"/>
              </a:spcAft>
            </a:pPr>
            <a:r>
              <a:rPr lang="en-US" sz="1200" dirty="0"/>
              <a:t>What </a:t>
            </a:r>
            <a:br>
              <a:rPr lang="en-US" sz="1200" dirty="0"/>
            </a:br>
            <a:r>
              <a:rPr lang="en-US" sz="1200" dirty="0"/>
              <a:t>happened?</a:t>
            </a:r>
          </a:p>
        </p:txBody>
      </p:sp>
      <p:sp>
        <p:nvSpPr>
          <p:cNvPr id="51" name="TextBox 50"/>
          <p:cNvSpPr txBox="1"/>
          <p:nvPr/>
        </p:nvSpPr>
        <p:spPr>
          <a:xfrm>
            <a:off x="5087542" y="3612608"/>
            <a:ext cx="711733" cy="332399"/>
          </a:xfrm>
          <a:prstGeom prst="rect">
            <a:avLst/>
          </a:prstGeom>
          <a:noFill/>
        </p:spPr>
        <p:txBody>
          <a:bodyPr wrap="none" lIns="0" tIns="0" rIns="0" bIns="0" rtlCol="0">
            <a:spAutoFit/>
          </a:bodyPr>
          <a:lstStyle/>
          <a:p>
            <a:pPr>
              <a:lnSpc>
                <a:spcPct val="90000"/>
              </a:lnSpc>
              <a:spcAft>
                <a:spcPts val="600"/>
              </a:spcAft>
            </a:pPr>
            <a:r>
              <a:rPr lang="en-US" sz="1200" dirty="0"/>
              <a:t>Why did </a:t>
            </a:r>
            <a:br>
              <a:rPr lang="en-US" sz="1200" dirty="0"/>
            </a:br>
            <a:r>
              <a:rPr lang="en-US" sz="1200" dirty="0"/>
              <a:t>it happen?</a:t>
            </a:r>
          </a:p>
        </p:txBody>
      </p:sp>
      <p:grpSp>
        <p:nvGrpSpPr>
          <p:cNvPr id="12" name="Group 11"/>
          <p:cNvGrpSpPr/>
          <p:nvPr/>
        </p:nvGrpSpPr>
        <p:grpSpPr>
          <a:xfrm>
            <a:off x="4062058" y="4508377"/>
            <a:ext cx="1088133" cy="579207"/>
            <a:chOff x="3914506" y="1375707"/>
            <a:chExt cx="1088133" cy="579207"/>
          </a:xfrm>
          <a:pattFill prst="dkUpDiag">
            <a:fgClr>
              <a:schemeClr val="tx2"/>
            </a:fgClr>
            <a:bgClr>
              <a:schemeClr val="tx2">
                <a:lumMod val="90000"/>
                <a:lumOff val="10000"/>
              </a:schemeClr>
            </a:bgClr>
          </a:pattFill>
        </p:grpSpPr>
        <p:sp>
          <p:nvSpPr>
            <p:cNvPr id="42" name="Rectangle 41"/>
            <p:cNvSpPr/>
            <p:nvPr/>
          </p:nvSpPr>
          <p:spPr bwMode="auto">
            <a:xfrm rot="10800000" flipV="1">
              <a:off x="3914506" y="1375707"/>
              <a:ext cx="1088133" cy="457200"/>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0" rIns="0" bIns="0" numCol="1" rtlCol="0" anchor="ctr" anchorCtr="0" compatLnSpc="1">
              <a:prstTxWarp prst="textNoShape">
                <a:avLst/>
              </a:prstTxWarp>
            </a:bodyPr>
            <a:lstStyle/>
            <a:p>
              <a:pPr defTabSz="932472" fontAlgn="base">
                <a:spcBef>
                  <a:spcPct val="0"/>
                </a:spcBef>
                <a:spcAft>
                  <a:spcPct val="0"/>
                </a:spcAft>
              </a:pPr>
              <a:r>
                <a:rPr lang="en-US" sz="1200" dirty="0">
                  <a:solidFill>
                    <a:schemeClr val="bg1"/>
                  </a:solidFill>
                </a:rPr>
                <a:t>Descriptive Analytics</a:t>
              </a:r>
            </a:p>
          </p:txBody>
        </p:sp>
        <p:sp>
          <p:nvSpPr>
            <p:cNvPr id="56" name="Right Triangle 55"/>
            <p:cNvSpPr/>
            <p:nvPr/>
          </p:nvSpPr>
          <p:spPr bwMode="auto">
            <a:xfrm flipV="1">
              <a:off x="4745630" y="1827140"/>
              <a:ext cx="82742" cy="127774"/>
            </a:xfrm>
            <a:prstGeom prst="rtTriangle">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6637" rIns="0" bIns="46637" numCol="1" rtlCol="0" anchor="ctr" anchorCtr="0" compatLnSpc="1">
              <a:prstTxWarp prst="textNoShape">
                <a:avLst/>
              </a:prstTxWarp>
            </a:bodyPr>
            <a:lstStyle/>
            <a:p>
              <a:pPr defTabSz="932472" fontAlgn="base">
                <a:spcBef>
                  <a:spcPct val="0"/>
                </a:spcBef>
                <a:spcAft>
                  <a:spcPct val="0"/>
                </a:spcAft>
              </a:pPr>
              <a:endParaRPr lang="en-US" sz="1200" dirty="0">
                <a:solidFill>
                  <a:schemeClr val="tx1"/>
                </a:solidFill>
              </a:endParaRPr>
            </a:p>
          </p:txBody>
        </p:sp>
      </p:grpSp>
      <p:sp>
        <p:nvSpPr>
          <p:cNvPr id="57" name="Freeform 56"/>
          <p:cNvSpPr/>
          <p:nvPr/>
        </p:nvSpPr>
        <p:spPr bwMode="auto">
          <a:xfrm>
            <a:off x="3892259" y="3204848"/>
            <a:ext cx="4733997" cy="2597933"/>
          </a:xfrm>
          <a:custGeom>
            <a:avLst/>
            <a:gdLst>
              <a:gd name="connsiteX0" fmla="*/ 0 w 9843911"/>
              <a:gd name="connsiteY0" fmla="*/ 3375378 h 3375378"/>
              <a:gd name="connsiteX1" fmla="*/ 9843911 w 9843911"/>
              <a:gd name="connsiteY1" fmla="*/ 0 h 3375378"/>
            </a:gdLst>
            <a:ahLst/>
            <a:cxnLst>
              <a:cxn ang="0">
                <a:pos x="connsiteX0" y="connsiteY0"/>
              </a:cxn>
              <a:cxn ang="0">
                <a:pos x="connsiteX1" y="connsiteY1"/>
              </a:cxn>
            </a:cxnLst>
            <a:rect l="l" t="t" r="r" b="b"/>
            <a:pathLst>
              <a:path w="9843911" h="3375378">
                <a:moveTo>
                  <a:pt x="0" y="3375378"/>
                </a:moveTo>
                <a:lnTo>
                  <a:pt x="9843911" y="0"/>
                </a:lnTo>
              </a:path>
            </a:pathLst>
          </a:custGeom>
          <a:noFill/>
          <a:ln w="63500">
            <a:solidFill>
              <a:schemeClr val="bg1"/>
            </a:solidFill>
            <a:headEnd type="none" w="med" len="med"/>
            <a:tailEnd type="triangle" w="med" len="me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8" name="TextBox 57"/>
          <p:cNvSpPr txBox="1"/>
          <p:nvPr/>
        </p:nvSpPr>
        <p:spPr>
          <a:xfrm rot="19849430">
            <a:off x="4103215" y="5176445"/>
            <a:ext cx="1484326" cy="221599"/>
          </a:xfrm>
          <a:prstGeom prst="rect">
            <a:avLst/>
          </a:prstGeom>
          <a:solidFill>
            <a:srgbClr val="004B50"/>
          </a:solidFill>
        </p:spPr>
        <p:txBody>
          <a:bodyPr wrap="square" lIns="0" tIns="0" rIns="91440" bIns="0" rtlCol="0">
            <a:spAutoFit/>
          </a:bodyPr>
          <a:lstStyle/>
          <a:p>
            <a:pPr>
              <a:lnSpc>
                <a:spcPct val="90000"/>
              </a:lnSpc>
              <a:spcAft>
                <a:spcPts val="600"/>
              </a:spcAft>
            </a:pPr>
            <a:r>
              <a:rPr lang="en-US" sz="1600" dirty="0"/>
              <a:t>INFORMATION</a:t>
            </a:r>
            <a:endParaRPr lang="en-US" sz="1400" dirty="0"/>
          </a:p>
        </p:txBody>
      </p:sp>
      <p:grpSp>
        <p:nvGrpSpPr>
          <p:cNvPr id="63" name="Group 62"/>
          <p:cNvGrpSpPr/>
          <p:nvPr/>
        </p:nvGrpSpPr>
        <p:grpSpPr>
          <a:xfrm>
            <a:off x="5022768" y="4000406"/>
            <a:ext cx="1088133" cy="579207"/>
            <a:chOff x="3914506" y="1375707"/>
            <a:chExt cx="1088133" cy="579207"/>
          </a:xfrm>
          <a:pattFill prst="dkUpDiag">
            <a:fgClr>
              <a:schemeClr val="tx2"/>
            </a:fgClr>
            <a:bgClr>
              <a:schemeClr val="tx2">
                <a:lumMod val="90000"/>
                <a:lumOff val="10000"/>
              </a:schemeClr>
            </a:bgClr>
          </a:pattFill>
        </p:grpSpPr>
        <p:sp>
          <p:nvSpPr>
            <p:cNvPr id="64" name="Rectangle 63"/>
            <p:cNvSpPr/>
            <p:nvPr/>
          </p:nvSpPr>
          <p:spPr bwMode="auto">
            <a:xfrm rot="10800000" flipV="1">
              <a:off x="3914506" y="1375707"/>
              <a:ext cx="1088133" cy="457200"/>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0" rIns="0" bIns="0" numCol="1" rtlCol="0" anchor="ctr" anchorCtr="0" compatLnSpc="1">
              <a:prstTxWarp prst="textNoShape">
                <a:avLst/>
              </a:prstTxWarp>
            </a:bodyPr>
            <a:lstStyle/>
            <a:p>
              <a:pPr defTabSz="932472" fontAlgn="base">
                <a:spcBef>
                  <a:spcPct val="0"/>
                </a:spcBef>
                <a:spcAft>
                  <a:spcPct val="0"/>
                </a:spcAft>
              </a:pPr>
              <a:r>
                <a:rPr lang="en-US" sz="1200" dirty="0">
                  <a:solidFill>
                    <a:schemeClr val="bg1"/>
                  </a:solidFill>
                </a:rPr>
                <a:t>Diagnostic Analytics</a:t>
              </a:r>
            </a:p>
          </p:txBody>
        </p:sp>
        <p:sp>
          <p:nvSpPr>
            <p:cNvPr id="65" name="Right Triangle 64"/>
            <p:cNvSpPr/>
            <p:nvPr/>
          </p:nvSpPr>
          <p:spPr bwMode="auto">
            <a:xfrm flipV="1">
              <a:off x="4745630" y="1827140"/>
              <a:ext cx="82742" cy="127774"/>
            </a:xfrm>
            <a:prstGeom prst="rtTriangle">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6637" rIns="0" bIns="46637" numCol="1" rtlCol="0" anchor="ctr" anchorCtr="0" compatLnSpc="1">
              <a:prstTxWarp prst="textNoShape">
                <a:avLst/>
              </a:prstTxWarp>
            </a:bodyPr>
            <a:lstStyle/>
            <a:p>
              <a:pPr defTabSz="932472" fontAlgn="base">
                <a:spcBef>
                  <a:spcPct val="0"/>
                </a:spcBef>
                <a:spcAft>
                  <a:spcPct val="0"/>
                </a:spcAft>
              </a:pPr>
              <a:endParaRPr lang="en-US" sz="1200" dirty="0">
                <a:solidFill>
                  <a:schemeClr val="tx1"/>
                </a:solidFill>
              </a:endParaRPr>
            </a:p>
          </p:txBody>
        </p:sp>
      </p:grpSp>
      <p:sp>
        <p:nvSpPr>
          <p:cNvPr id="36" name="Freeform 35"/>
          <p:cNvSpPr/>
          <p:nvPr/>
        </p:nvSpPr>
        <p:spPr bwMode="auto">
          <a:xfrm>
            <a:off x="3892260" y="1983740"/>
            <a:ext cx="4712896" cy="3847815"/>
          </a:xfrm>
          <a:custGeom>
            <a:avLst/>
            <a:gdLst>
              <a:gd name="connsiteX0" fmla="*/ 0 w 6445404"/>
              <a:gd name="connsiteY0" fmla="*/ 0 h 2955073"/>
              <a:gd name="connsiteX1" fmla="*/ 0 w 6445404"/>
              <a:gd name="connsiteY1" fmla="*/ 2955073 h 2955073"/>
              <a:gd name="connsiteX2" fmla="*/ 6445404 w 6445404"/>
              <a:gd name="connsiteY2" fmla="*/ 2955073 h 2955073"/>
            </a:gdLst>
            <a:ahLst/>
            <a:cxnLst>
              <a:cxn ang="0">
                <a:pos x="connsiteX0" y="connsiteY0"/>
              </a:cxn>
              <a:cxn ang="0">
                <a:pos x="connsiteX1" y="connsiteY1"/>
              </a:cxn>
              <a:cxn ang="0">
                <a:pos x="connsiteX2" y="connsiteY2"/>
              </a:cxn>
            </a:cxnLst>
            <a:rect l="l" t="t" r="r" b="b"/>
            <a:pathLst>
              <a:path w="6445404" h="2955073">
                <a:moveTo>
                  <a:pt x="0" y="0"/>
                </a:moveTo>
                <a:lnTo>
                  <a:pt x="0" y="2955073"/>
                </a:lnTo>
                <a:lnTo>
                  <a:pt x="6445404" y="2955073"/>
                </a:lnTo>
              </a:path>
            </a:pathLst>
          </a:custGeom>
          <a:noFill/>
          <a:ln w="76200">
            <a:solidFill>
              <a:schemeClr val="accent2"/>
            </a:solidFill>
            <a:headEnd type="triangle" w="med" len="med"/>
            <a:tailEnd type="triangle" w="med" len="me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00"/>
          </a:p>
        </p:txBody>
      </p:sp>
      <p:sp>
        <p:nvSpPr>
          <p:cNvPr id="37" name="TextBox 36"/>
          <p:cNvSpPr txBox="1"/>
          <p:nvPr/>
        </p:nvSpPr>
        <p:spPr>
          <a:xfrm rot="16200000">
            <a:off x="3169585" y="2322534"/>
            <a:ext cx="1077346" cy="544765"/>
          </a:xfrm>
          <a:prstGeom prst="rect">
            <a:avLst/>
          </a:prstGeom>
          <a:noFill/>
        </p:spPr>
        <p:txBody>
          <a:bodyPr wrap="none" lIns="182880" tIns="146304" rIns="182880" bIns="146304" rtlCol="0">
            <a:spAutoFit/>
          </a:bodyPr>
          <a:lstStyle/>
          <a:p>
            <a:pPr>
              <a:lnSpc>
                <a:spcPct val="90000"/>
              </a:lnSpc>
              <a:spcAft>
                <a:spcPts val="600"/>
              </a:spcAft>
            </a:pPr>
            <a:r>
              <a:rPr lang="en-US" sz="1800" b="1" dirty="0">
                <a:gradFill>
                  <a:gsLst>
                    <a:gs pos="2917">
                      <a:schemeClr val="tx1"/>
                    </a:gs>
                    <a:gs pos="30000">
                      <a:schemeClr val="tx1"/>
                    </a:gs>
                  </a:gsLst>
                  <a:lin ang="5400000" scaled="0"/>
                </a:gradFill>
              </a:rPr>
              <a:t>VALUE</a:t>
            </a:r>
            <a:endParaRPr lang="en-US" b="1" dirty="0">
              <a:gradFill>
                <a:gsLst>
                  <a:gs pos="2917">
                    <a:schemeClr val="tx1"/>
                  </a:gs>
                  <a:gs pos="30000">
                    <a:schemeClr val="tx1"/>
                  </a:gs>
                </a:gsLst>
                <a:lin ang="5400000" scaled="0"/>
              </a:gradFill>
            </a:endParaRPr>
          </a:p>
        </p:txBody>
      </p:sp>
      <p:sp>
        <p:nvSpPr>
          <p:cNvPr id="59" name="TextBox 58"/>
          <p:cNvSpPr txBox="1"/>
          <p:nvPr/>
        </p:nvSpPr>
        <p:spPr>
          <a:xfrm rot="19852879">
            <a:off x="6820543" y="3666029"/>
            <a:ext cx="1578294" cy="221599"/>
          </a:xfrm>
          <a:prstGeom prst="rect">
            <a:avLst/>
          </a:prstGeom>
          <a:solidFill>
            <a:srgbClr val="004B1C"/>
          </a:solidFill>
        </p:spPr>
        <p:txBody>
          <a:bodyPr wrap="square" lIns="91440" tIns="0" rIns="91440" bIns="0" rtlCol="0">
            <a:spAutoFit/>
          </a:bodyPr>
          <a:lstStyle/>
          <a:p>
            <a:pPr>
              <a:lnSpc>
                <a:spcPct val="90000"/>
              </a:lnSpc>
              <a:spcAft>
                <a:spcPts val="600"/>
              </a:spcAft>
            </a:pPr>
            <a:r>
              <a:rPr lang="en-US" sz="1600" dirty="0"/>
              <a:t>OPTIMIZATION</a:t>
            </a:r>
          </a:p>
        </p:txBody>
      </p:sp>
      <p:sp>
        <p:nvSpPr>
          <p:cNvPr id="44" name="Freeform 43"/>
          <p:cNvSpPr/>
          <p:nvPr/>
        </p:nvSpPr>
        <p:spPr bwMode="auto">
          <a:xfrm>
            <a:off x="283579" y="1984985"/>
            <a:ext cx="3788138" cy="3839407"/>
          </a:xfrm>
          <a:custGeom>
            <a:avLst/>
            <a:gdLst>
              <a:gd name="connsiteX0" fmla="*/ 0 w 3788138"/>
              <a:gd name="connsiteY0" fmla="*/ 0 h 3393205"/>
              <a:gd name="connsiteX1" fmla="*/ 3164410 w 3788138"/>
              <a:gd name="connsiteY1" fmla="*/ 0 h 3393205"/>
              <a:gd name="connsiteX2" fmla="*/ 3164410 w 3788138"/>
              <a:gd name="connsiteY2" fmla="*/ 1322541 h 3393205"/>
              <a:gd name="connsiteX3" fmla="*/ 3404995 w 3788138"/>
              <a:gd name="connsiteY3" fmla="*/ 1322541 h 3393205"/>
              <a:gd name="connsiteX4" fmla="*/ 3404995 w 3788138"/>
              <a:gd name="connsiteY4" fmla="*/ 1082467 h 3393205"/>
              <a:gd name="connsiteX5" fmla="*/ 3788138 w 3788138"/>
              <a:gd name="connsiteY5" fmla="*/ 1562616 h 3393205"/>
              <a:gd name="connsiteX6" fmla="*/ 3404995 w 3788138"/>
              <a:gd name="connsiteY6" fmla="*/ 2042764 h 3393205"/>
              <a:gd name="connsiteX7" fmla="*/ 3404995 w 3788138"/>
              <a:gd name="connsiteY7" fmla="*/ 1802690 h 3393205"/>
              <a:gd name="connsiteX8" fmla="*/ 3164410 w 3788138"/>
              <a:gd name="connsiteY8" fmla="*/ 1802690 h 3393205"/>
              <a:gd name="connsiteX9" fmla="*/ 3164410 w 3788138"/>
              <a:gd name="connsiteY9" fmla="*/ 3393205 h 3393205"/>
              <a:gd name="connsiteX10" fmla="*/ 0 w 3788138"/>
              <a:gd name="connsiteY10" fmla="*/ 3393205 h 3393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88138" h="3393205">
                <a:moveTo>
                  <a:pt x="0" y="0"/>
                </a:moveTo>
                <a:lnTo>
                  <a:pt x="3164410" y="0"/>
                </a:lnTo>
                <a:lnTo>
                  <a:pt x="3164410" y="1322541"/>
                </a:lnTo>
                <a:lnTo>
                  <a:pt x="3404995" y="1322541"/>
                </a:lnTo>
                <a:lnTo>
                  <a:pt x="3404995" y="1082467"/>
                </a:lnTo>
                <a:lnTo>
                  <a:pt x="3788138" y="1562616"/>
                </a:lnTo>
                <a:lnTo>
                  <a:pt x="3404995" y="2042764"/>
                </a:lnTo>
                <a:lnTo>
                  <a:pt x="3404995" y="1802690"/>
                </a:lnTo>
                <a:lnTo>
                  <a:pt x="3164410" y="1802690"/>
                </a:lnTo>
                <a:lnTo>
                  <a:pt x="3164410" y="3393205"/>
                </a:lnTo>
                <a:lnTo>
                  <a:pt x="0" y="3393205"/>
                </a:lnTo>
                <a:close/>
              </a:path>
            </a:pathLst>
          </a:cu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lnSpc>
                <a:spcPct val="90000"/>
              </a:lnSpc>
            </a:pPr>
            <a:r>
              <a:rPr lang="en-US" sz="3200" dirty="0">
                <a:gradFill>
                  <a:gsLst>
                    <a:gs pos="0">
                      <a:srgbClr val="FFFFFF"/>
                    </a:gs>
                    <a:gs pos="100000">
                      <a:srgbClr val="FFFFFF"/>
                    </a:gs>
                  </a:gsLst>
                  <a:lin ang="5400000" scaled="0"/>
                </a:gradFill>
                <a:ea typeface="Segoe UI" pitchFamily="34" charset="0"/>
                <a:cs typeface="Segoe UI" pitchFamily="34" charset="0"/>
              </a:rPr>
              <a:t>Top-Down</a:t>
            </a:r>
          </a:p>
          <a:p>
            <a:pPr defTabSz="932472">
              <a:lnSpc>
                <a:spcPct val="90000"/>
              </a:lnSpc>
            </a:pPr>
            <a:r>
              <a:rPr lang="en-US" sz="2000" dirty="0">
                <a:gradFill>
                  <a:gsLst>
                    <a:gs pos="0">
                      <a:srgbClr val="FFFFFF"/>
                    </a:gs>
                    <a:gs pos="100000">
                      <a:srgbClr val="FFFFFF"/>
                    </a:gs>
                  </a:gsLst>
                  <a:lin ang="5400000" scaled="0"/>
                </a:gradFill>
                <a:ea typeface="Segoe UI" pitchFamily="34" charset="0"/>
                <a:cs typeface="Segoe UI" pitchFamily="34" charset="0"/>
              </a:rPr>
              <a:t>(Deductive)</a:t>
            </a:r>
          </a:p>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Down Arrow 23"/>
          <p:cNvSpPr/>
          <p:nvPr/>
        </p:nvSpPr>
        <p:spPr bwMode="auto">
          <a:xfrm>
            <a:off x="1345746" y="3193486"/>
            <a:ext cx="1869546" cy="2552302"/>
          </a:xfrm>
          <a:prstGeom prst="downArrow">
            <a:avLst>
              <a:gd name="adj1" fmla="val 50000"/>
              <a:gd name="adj2" fmla="val 3689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1176839" y="4528045"/>
            <a:ext cx="1350783" cy="382686"/>
          </a:xfrm>
          <a:prstGeom prst="rect">
            <a:avLst/>
          </a:prstGeom>
          <a:solidFill>
            <a:srgbClr val="935EC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4572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550" dirty="0">
                <a:solidFill>
                  <a:schemeClr val="bg1"/>
                </a:solidFill>
                <a:latin typeface="Segoe UI Semibold" panose="020B0702040204020203" pitchFamily="34" charset="0"/>
                <a:ea typeface="Segoe UI" pitchFamily="34" charset="0"/>
                <a:cs typeface="Segoe UI" pitchFamily="34" charset="0"/>
              </a:rPr>
              <a:t>Confirmation</a:t>
            </a:r>
          </a:p>
        </p:txBody>
      </p:sp>
      <p:sp>
        <p:nvSpPr>
          <p:cNvPr id="13" name="Rectangle 12"/>
          <p:cNvSpPr/>
          <p:nvPr/>
        </p:nvSpPr>
        <p:spPr bwMode="auto">
          <a:xfrm>
            <a:off x="1170216" y="3279597"/>
            <a:ext cx="1350783" cy="382686"/>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4572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550" dirty="0">
                <a:solidFill>
                  <a:schemeClr val="bg1"/>
                </a:solidFill>
                <a:latin typeface="Segoe UI Semibold" panose="020B0702040204020203" pitchFamily="34" charset="0"/>
                <a:ea typeface="Segoe UI" pitchFamily="34" charset="0"/>
                <a:cs typeface="Segoe UI" pitchFamily="34" charset="0"/>
              </a:rPr>
              <a:t>Theory</a:t>
            </a:r>
          </a:p>
        </p:txBody>
      </p:sp>
      <p:sp>
        <p:nvSpPr>
          <p:cNvPr id="14" name="Rectangle 13"/>
          <p:cNvSpPr/>
          <p:nvPr/>
        </p:nvSpPr>
        <p:spPr bwMode="auto">
          <a:xfrm>
            <a:off x="1176839" y="3695369"/>
            <a:ext cx="1350783" cy="382686"/>
          </a:xfrm>
          <a:prstGeom prst="rect">
            <a:avLst/>
          </a:prstGeom>
          <a:solidFill>
            <a:srgbClr val="6C35A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4572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550" dirty="0">
                <a:solidFill>
                  <a:schemeClr val="bg1"/>
                </a:solidFill>
                <a:latin typeface="Segoe UI Semibold" panose="020B0702040204020203" pitchFamily="34" charset="0"/>
                <a:ea typeface="Segoe UI" pitchFamily="34" charset="0"/>
                <a:cs typeface="Segoe UI" pitchFamily="34" charset="0"/>
              </a:rPr>
              <a:t>Hypothesis</a:t>
            </a:r>
          </a:p>
        </p:txBody>
      </p:sp>
      <p:sp>
        <p:nvSpPr>
          <p:cNvPr id="15" name="Rectangle 14"/>
          <p:cNvSpPr/>
          <p:nvPr/>
        </p:nvSpPr>
        <p:spPr bwMode="auto">
          <a:xfrm>
            <a:off x="1176839" y="4111140"/>
            <a:ext cx="1350783" cy="382686"/>
          </a:xfrm>
          <a:prstGeom prst="rect">
            <a:avLst/>
          </a:prstGeom>
          <a:solidFill>
            <a:srgbClr val="7438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4572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550" dirty="0">
                <a:solidFill>
                  <a:schemeClr val="bg1"/>
                </a:solidFill>
                <a:latin typeface="Segoe UI Semibold" panose="020B0702040204020203" pitchFamily="34" charset="0"/>
                <a:ea typeface="Segoe UI" pitchFamily="34" charset="0"/>
                <a:cs typeface="Segoe UI" pitchFamily="34" charset="0"/>
              </a:rPr>
              <a:t>Observation</a:t>
            </a:r>
          </a:p>
        </p:txBody>
      </p:sp>
      <p:sp>
        <p:nvSpPr>
          <p:cNvPr id="6" name="Title 1"/>
          <p:cNvSpPr>
            <a:spLocks noGrp="1"/>
          </p:cNvSpPr>
          <p:nvPr>
            <p:ph type="title"/>
          </p:nvPr>
        </p:nvSpPr>
        <p:spPr>
          <a:xfrm>
            <a:off x="274639" y="177366"/>
            <a:ext cx="12161836" cy="917575"/>
          </a:xfrm>
        </p:spPr>
        <p:txBody>
          <a:bodyPr/>
          <a:lstStyle/>
          <a:p>
            <a:r>
              <a:rPr lang="en-US" dirty="0"/>
              <a:t>Two Approaches to Information Management for Analytics: Top-Down + Bottom-Up</a:t>
            </a:r>
          </a:p>
        </p:txBody>
      </p:sp>
    </p:spTree>
    <p:extLst>
      <p:ext uri="{BB962C8B-B14F-4D97-AF65-F5344CB8AC3E}">
        <p14:creationId xmlns:p14="http://schemas.microsoft.com/office/powerpoint/2010/main" val="34806512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decel="10000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5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75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1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0-#ppt_h/2"/>
                                          </p:val>
                                        </p:tav>
                                        <p:tav tm="100000">
                                          <p:val>
                                            <p:strVal val="#ppt_y"/>
                                          </p:val>
                                        </p:tav>
                                      </p:tavLst>
                                    </p:anim>
                                  </p:childTnLst>
                                </p:cTn>
                              </p:par>
                              <p:par>
                                <p:cTn id="25" presetID="10"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500"/>
                                        <p:tgtEl>
                                          <p:spTgt spid="3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500"/>
                                        <p:tgtEl>
                                          <p:spTgt spid="3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fade">
                                      <p:cBhvr>
                                        <p:cTn id="36" dur="500"/>
                                        <p:tgtEl>
                                          <p:spTgt spid="5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fade">
                                      <p:cBhvr>
                                        <p:cTn id="39" dur="500"/>
                                        <p:tgtEl>
                                          <p:spTgt spid="51"/>
                                        </p:tgtEl>
                                      </p:cBhvr>
                                    </p:animEffect>
                                  </p:childTnLst>
                                </p:cTn>
                              </p:par>
                              <p:par>
                                <p:cTn id="40" presetID="10"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fade">
                                      <p:cBhvr>
                                        <p:cTn id="45" dur="500"/>
                                        <p:tgtEl>
                                          <p:spTgt spid="58"/>
                                        </p:tgtEl>
                                      </p:cBhvr>
                                    </p:animEffect>
                                  </p:childTnLst>
                                </p:cTn>
                              </p:par>
                              <p:par>
                                <p:cTn id="46" presetID="10" presetClass="entr" presetSubtype="0" fill="hold" nodeType="with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fade">
                                      <p:cBhvr>
                                        <p:cTn id="48" dur="500"/>
                                        <p:tgtEl>
                                          <p:spTgt spid="6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500"/>
                                        <p:tgtEl>
                                          <p:spTgt spid="3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fade">
                                      <p:cBhvr>
                                        <p:cTn id="57" dur="500"/>
                                        <p:tgtEl>
                                          <p:spTgt spid="5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500"/>
                                        <p:tgtEl>
                                          <p:spTgt spid="3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animEffect transition="in" filter="fade">
                                      <p:cBhvr>
                                        <p:cTn id="65" dur="500"/>
                                        <p:tgtEl>
                                          <p:spTgt spid="5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3"/>
                                        </p:tgtEl>
                                        <p:attrNameLst>
                                          <p:attrName>style.visibility</p:attrName>
                                        </p:attrNameLst>
                                      </p:cBhvr>
                                      <p:to>
                                        <p:strVal val="visible"/>
                                      </p:to>
                                    </p:set>
                                    <p:animEffect transition="in" filter="fade">
                                      <p:cBhvr>
                                        <p:cTn id="68" dur="500"/>
                                        <p:tgtEl>
                                          <p:spTgt spid="53"/>
                                        </p:tgtEl>
                                      </p:cBhvr>
                                    </p:animEffect>
                                  </p:childTnLst>
                                </p:cTn>
                              </p:par>
                              <p:par>
                                <p:cTn id="69" presetID="10" presetClass="entr" presetSubtype="0" fill="hold" nodeType="withEffect">
                                  <p:stCondLst>
                                    <p:cond delay="0"/>
                                  </p:stCondLst>
                                  <p:childTnLst>
                                    <p:set>
                                      <p:cBhvr>
                                        <p:cTn id="70" dur="1" fill="hold">
                                          <p:stCondLst>
                                            <p:cond delay="0"/>
                                          </p:stCondLst>
                                        </p:cTn>
                                        <p:tgtEl>
                                          <p:spTgt spid="69"/>
                                        </p:tgtEl>
                                        <p:attrNameLst>
                                          <p:attrName>style.visibility</p:attrName>
                                        </p:attrNameLst>
                                      </p:cBhvr>
                                      <p:to>
                                        <p:strVal val="visible"/>
                                      </p:to>
                                    </p:set>
                                    <p:animEffect transition="in" filter="fade">
                                      <p:cBhvr>
                                        <p:cTn id="71" dur="500"/>
                                        <p:tgtEl>
                                          <p:spTgt spid="69"/>
                                        </p:tgtEl>
                                      </p:cBhvr>
                                    </p:animEffect>
                                  </p:childTnLst>
                                </p:cTn>
                              </p:par>
                              <p:par>
                                <p:cTn id="72" presetID="10" presetClass="entr" presetSubtype="0" fill="hold" nodeType="withEffect">
                                  <p:stCondLst>
                                    <p:cond delay="0"/>
                                  </p:stCondLst>
                                  <p:childTnLst>
                                    <p:set>
                                      <p:cBhvr>
                                        <p:cTn id="73" dur="1" fill="hold">
                                          <p:stCondLst>
                                            <p:cond delay="0"/>
                                          </p:stCondLst>
                                        </p:cTn>
                                        <p:tgtEl>
                                          <p:spTgt spid="66"/>
                                        </p:tgtEl>
                                        <p:attrNameLst>
                                          <p:attrName>style.visibility</p:attrName>
                                        </p:attrNameLst>
                                      </p:cBhvr>
                                      <p:to>
                                        <p:strVal val="visible"/>
                                      </p:to>
                                    </p:set>
                                    <p:animEffect transition="in" filter="fade">
                                      <p:cBhvr>
                                        <p:cTn id="74" dur="500"/>
                                        <p:tgtEl>
                                          <p:spTgt spid="6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9"/>
                                        </p:tgtEl>
                                        <p:attrNameLst>
                                          <p:attrName>style.visibility</p:attrName>
                                        </p:attrNameLst>
                                      </p:cBhvr>
                                      <p:to>
                                        <p:strVal val="visible"/>
                                      </p:to>
                                    </p:set>
                                    <p:animEffect transition="in" filter="fade">
                                      <p:cBhvr>
                                        <p:cTn id="77" dur="500"/>
                                        <p:tgtEl>
                                          <p:spTgt spid="59"/>
                                        </p:tgtEl>
                                      </p:cBhvr>
                                    </p:animEffect>
                                  </p:childTnLst>
                                </p:cTn>
                              </p:par>
                              <p:par>
                                <p:cTn id="78" presetID="2" presetClass="entr" presetSubtype="4" decel="100000" fill="hold" grpId="0" nodeType="withEffect">
                                  <p:stCondLst>
                                    <p:cond delay="0"/>
                                  </p:stCondLst>
                                  <p:childTnLst>
                                    <p:set>
                                      <p:cBhvr>
                                        <p:cTn id="79" dur="1" fill="hold">
                                          <p:stCondLst>
                                            <p:cond delay="0"/>
                                          </p:stCondLst>
                                        </p:cTn>
                                        <p:tgtEl>
                                          <p:spTgt spid="25"/>
                                        </p:tgtEl>
                                        <p:attrNameLst>
                                          <p:attrName>style.visibility</p:attrName>
                                        </p:attrNameLst>
                                      </p:cBhvr>
                                      <p:to>
                                        <p:strVal val="visible"/>
                                      </p:to>
                                    </p:set>
                                    <p:anim calcmode="lin" valueType="num">
                                      <p:cBhvr additive="base">
                                        <p:cTn id="80" dur="500" fill="hold"/>
                                        <p:tgtEl>
                                          <p:spTgt spid="25"/>
                                        </p:tgtEl>
                                        <p:attrNameLst>
                                          <p:attrName>ppt_x</p:attrName>
                                        </p:attrNameLst>
                                      </p:cBhvr>
                                      <p:tavLst>
                                        <p:tav tm="0">
                                          <p:val>
                                            <p:strVal val="#ppt_x"/>
                                          </p:val>
                                        </p:tav>
                                        <p:tav tm="100000">
                                          <p:val>
                                            <p:strVal val="#ppt_x"/>
                                          </p:val>
                                        </p:tav>
                                      </p:tavLst>
                                    </p:anim>
                                    <p:anim calcmode="lin" valueType="num">
                                      <p:cBhvr additive="base">
                                        <p:cTn id="81" dur="500" fill="hold"/>
                                        <p:tgtEl>
                                          <p:spTgt spid="25"/>
                                        </p:tgtEl>
                                        <p:attrNameLst>
                                          <p:attrName>ppt_y</p:attrName>
                                        </p:attrNameLst>
                                      </p:cBhvr>
                                      <p:tavLst>
                                        <p:tav tm="0">
                                          <p:val>
                                            <p:strVal val="1+#ppt_h/2"/>
                                          </p:val>
                                        </p:tav>
                                        <p:tav tm="100000">
                                          <p:val>
                                            <p:strVal val="#ppt_y"/>
                                          </p:val>
                                        </p:tav>
                                      </p:tavLst>
                                    </p:anim>
                                  </p:childTnLst>
                                </p:cTn>
                              </p:par>
                              <p:par>
                                <p:cTn id="82" presetID="2" presetClass="entr" presetSubtype="4" decel="100000" fill="hold" grpId="0" nodeType="withEffect">
                                  <p:stCondLst>
                                    <p:cond delay="250"/>
                                  </p:stCondLst>
                                  <p:childTnLst>
                                    <p:set>
                                      <p:cBhvr>
                                        <p:cTn id="83" dur="1" fill="hold">
                                          <p:stCondLst>
                                            <p:cond delay="0"/>
                                          </p:stCondLst>
                                        </p:cTn>
                                        <p:tgtEl>
                                          <p:spTgt spid="20"/>
                                        </p:tgtEl>
                                        <p:attrNameLst>
                                          <p:attrName>style.visibility</p:attrName>
                                        </p:attrNameLst>
                                      </p:cBhvr>
                                      <p:to>
                                        <p:strVal val="visible"/>
                                      </p:to>
                                    </p:set>
                                    <p:anim calcmode="lin" valueType="num">
                                      <p:cBhvr additive="base">
                                        <p:cTn id="84" dur="500" fill="hold"/>
                                        <p:tgtEl>
                                          <p:spTgt spid="20"/>
                                        </p:tgtEl>
                                        <p:attrNameLst>
                                          <p:attrName>ppt_x</p:attrName>
                                        </p:attrNameLst>
                                      </p:cBhvr>
                                      <p:tavLst>
                                        <p:tav tm="0">
                                          <p:val>
                                            <p:strVal val="#ppt_x"/>
                                          </p:val>
                                        </p:tav>
                                        <p:tav tm="100000">
                                          <p:val>
                                            <p:strVal val="#ppt_x"/>
                                          </p:val>
                                        </p:tav>
                                      </p:tavLst>
                                    </p:anim>
                                    <p:anim calcmode="lin" valueType="num">
                                      <p:cBhvr additive="base">
                                        <p:cTn id="85" dur="500" fill="hold"/>
                                        <p:tgtEl>
                                          <p:spTgt spid="20"/>
                                        </p:tgtEl>
                                        <p:attrNameLst>
                                          <p:attrName>ppt_y</p:attrName>
                                        </p:attrNameLst>
                                      </p:cBhvr>
                                      <p:tavLst>
                                        <p:tav tm="0">
                                          <p:val>
                                            <p:strVal val="1+#ppt_h/2"/>
                                          </p:val>
                                        </p:tav>
                                        <p:tav tm="100000">
                                          <p:val>
                                            <p:strVal val="#ppt_y"/>
                                          </p:val>
                                        </p:tav>
                                      </p:tavLst>
                                    </p:anim>
                                  </p:childTnLst>
                                </p:cTn>
                              </p:par>
                              <p:par>
                                <p:cTn id="86" presetID="2" presetClass="entr" presetSubtype="4" decel="100000" fill="hold" grpId="0" nodeType="withEffect">
                                  <p:stCondLst>
                                    <p:cond delay="500"/>
                                  </p:stCondLst>
                                  <p:childTnLst>
                                    <p:set>
                                      <p:cBhvr>
                                        <p:cTn id="87" dur="1" fill="hold">
                                          <p:stCondLst>
                                            <p:cond delay="0"/>
                                          </p:stCondLst>
                                        </p:cTn>
                                        <p:tgtEl>
                                          <p:spTgt spid="21"/>
                                        </p:tgtEl>
                                        <p:attrNameLst>
                                          <p:attrName>style.visibility</p:attrName>
                                        </p:attrNameLst>
                                      </p:cBhvr>
                                      <p:to>
                                        <p:strVal val="visible"/>
                                      </p:to>
                                    </p:set>
                                    <p:anim calcmode="lin" valueType="num">
                                      <p:cBhvr additive="base">
                                        <p:cTn id="88" dur="500" fill="hold"/>
                                        <p:tgtEl>
                                          <p:spTgt spid="21"/>
                                        </p:tgtEl>
                                        <p:attrNameLst>
                                          <p:attrName>ppt_x</p:attrName>
                                        </p:attrNameLst>
                                      </p:cBhvr>
                                      <p:tavLst>
                                        <p:tav tm="0">
                                          <p:val>
                                            <p:strVal val="#ppt_x"/>
                                          </p:val>
                                        </p:tav>
                                        <p:tav tm="100000">
                                          <p:val>
                                            <p:strVal val="#ppt_x"/>
                                          </p:val>
                                        </p:tav>
                                      </p:tavLst>
                                    </p:anim>
                                    <p:anim calcmode="lin" valueType="num">
                                      <p:cBhvr additive="base">
                                        <p:cTn id="89" dur="500" fill="hold"/>
                                        <p:tgtEl>
                                          <p:spTgt spid="21"/>
                                        </p:tgtEl>
                                        <p:attrNameLst>
                                          <p:attrName>ppt_y</p:attrName>
                                        </p:attrNameLst>
                                      </p:cBhvr>
                                      <p:tavLst>
                                        <p:tav tm="0">
                                          <p:val>
                                            <p:strVal val="1+#ppt_h/2"/>
                                          </p:val>
                                        </p:tav>
                                        <p:tav tm="100000">
                                          <p:val>
                                            <p:strVal val="#ppt_y"/>
                                          </p:val>
                                        </p:tav>
                                      </p:tavLst>
                                    </p:anim>
                                  </p:childTnLst>
                                </p:cTn>
                              </p:par>
                              <p:par>
                                <p:cTn id="90" presetID="2" presetClass="entr" presetSubtype="4" decel="100000" fill="hold" grpId="0" nodeType="withEffect">
                                  <p:stCondLst>
                                    <p:cond delay="750"/>
                                  </p:stCondLst>
                                  <p:childTnLst>
                                    <p:set>
                                      <p:cBhvr>
                                        <p:cTn id="91" dur="1" fill="hold">
                                          <p:stCondLst>
                                            <p:cond delay="0"/>
                                          </p:stCondLst>
                                        </p:cTn>
                                        <p:tgtEl>
                                          <p:spTgt spid="19"/>
                                        </p:tgtEl>
                                        <p:attrNameLst>
                                          <p:attrName>style.visibility</p:attrName>
                                        </p:attrNameLst>
                                      </p:cBhvr>
                                      <p:to>
                                        <p:strVal val="visible"/>
                                      </p:to>
                                    </p:set>
                                    <p:anim calcmode="lin" valueType="num">
                                      <p:cBhvr additive="base">
                                        <p:cTn id="92" dur="500" fill="hold"/>
                                        <p:tgtEl>
                                          <p:spTgt spid="19"/>
                                        </p:tgtEl>
                                        <p:attrNameLst>
                                          <p:attrName>ppt_x</p:attrName>
                                        </p:attrNameLst>
                                      </p:cBhvr>
                                      <p:tavLst>
                                        <p:tav tm="0">
                                          <p:val>
                                            <p:strVal val="#ppt_x"/>
                                          </p:val>
                                        </p:tav>
                                        <p:tav tm="100000">
                                          <p:val>
                                            <p:strVal val="#ppt_x"/>
                                          </p:val>
                                        </p:tav>
                                      </p:tavLst>
                                    </p:anim>
                                    <p:anim calcmode="lin" valueType="num">
                                      <p:cBhvr additive="base">
                                        <p:cTn id="93" dur="500" fill="hold"/>
                                        <p:tgtEl>
                                          <p:spTgt spid="19"/>
                                        </p:tgtEl>
                                        <p:attrNameLst>
                                          <p:attrName>ppt_y</p:attrName>
                                        </p:attrNameLst>
                                      </p:cBhvr>
                                      <p:tavLst>
                                        <p:tav tm="0">
                                          <p:val>
                                            <p:strVal val="1+#ppt_h/2"/>
                                          </p:val>
                                        </p:tav>
                                        <p:tav tm="100000">
                                          <p:val>
                                            <p:strVal val="#ppt_y"/>
                                          </p:val>
                                        </p:tav>
                                      </p:tavLst>
                                    </p:anim>
                                  </p:childTnLst>
                                </p:cTn>
                              </p:par>
                              <p:par>
                                <p:cTn id="94" presetID="2" presetClass="entr" presetSubtype="4" decel="100000" fill="hold" grpId="0" nodeType="withEffect">
                                  <p:stCondLst>
                                    <p:cond delay="1000"/>
                                  </p:stCondLst>
                                  <p:childTnLst>
                                    <p:set>
                                      <p:cBhvr>
                                        <p:cTn id="95" dur="1" fill="hold">
                                          <p:stCondLst>
                                            <p:cond delay="0"/>
                                          </p:stCondLst>
                                        </p:cTn>
                                        <p:tgtEl>
                                          <p:spTgt spid="18"/>
                                        </p:tgtEl>
                                        <p:attrNameLst>
                                          <p:attrName>style.visibility</p:attrName>
                                        </p:attrNameLst>
                                      </p:cBhvr>
                                      <p:to>
                                        <p:strVal val="visible"/>
                                      </p:to>
                                    </p:set>
                                    <p:anim calcmode="lin" valueType="num">
                                      <p:cBhvr additive="base">
                                        <p:cTn id="96" dur="500" fill="hold"/>
                                        <p:tgtEl>
                                          <p:spTgt spid="18"/>
                                        </p:tgtEl>
                                        <p:attrNameLst>
                                          <p:attrName>ppt_x</p:attrName>
                                        </p:attrNameLst>
                                      </p:cBhvr>
                                      <p:tavLst>
                                        <p:tav tm="0">
                                          <p:val>
                                            <p:strVal val="#ppt_x"/>
                                          </p:val>
                                        </p:tav>
                                        <p:tav tm="100000">
                                          <p:val>
                                            <p:strVal val="#ppt_x"/>
                                          </p:val>
                                        </p:tav>
                                      </p:tavLst>
                                    </p:anim>
                                    <p:anim calcmode="lin" valueType="num">
                                      <p:cBhvr additive="base">
                                        <p:cTn id="97"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8" grpId="0" animBg="1"/>
      <p:bldP spid="19" grpId="0" animBg="1"/>
      <p:bldP spid="20" grpId="0" animBg="1"/>
      <p:bldP spid="21" grpId="0" animBg="1"/>
      <p:bldP spid="33" grpId="0" animBg="1"/>
      <p:bldP spid="52" grpId="0"/>
      <p:bldP spid="53" grpId="0"/>
      <p:bldP spid="34" grpId="0" animBg="1"/>
      <p:bldP spid="35" grpId="0" animBg="1"/>
      <p:bldP spid="38" grpId="0"/>
      <p:bldP spid="50" grpId="0"/>
      <p:bldP spid="51" grpId="0"/>
      <p:bldP spid="57" grpId="0" animBg="1"/>
      <p:bldP spid="58" grpId="0" animBg="1"/>
      <p:bldP spid="36" grpId="0" animBg="1"/>
      <p:bldP spid="37" grpId="0"/>
      <p:bldP spid="59" grpId="0" animBg="1"/>
      <p:bldP spid="24" grpId="0" animBg="1"/>
      <p:bldP spid="16" grpId="0" animBg="1"/>
      <p:bldP spid="13" grpId="0" animBg="1"/>
      <p:bldP spid="14" grpId="0" animBg="1"/>
      <p:bldP spid="1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2179058"/>
          </a:xfrm>
        </p:spPr>
        <p:txBody>
          <a:bodyPr/>
          <a:lstStyle/>
          <a:p>
            <a:r>
              <a:rPr lang="en-US" dirty="0"/>
              <a:t>Can we create a new interactive cluster type?</a:t>
            </a:r>
          </a:p>
        </p:txBody>
      </p:sp>
    </p:spTree>
    <p:extLst>
      <p:ext uri="{BB962C8B-B14F-4D97-AF65-F5344CB8AC3E}">
        <p14:creationId xmlns:p14="http://schemas.microsoft.com/office/powerpoint/2010/main" val="230716185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p:cNvSpPr/>
          <p:nvPr/>
        </p:nvSpPr>
        <p:spPr bwMode="auto">
          <a:xfrm>
            <a:off x="5830446" y="3846790"/>
            <a:ext cx="3953445" cy="1145057"/>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     Execution </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     Engine</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 name="Title 1"/>
          <p:cNvSpPr>
            <a:spLocks noGrp="1"/>
          </p:cNvSpPr>
          <p:nvPr>
            <p:ph type="title"/>
          </p:nvPr>
        </p:nvSpPr>
        <p:spPr/>
        <p:txBody>
          <a:bodyPr/>
          <a:lstStyle/>
          <a:p>
            <a:r>
              <a:rPr lang="en-US" dirty="0"/>
              <a:t>Our Vision: Building a DW using HDInsight</a:t>
            </a:r>
          </a:p>
        </p:txBody>
      </p:sp>
      <p:sp>
        <p:nvSpPr>
          <p:cNvPr id="3" name="Rectangle 2"/>
          <p:cNvSpPr/>
          <p:nvPr/>
        </p:nvSpPr>
        <p:spPr bwMode="auto">
          <a:xfrm>
            <a:off x="808037" y="1334593"/>
            <a:ext cx="2438400" cy="384373"/>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ETL Clients</a:t>
            </a:r>
          </a:p>
        </p:txBody>
      </p:sp>
      <p:sp>
        <p:nvSpPr>
          <p:cNvPr id="4" name="Rectangle 3"/>
          <p:cNvSpPr/>
          <p:nvPr/>
        </p:nvSpPr>
        <p:spPr bwMode="auto">
          <a:xfrm>
            <a:off x="5646893" y="1338553"/>
            <a:ext cx="2438400" cy="375566"/>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BI Clients</a:t>
            </a:r>
          </a:p>
        </p:txBody>
      </p:sp>
      <p:sp>
        <p:nvSpPr>
          <p:cNvPr id="5" name="Rectangle 4"/>
          <p:cNvSpPr/>
          <p:nvPr/>
        </p:nvSpPr>
        <p:spPr bwMode="auto">
          <a:xfrm>
            <a:off x="1504499" y="2772758"/>
            <a:ext cx="2895600" cy="564460"/>
          </a:xfrm>
          <a:prstGeom prst="rect">
            <a:avLst/>
          </a:prstGeom>
          <a:solidFill>
            <a:schemeClr val="tx1">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Templeton/HiverServer2</a:t>
            </a:r>
          </a:p>
        </p:txBody>
      </p:sp>
      <p:sp>
        <p:nvSpPr>
          <p:cNvPr id="6" name="Rectangle 5"/>
          <p:cNvSpPr/>
          <p:nvPr/>
        </p:nvSpPr>
        <p:spPr bwMode="auto">
          <a:xfrm>
            <a:off x="6455458" y="2739213"/>
            <a:ext cx="2895600" cy="573054"/>
          </a:xfrm>
          <a:prstGeom prst="rect">
            <a:avLst/>
          </a:prstGeom>
          <a:solidFill>
            <a:schemeClr val="tx1">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HiveServer2</a:t>
            </a:r>
          </a:p>
        </p:txBody>
      </p:sp>
      <p:sp>
        <p:nvSpPr>
          <p:cNvPr id="7" name="Rectangle 6"/>
          <p:cNvSpPr/>
          <p:nvPr/>
        </p:nvSpPr>
        <p:spPr bwMode="auto">
          <a:xfrm>
            <a:off x="960438" y="3841494"/>
            <a:ext cx="4064788" cy="1145057"/>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                                Execution </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                           Engine</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8" name="Flowchart: Magnetic Disk 7"/>
          <p:cNvSpPr/>
          <p:nvPr/>
        </p:nvSpPr>
        <p:spPr bwMode="auto">
          <a:xfrm>
            <a:off x="10583000" y="4977177"/>
            <a:ext cx="1447800" cy="1720485"/>
          </a:xfrm>
          <a:prstGeom prst="flowChartMagneticDisk">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Cloud Storage </a:t>
            </a: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rPr>
              <a:t>(WASB/ADLS)</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9" name="Flowchart: Magnetic Disk 8"/>
          <p:cNvSpPr/>
          <p:nvPr/>
        </p:nvSpPr>
        <p:spPr bwMode="auto">
          <a:xfrm>
            <a:off x="10583000" y="2869009"/>
            <a:ext cx="1295400" cy="1600199"/>
          </a:xfrm>
          <a:prstGeom prst="flowChartMagneticDisk">
            <a:avLst/>
          </a:prstGeom>
          <a:solidFill>
            <a:srgbClr val="00B0F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Azure SQL (Metastore)</a:t>
            </a:r>
          </a:p>
        </p:txBody>
      </p:sp>
      <p:sp>
        <p:nvSpPr>
          <p:cNvPr id="10" name="Rectangle 9"/>
          <p:cNvSpPr/>
          <p:nvPr/>
        </p:nvSpPr>
        <p:spPr bwMode="auto">
          <a:xfrm>
            <a:off x="981761" y="4986550"/>
            <a:ext cx="4025386" cy="415712"/>
          </a:xfrm>
          <a:prstGeom prst="rect">
            <a:avLst/>
          </a:prstGeom>
          <a:solidFill>
            <a:schemeClr val="accent3">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YARN</a:t>
            </a:r>
          </a:p>
        </p:txBody>
      </p:sp>
      <p:sp>
        <p:nvSpPr>
          <p:cNvPr id="11" name="Rectangle 10"/>
          <p:cNvSpPr/>
          <p:nvPr/>
        </p:nvSpPr>
        <p:spPr bwMode="auto">
          <a:xfrm>
            <a:off x="981761" y="5402262"/>
            <a:ext cx="1045476" cy="1066800"/>
          </a:xfrm>
          <a:prstGeom prst="rect">
            <a:avLst/>
          </a:prstGeom>
          <a:solidFill>
            <a:srgbClr val="92D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Azure VM</a:t>
            </a:r>
          </a:p>
        </p:txBody>
      </p:sp>
      <p:sp>
        <p:nvSpPr>
          <p:cNvPr id="13" name="Rectangle 12"/>
          <p:cNvSpPr/>
          <p:nvPr/>
        </p:nvSpPr>
        <p:spPr bwMode="auto">
          <a:xfrm>
            <a:off x="3965314" y="5400675"/>
            <a:ext cx="1045476" cy="1066800"/>
          </a:xfrm>
          <a:prstGeom prst="rect">
            <a:avLst/>
          </a:prstGeom>
          <a:solidFill>
            <a:srgbClr val="92D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Azure VM</a:t>
            </a:r>
          </a:p>
        </p:txBody>
      </p:sp>
      <p:sp>
        <p:nvSpPr>
          <p:cNvPr id="15" name="Rectangle 14"/>
          <p:cNvSpPr/>
          <p:nvPr/>
        </p:nvSpPr>
        <p:spPr bwMode="auto">
          <a:xfrm>
            <a:off x="8746289" y="5370147"/>
            <a:ext cx="1037602" cy="1066800"/>
          </a:xfrm>
          <a:prstGeom prst="rect">
            <a:avLst/>
          </a:prstGeom>
          <a:solidFill>
            <a:srgbClr val="92D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Azure VM</a:t>
            </a:r>
          </a:p>
        </p:txBody>
      </p:sp>
      <p:sp>
        <p:nvSpPr>
          <p:cNvPr id="16" name="Rectangle 15"/>
          <p:cNvSpPr/>
          <p:nvPr/>
        </p:nvSpPr>
        <p:spPr bwMode="auto">
          <a:xfrm>
            <a:off x="5823806" y="5405993"/>
            <a:ext cx="1045476" cy="1066800"/>
          </a:xfrm>
          <a:prstGeom prst="rect">
            <a:avLst/>
          </a:prstGeom>
          <a:solidFill>
            <a:srgbClr val="92D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Azure VM</a:t>
            </a:r>
          </a:p>
        </p:txBody>
      </p:sp>
      <p:sp>
        <p:nvSpPr>
          <p:cNvPr id="17" name="TextBox 16"/>
          <p:cNvSpPr txBox="1"/>
          <p:nvPr/>
        </p:nvSpPr>
        <p:spPr>
          <a:xfrm>
            <a:off x="2511206" y="5254677"/>
            <a:ext cx="819776" cy="960263"/>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4800" b="0" i="0" u="none" strike="noStrike" kern="0" cap="none" spc="0" normalizeH="0" baseline="0" noProof="0" dirty="0">
                <a:ln>
                  <a:noFill/>
                </a:ln>
                <a:solidFill>
                  <a:srgbClr val="92D050"/>
                </a:solidFill>
                <a:effectLst/>
                <a:uLnTx/>
                <a:uFillTx/>
              </a:rPr>
              <a:t>…</a:t>
            </a:r>
          </a:p>
        </p:txBody>
      </p:sp>
      <p:sp>
        <p:nvSpPr>
          <p:cNvPr id="19" name="Rectangle 18"/>
          <p:cNvSpPr/>
          <p:nvPr/>
        </p:nvSpPr>
        <p:spPr bwMode="auto">
          <a:xfrm>
            <a:off x="427037" y="2497188"/>
            <a:ext cx="4796479" cy="4200473"/>
          </a:xfrm>
          <a:prstGeom prst="rect">
            <a:avLst/>
          </a:prstGeom>
          <a:noFill/>
          <a:ln w="76200">
            <a:solidFill>
              <a:schemeClr val="bg1">
                <a:lumMod val="50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0" name="TextBox 19"/>
          <p:cNvSpPr txBox="1"/>
          <p:nvPr/>
        </p:nvSpPr>
        <p:spPr>
          <a:xfrm>
            <a:off x="9777347" y="1354493"/>
            <a:ext cx="2618657" cy="1037207"/>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lumMod val="50000"/>
                  </a:schemeClr>
                </a:solidFill>
                <a:effectLst/>
                <a:highlight>
                  <a:srgbClr val="FFFF00"/>
                </a:highlight>
                <a:uLnTx/>
                <a:uFillTx/>
              </a:rPr>
              <a:t>Interactive Hive </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lumMod val="50000"/>
                  </a:schemeClr>
                </a:solidFill>
                <a:effectLst/>
                <a:highlight>
                  <a:srgbClr val="FFFF00"/>
                </a:highlight>
                <a:uLnTx/>
                <a:uFillTx/>
              </a:rPr>
              <a:t>cluster (new)</a:t>
            </a:r>
          </a:p>
        </p:txBody>
      </p:sp>
      <p:cxnSp>
        <p:nvCxnSpPr>
          <p:cNvPr id="26" name="Connector: Curved 25"/>
          <p:cNvCxnSpPr>
            <a:stCxn id="20" idx="1"/>
          </p:cNvCxnSpPr>
          <p:nvPr/>
        </p:nvCxnSpPr>
        <p:spPr>
          <a:xfrm rot="10800000" flipV="1">
            <a:off x="9432779" y="1873097"/>
            <a:ext cx="344568" cy="487314"/>
          </a:xfrm>
          <a:prstGeom prst="curvedConnector2">
            <a:avLst/>
          </a:prstGeom>
          <a:ln w="41275">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3" idx="2"/>
            <a:endCxn id="5" idx="0"/>
          </p:cNvCxnSpPr>
          <p:nvPr/>
        </p:nvCxnSpPr>
        <p:spPr>
          <a:xfrm>
            <a:off x="2027237" y="1718966"/>
            <a:ext cx="925062" cy="1053792"/>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48" idx="0"/>
          </p:cNvCxnSpPr>
          <p:nvPr/>
        </p:nvCxnSpPr>
        <p:spPr>
          <a:xfrm>
            <a:off x="6986789" y="1777193"/>
            <a:ext cx="916469" cy="958451"/>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5" idx="3"/>
            <a:endCxn id="9" idx="2"/>
          </p:cNvCxnSpPr>
          <p:nvPr/>
        </p:nvCxnSpPr>
        <p:spPr>
          <a:xfrm>
            <a:off x="4400099" y="3054988"/>
            <a:ext cx="6182901" cy="614121"/>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6" idx="3"/>
            <a:endCxn id="9" idx="2"/>
          </p:cNvCxnSpPr>
          <p:nvPr/>
        </p:nvCxnSpPr>
        <p:spPr>
          <a:xfrm>
            <a:off x="9351058" y="3025740"/>
            <a:ext cx="1231942" cy="643369"/>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355327" y="1699077"/>
            <a:ext cx="1462260" cy="4616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chemeClr val="bg1">
                    <a:lumMod val="50000"/>
                  </a:schemeClr>
                </a:solidFill>
                <a:effectLst/>
                <a:uLnTx/>
                <a:uFillTx/>
              </a:rPr>
              <a:t>SDK, PowerShell</a:t>
            </a:r>
          </a:p>
        </p:txBody>
      </p:sp>
      <p:sp>
        <p:nvSpPr>
          <p:cNvPr id="48" name="TextBox 47"/>
          <p:cNvSpPr txBox="1"/>
          <p:nvPr/>
        </p:nvSpPr>
        <p:spPr>
          <a:xfrm>
            <a:off x="5455889" y="1777193"/>
            <a:ext cx="3061800" cy="4616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chemeClr val="bg1">
                    <a:lumMod val="50000"/>
                  </a:schemeClr>
                </a:solidFill>
                <a:effectLst/>
                <a:uLnTx/>
                <a:uFillTx/>
              </a:rPr>
              <a:t>JDBC, ODBC, Visual Studio, Hue, Ambari</a:t>
            </a:r>
          </a:p>
        </p:txBody>
      </p:sp>
      <p:sp>
        <p:nvSpPr>
          <p:cNvPr id="57" name="Rectangle 56"/>
          <p:cNvSpPr/>
          <p:nvPr/>
        </p:nvSpPr>
        <p:spPr bwMode="auto">
          <a:xfrm>
            <a:off x="7704968" y="3975963"/>
            <a:ext cx="457200" cy="292130"/>
          </a:xfrm>
          <a:prstGeom prst="rect">
            <a:avLst/>
          </a:prstGeom>
          <a:solidFill>
            <a:schemeClr val="accent6">
              <a:lumMod val="95000"/>
              <a:lumOff val="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AM</a:t>
            </a:r>
          </a:p>
        </p:txBody>
      </p:sp>
      <p:sp>
        <p:nvSpPr>
          <p:cNvPr id="58" name="Rectangle 57"/>
          <p:cNvSpPr/>
          <p:nvPr/>
        </p:nvSpPr>
        <p:spPr bwMode="auto">
          <a:xfrm>
            <a:off x="8517689" y="3947985"/>
            <a:ext cx="457200" cy="292130"/>
          </a:xfrm>
          <a:prstGeom prst="rect">
            <a:avLst/>
          </a:prstGeom>
          <a:solidFill>
            <a:schemeClr val="accent6">
              <a:lumMod val="95000"/>
              <a:lumOff val="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AM</a:t>
            </a:r>
          </a:p>
        </p:txBody>
      </p:sp>
      <p:sp>
        <p:nvSpPr>
          <p:cNvPr id="59" name="Rectangle 58"/>
          <p:cNvSpPr/>
          <p:nvPr/>
        </p:nvSpPr>
        <p:spPr bwMode="auto">
          <a:xfrm>
            <a:off x="7610025" y="4427635"/>
            <a:ext cx="457200" cy="292130"/>
          </a:xfrm>
          <a:prstGeom prst="rect">
            <a:avLst/>
          </a:prstGeom>
          <a:solidFill>
            <a:schemeClr val="accent6">
              <a:lumMod val="95000"/>
              <a:lumOff val="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60" name="Rectangle 59"/>
          <p:cNvSpPr/>
          <p:nvPr/>
        </p:nvSpPr>
        <p:spPr bwMode="auto">
          <a:xfrm>
            <a:off x="8974889" y="4370461"/>
            <a:ext cx="457200" cy="292130"/>
          </a:xfrm>
          <a:prstGeom prst="rect">
            <a:avLst/>
          </a:prstGeom>
          <a:solidFill>
            <a:schemeClr val="accent6">
              <a:lumMod val="95000"/>
              <a:lumOff val="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61" name="Rectangle 60"/>
          <p:cNvSpPr/>
          <p:nvPr/>
        </p:nvSpPr>
        <p:spPr bwMode="auto">
          <a:xfrm>
            <a:off x="8193582" y="4653411"/>
            <a:ext cx="457200" cy="292130"/>
          </a:xfrm>
          <a:prstGeom prst="rect">
            <a:avLst/>
          </a:prstGeom>
          <a:solidFill>
            <a:schemeClr val="accent6">
              <a:lumMod val="95000"/>
              <a:lumOff val="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cxnSp>
        <p:nvCxnSpPr>
          <p:cNvPr id="63" name="Straight Arrow Connector 62"/>
          <p:cNvCxnSpPr>
            <a:stCxn id="58" idx="2"/>
          </p:cNvCxnSpPr>
          <p:nvPr/>
        </p:nvCxnSpPr>
        <p:spPr>
          <a:xfrm flipH="1">
            <a:off x="7867419" y="4240115"/>
            <a:ext cx="878870" cy="169294"/>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64" name="Straight Arrow Connector 63"/>
          <p:cNvCxnSpPr>
            <a:stCxn id="58" idx="2"/>
            <a:endCxn id="61" idx="0"/>
          </p:cNvCxnSpPr>
          <p:nvPr/>
        </p:nvCxnSpPr>
        <p:spPr>
          <a:xfrm flipH="1">
            <a:off x="8422182" y="4240115"/>
            <a:ext cx="324107" cy="413296"/>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67" name="Straight Arrow Connector 66"/>
          <p:cNvCxnSpPr>
            <a:stCxn id="58" idx="2"/>
          </p:cNvCxnSpPr>
          <p:nvPr/>
        </p:nvCxnSpPr>
        <p:spPr>
          <a:xfrm>
            <a:off x="8746289" y="4240115"/>
            <a:ext cx="443748" cy="130346"/>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70" name="Straight Arrow Connector 69"/>
          <p:cNvCxnSpPr>
            <a:endCxn id="61" idx="3"/>
          </p:cNvCxnSpPr>
          <p:nvPr/>
        </p:nvCxnSpPr>
        <p:spPr>
          <a:xfrm flipH="1">
            <a:off x="8650782" y="4665243"/>
            <a:ext cx="533402" cy="134233"/>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72" name="Straight Arrow Connector 71"/>
          <p:cNvCxnSpPr>
            <a:stCxn id="61" idx="1"/>
          </p:cNvCxnSpPr>
          <p:nvPr/>
        </p:nvCxnSpPr>
        <p:spPr>
          <a:xfrm flipH="1" flipV="1">
            <a:off x="7903258" y="4732359"/>
            <a:ext cx="290324" cy="67117"/>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75" name="Straight Arrow Connector 74"/>
          <p:cNvCxnSpPr>
            <a:stCxn id="8" idx="1"/>
          </p:cNvCxnSpPr>
          <p:nvPr/>
        </p:nvCxnSpPr>
        <p:spPr>
          <a:xfrm flipH="1" flipV="1">
            <a:off x="9425930" y="4567781"/>
            <a:ext cx="1880970" cy="409396"/>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77" name="Straight Arrow Connector 76"/>
          <p:cNvCxnSpPr>
            <a:stCxn id="8" idx="1"/>
          </p:cNvCxnSpPr>
          <p:nvPr/>
        </p:nvCxnSpPr>
        <p:spPr>
          <a:xfrm flipH="1" flipV="1">
            <a:off x="8650782" y="4857906"/>
            <a:ext cx="2656118" cy="119271"/>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81" name="Straight Arrow Connector 80"/>
          <p:cNvCxnSpPr>
            <a:stCxn id="8" idx="1"/>
          </p:cNvCxnSpPr>
          <p:nvPr/>
        </p:nvCxnSpPr>
        <p:spPr>
          <a:xfrm flipH="1" flipV="1">
            <a:off x="8048420" y="4553339"/>
            <a:ext cx="3258480" cy="423838"/>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86" name="Straight Arrow Connector 85"/>
          <p:cNvCxnSpPr>
            <a:stCxn id="5" idx="2"/>
          </p:cNvCxnSpPr>
          <p:nvPr/>
        </p:nvCxnSpPr>
        <p:spPr>
          <a:xfrm flipH="1">
            <a:off x="2741946" y="3337218"/>
            <a:ext cx="210353" cy="545263"/>
          </a:xfrm>
          <a:prstGeom prst="straightConnector1">
            <a:avLst/>
          </a:prstGeom>
          <a:ln>
            <a:headEnd type="none"/>
            <a:tailEnd type="triangle"/>
          </a:ln>
        </p:spPr>
        <p:style>
          <a:lnRef idx="1">
            <a:schemeClr val="accent6"/>
          </a:lnRef>
          <a:fillRef idx="0">
            <a:schemeClr val="accent6"/>
          </a:fillRef>
          <a:effectRef idx="0">
            <a:schemeClr val="accent6"/>
          </a:effectRef>
          <a:fontRef idx="minor">
            <a:schemeClr val="tx1"/>
          </a:fontRef>
        </p:style>
      </p:cxnSp>
      <p:cxnSp>
        <p:nvCxnSpPr>
          <p:cNvPr id="87" name="Straight Arrow Connector 86"/>
          <p:cNvCxnSpPr/>
          <p:nvPr/>
        </p:nvCxnSpPr>
        <p:spPr>
          <a:xfrm flipH="1">
            <a:off x="1918647" y="3346488"/>
            <a:ext cx="1033653" cy="590889"/>
          </a:xfrm>
          <a:prstGeom prst="straightConnector1">
            <a:avLst/>
          </a:prstGeom>
          <a:ln>
            <a:headEnd type="none"/>
            <a:tailEnd type="triangle"/>
          </a:ln>
        </p:spPr>
        <p:style>
          <a:lnRef idx="1">
            <a:schemeClr val="accent6"/>
          </a:lnRef>
          <a:fillRef idx="0">
            <a:schemeClr val="accent6"/>
          </a:fillRef>
          <a:effectRef idx="0">
            <a:schemeClr val="accent6"/>
          </a:effectRef>
          <a:fontRef idx="minor">
            <a:schemeClr val="tx1"/>
          </a:fontRef>
        </p:style>
      </p:cxnSp>
      <p:cxnSp>
        <p:nvCxnSpPr>
          <p:cNvPr id="89" name="Straight Arrow Connector 88"/>
          <p:cNvCxnSpPr>
            <a:stCxn id="6" idx="2"/>
          </p:cNvCxnSpPr>
          <p:nvPr/>
        </p:nvCxnSpPr>
        <p:spPr>
          <a:xfrm flipH="1">
            <a:off x="7838626" y="3312267"/>
            <a:ext cx="64632" cy="635718"/>
          </a:xfrm>
          <a:prstGeom prst="straightConnector1">
            <a:avLst/>
          </a:prstGeom>
          <a:ln>
            <a:headEnd type="none"/>
            <a:tailEnd type="triangle"/>
          </a:ln>
        </p:spPr>
        <p:style>
          <a:lnRef idx="1">
            <a:schemeClr val="accent6"/>
          </a:lnRef>
          <a:fillRef idx="0">
            <a:schemeClr val="accent6"/>
          </a:fillRef>
          <a:effectRef idx="0">
            <a:schemeClr val="accent6"/>
          </a:effectRef>
          <a:fontRef idx="minor">
            <a:schemeClr val="tx1"/>
          </a:fontRef>
        </p:style>
      </p:cxnSp>
      <p:cxnSp>
        <p:nvCxnSpPr>
          <p:cNvPr id="92" name="Straight Arrow Connector 91"/>
          <p:cNvCxnSpPr>
            <a:stCxn id="6" idx="2"/>
          </p:cNvCxnSpPr>
          <p:nvPr/>
        </p:nvCxnSpPr>
        <p:spPr>
          <a:xfrm>
            <a:off x="7903258" y="3312267"/>
            <a:ext cx="792311" cy="620821"/>
          </a:xfrm>
          <a:prstGeom prst="straightConnector1">
            <a:avLst/>
          </a:prstGeom>
          <a:ln>
            <a:headEnd type="none"/>
            <a:tailEnd type="triangle"/>
          </a:ln>
        </p:spPr>
        <p:style>
          <a:lnRef idx="1">
            <a:schemeClr val="accent6"/>
          </a:lnRef>
          <a:fillRef idx="0">
            <a:schemeClr val="accent6"/>
          </a:fillRef>
          <a:effectRef idx="0">
            <a:schemeClr val="accent6"/>
          </a:effectRef>
          <a:fontRef idx="minor">
            <a:schemeClr val="tx1"/>
          </a:fontRef>
        </p:style>
      </p:cxnSp>
      <p:sp>
        <p:nvSpPr>
          <p:cNvPr id="68" name="Rectangle 67"/>
          <p:cNvSpPr/>
          <p:nvPr/>
        </p:nvSpPr>
        <p:spPr bwMode="auto">
          <a:xfrm>
            <a:off x="1629257" y="4001925"/>
            <a:ext cx="457200" cy="292130"/>
          </a:xfrm>
          <a:prstGeom prst="rect">
            <a:avLst/>
          </a:prstGeom>
          <a:solidFill>
            <a:schemeClr val="accent6">
              <a:lumMod val="95000"/>
              <a:lumOff val="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AM</a:t>
            </a:r>
          </a:p>
        </p:txBody>
      </p:sp>
      <p:sp>
        <p:nvSpPr>
          <p:cNvPr id="69" name="Rectangle 68"/>
          <p:cNvSpPr/>
          <p:nvPr/>
        </p:nvSpPr>
        <p:spPr bwMode="auto">
          <a:xfrm>
            <a:off x="2441978" y="3973947"/>
            <a:ext cx="457200" cy="292130"/>
          </a:xfrm>
          <a:prstGeom prst="rect">
            <a:avLst/>
          </a:prstGeom>
          <a:solidFill>
            <a:schemeClr val="accent6">
              <a:lumMod val="95000"/>
              <a:lumOff val="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AM</a:t>
            </a:r>
          </a:p>
        </p:txBody>
      </p:sp>
      <p:sp>
        <p:nvSpPr>
          <p:cNvPr id="71" name="Rectangle 70"/>
          <p:cNvSpPr/>
          <p:nvPr/>
        </p:nvSpPr>
        <p:spPr bwMode="auto">
          <a:xfrm>
            <a:off x="1534314" y="4453597"/>
            <a:ext cx="457200" cy="292130"/>
          </a:xfrm>
          <a:prstGeom prst="rect">
            <a:avLst/>
          </a:prstGeom>
          <a:solidFill>
            <a:schemeClr val="accent6">
              <a:lumMod val="95000"/>
              <a:lumOff val="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73" name="Rectangle 72"/>
          <p:cNvSpPr/>
          <p:nvPr/>
        </p:nvSpPr>
        <p:spPr bwMode="auto">
          <a:xfrm>
            <a:off x="2899178" y="4396423"/>
            <a:ext cx="457200" cy="292130"/>
          </a:xfrm>
          <a:prstGeom prst="rect">
            <a:avLst/>
          </a:prstGeom>
          <a:solidFill>
            <a:schemeClr val="accent6">
              <a:lumMod val="95000"/>
              <a:lumOff val="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74" name="Rectangle 73"/>
          <p:cNvSpPr/>
          <p:nvPr/>
        </p:nvSpPr>
        <p:spPr bwMode="auto">
          <a:xfrm>
            <a:off x="2117871" y="4679373"/>
            <a:ext cx="457200" cy="292130"/>
          </a:xfrm>
          <a:prstGeom prst="rect">
            <a:avLst/>
          </a:prstGeom>
          <a:solidFill>
            <a:schemeClr val="accent6">
              <a:lumMod val="95000"/>
              <a:lumOff val="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cxnSp>
        <p:nvCxnSpPr>
          <p:cNvPr id="76" name="Straight Arrow Connector 75"/>
          <p:cNvCxnSpPr>
            <a:stCxn id="69" idx="2"/>
          </p:cNvCxnSpPr>
          <p:nvPr/>
        </p:nvCxnSpPr>
        <p:spPr>
          <a:xfrm flipH="1">
            <a:off x="1791708" y="4266077"/>
            <a:ext cx="878870" cy="169294"/>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78" name="Straight Arrow Connector 77"/>
          <p:cNvCxnSpPr>
            <a:stCxn id="69" idx="2"/>
            <a:endCxn id="74" idx="0"/>
          </p:cNvCxnSpPr>
          <p:nvPr/>
        </p:nvCxnSpPr>
        <p:spPr>
          <a:xfrm flipH="1">
            <a:off x="2346471" y="4266077"/>
            <a:ext cx="324107" cy="413296"/>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79" name="Straight Arrow Connector 78"/>
          <p:cNvCxnSpPr>
            <a:stCxn id="69" idx="2"/>
          </p:cNvCxnSpPr>
          <p:nvPr/>
        </p:nvCxnSpPr>
        <p:spPr>
          <a:xfrm>
            <a:off x="2670578" y="4266077"/>
            <a:ext cx="443748" cy="130346"/>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80" name="Straight Arrow Connector 79"/>
          <p:cNvCxnSpPr>
            <a:endCxn id="74" idx="3"/>
          </p:cNvCxnSpPr>
          <p:nvPr/>
        </p:nvCxnSpPr>
        <p:spPr>
          <a:xfrm flipH="1">
            <a:off x="2575071" y="4691205"/>
            <a:ext cx="533402" cy="134233"/>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82" name="Straight Arrow Connector 81"/>
          <p:cNvCxnSpPr>
            <a:stCxn id="74" idx="1"/>
          </p:cNvCxnSpPr>
          <p:nvPr/>
        </p:nvCxnSpPr>
        <p:spPr>
          <a:xfrm flipH="1" flipV="1">
            <a:off x="1827547" y="4758321"/>
            <a:ext cx="290324" cy="67117"/>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sp>
        <p:nvSpPr>
          <p:cNvPr id="84" name="Rectangle 83"/>
          <p:cNvSpPr/>
          <p:nvPr/>
        </p:nvSpPr>
        <p:spPr bwMode="auto">
          <a:xfrm>
            <a:off x="5851769" y="4991846"/>
            <a:ext cx="3915122" cy="415712"/>
          </a:xfrm>
          <a:prstGeom prst="rect">
            <a:avLst/>
          </a:prstGeom>
          <a:solidFill>
            <a:schemeClr val="accent3">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YARN</a:t>
            </a:r>
          </a:p>
        </p:txBody>
      </p:sp>
      <p:cxnSp>
        <p:nvCxnSpPr>
          <p:cNvPr id="85" name="Straight Arrow Connector 84"/>
          <p:cNvCxnSpPr>
            <a:stCxn id="8" idx="1"/>
          </p:cNvCxnSpPr>
          <p:nvPr/>
        </p:nvCxnSpPr>
        <p:spPr>
          <a:xfrm flipH="1" flipV="1">
            <a:off x="3374180" y="4553339"/>
            <a:ext cx="7932720" cy="423838"/>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88" name="Straight Arrow Connector 87"/>
          <p:cNvCxnSpPr>
            <a:stCxn id="8" idx="1"/>
            <a:endCxn id="69" idx="3"/>
          </p:cNvCxnSpPr>
          <p:nvPr/>
        </p:nvCxnSpPr>
        <p:spPr>
          <a:xfrm flipH="1" flipV="1">
            <a:off x="2899178" y="4120012"/>
            <a:ext cx="8407722" cy="857165"/>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90" name="Straight Arrow Connector 89"/>
          <p:cNvCxnSpPr/>
          <p:nvPr/>
        </p:nvCxnSpPr>
        <p:spPr>
          <a:xfrm flipH="1" flipV="1">
            <a:off x="2592873" y="4825438"/>
            <a:ext cx="8578365" cy="161113"/>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sp>
        <p:nvSpPr>
          <p:cNvPr id="91" name="TextBox 90"/>
          <p:cNvSpPr txBox="1"/>
          <p:nvPr/>
        </p:nvSpPr>
        <p:spPr>
          <a:xfrm>
            <a:off x="3108473" y="1698538"/>
            <a:ext cx="2445991"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lumMod val="50000"/>
                  </a:schemeClr>
                </a:solidFill>
                <a:effectLst/>
                <a:uLnTx/>
                <a:uFillTx/>
              </a:rPr>
              <a:t>Hadoop cluster</a:t>
            </a:r>
          </a:p>
        </p:txBody>
      </p:sp>
      <p:cxnSp>
        <p:nvCxnSpPr>
          <p:cNvPr id="93" name="Connector: Curved 92"/>
          <p:cNvCxnSpPr>
            <a:stCxn id="91" idx="1"/>
          </p:cNvCxnSpPr>
          <p:nvPr/>
        </p:nvCxnSpPr>
        <p:spPr>
          <a:xfrm rot="10800000" flipV="1">
            <a:off x="2330703" y="2012469"/>
            <a:ext cx="777771" cy="313931"/>
          </a:xfrm>
          <a:prstGeom prst="curvedConnector3">
            <a:avLst>
              <a:gd name="adj1" fmla="val 99251"/>
            </a:avLst>
          </a:prstGeom>
          <a:ln w="41275">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bwMode="auto">
          <a:xfrm>
            <a:off x="5608288" y="2485162"/>
            <a:ext cx="4796479" cy="4212500"/>
          </a:xfrm>
          <a:prstGeom prst="rect">
            <a:avLst/>
          </a:prstGeom>
          <a:noFill/>
          <a:ln w="76200">
            <a:solidFill>
              <a:schemeClr val="bg1">
                <a:lumMod val="50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95" name="TextBox 94"/>
          <p:cNvSpPr txBox="1"/>
          <p:nvPr/>
        </p:nvSpPr>
        <p:spPr>
          <a:xfrm>
            <a:off x="7397897" y="5229280"/>
            <a:ext cx="819776" cy="960263"/>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4800" b="0" i="0" u="none" strike="noStrike" kern="0" cap="none" spc="0" normalizeH="0" baseline="0" noProof="0" dirty="0">
                <a:ln>
                  <a:noFill/>
                </a:ln>
                <a:solidFill>
                  <a:srgbClr val="92D050"/>
                </a:solidFill>
                <a:effectLst/>
                <a:uLnTx/>
                <a:uFillTx/>
              </a:rPr>
              <a:t>…</a:t>
            </a:r>
          </a:p>
        </p:txBody>
      </p:sp>
    </p:spTree>
    <p:extLst>
      <p:ext uri="{BB962C8B-B14F-4D97-AF65-F5344CB8AC3E}">
        <p14:creationId xmlns:p14="http://schemas.microsoft.com/office/powerpoint/2010/main" val="407261102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Introducing Hive LLAP: Making Hive Interactive</a:t>
            </a:r>
          </a:p>
        </p:txBody>
      </p:sp>
      <p:sp>
        <p:nvSpPr>
          <p:cNvPr id="5" name="Left Bracket 4"/>
          <p:cNvSpPr/>
          <p:nvPr/>
        </p:nvSpPr>
        <p:spPr>
          <a:xfrm>
            <a:off x="3040119" y="5193558"/>
            <a:ext cx="1025363" cy="1305772"/>
          </a:xfrm>
          <a:prstGeom prst="leftBracket">
            <a:avLst>
              <a:gd name="adj" fmla="val 0"/>
            </a:avLst>
          </a:prstGeom>
          <a:ln w="19050">
            <a:solidFill>
              <a:srgbClr val="CECCC2"/>
            </a:solidFill>
            <a:prstDash val="sysDash"/>
          </a:ln>
        </p:spPr>
        <p:style>
          <a:lnRef idx="1">
            <a:schemeClr val="accent1"/>
          </a:lnRef>
          <a:fillRef idx="0">
            <a:schemeClr val="accent1"/>
          </a:fillRef>
          <a:effectRef idx="0">
            <a:schemeClr val="accent1"/>
          </a:effectRef>
          <a:fontRef idx="minor">
            <a:schemeClr val="tx1"/>
          </a:fontRef>
        </p:style>
        <p:txBody>
          <a:bodyPr vert="vert270" lIns="0" rIns="1097280" bIns="45720" rtlCol="0" anchor="t"/>
          <a:lstStyle/>
          <a:p>
            <a:pPr algn="ctr" defTabSz="1096085"/>
            <a:r>
              <a:rPr lang="en-US" sz="2900" dirty="0">
                <a:solidFill>
                  <a:prstClr val="black"/>
                </a:solidFill>
                <a:latin typeface="Calibri"/>
                <a:cs typeface="Segoe UI" panose="020B0502040204020203" pitchFamily="34" charset="0"/>
                <a:sym typeface="Arial"/>
                <a:rtl val="0"/>
              </a:rPr>
              <a:t>Deep Storage</a:t>
            </a:r>
          </a:p>
        </p:txBody>
      </p:sp>
      <p:sp>
        <p:nvSpPr>
          <p:cNvPr id="6" name="Rectangle 5"/>
          <p:cNvSpPr/>
          <p:nvPr/>
        </p:nvSpPr>
        <p:spPr>
          <a:xfrm>
            <a:off x="4065483" y="5193558"/>
            <a:ext cx="7888983" cy="1305772"/>
          </a:xfrm>
          <a:prstGeom prst="rect">
            <a:avLst/>
          </a:prstGeom>
          <a:noFill/>
          <a:ln w="19050">
            <a:solidFill>
              <a:srgbClr val="CECCC2"/>
            </a:solidFill>
            <a:prstDash val="sysDash"/>
          </a:ln>
        </p:spPr>
        <p:style>
          <a:lnRef idx="1">
            <a:schemeClr val="accent1"/>
          </a:lnRef>
          <a:fillRef idx="0">
            <a:schemeClr val="accent1"/>
          </a:fillRef>
          <a:effectRef idx="0">
            <a:schemeClr val="accent1"/>
          </a:effectRef>
          <a:fontRef idx="minor">
            <a:schemeClr val="tx1"/>
          </a:fontRef>
        </p:style>
        <p:txBody>
          <a:bodyPr vert="vert270" rtlCol="0" anchor="ctr"/>
          <a:lstStyle/>
          <a:p>
            <a:pPr algn="ctr" defTabSz="1096085"/>
            <a:endParaRPr lang="en-US" sz="2900" dirty="0">
              <a:solidFill>
                <a:prstClr val="black"/>
              </a:solidFill>
              <a:latin typeface="Calibri"/>
              <a:cs typeface="Segoe UI" panose="020B0502040204020203" pitchFamily="34" charset="0"/>
              <a:rtl val="0"/>
            </a:endParaRPr>
          </a:p>
        </p:txBody>
      </p:sp>
      <p:sp>
        <p:nvSpPr>
          <p:cNvPr id="7" name="Rectangle 6"/>
          <p:cNvSpPr/>
          <p:nvPr/>
        </p:nvSpPr>
        <p:spPr>
          <a:xfrm>
            <a:off x="4901682" y="5336982"/>
            <a:ext cx="2946070" cy="1018925"/>
          </a:xfrm>
          <a:prstGeom prst="rect">
            <a:avLst/>
          </a:prstGeom>
          <a:solidFill>
            <a:srgbClr val="87AB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085"/>
            <a:r>
              <a:rPr lang="en-US" dirty="0">
                <a:solidFill>
                  <a:prstClr val="white"/>
                </a:solidFill>
                <a:latin typeface="Calibri"/>
                <a:cs typeface="Segoe UI" panose="020B0502040204020203" pitchFamily="34" charset="0"/>
                <a:sym typeface="Arial"/>
                <a:rtl val="0"/>
              </a:rPr>
              <a:t>HDFS</a:t>
            </a:r>
          </a:p>
        </p:txBody>
      </p:sp>
      <p:sp>
        <p:nvSpPr>
          <p:cNvPr id="8" name="Rectangle 7"/>
          <p:cNvSpPr/>
          <p:nvPr/>
        </p:nvSpPr>
        <p:spPr>
          <a:xfrm>
            <a:off x="8597989" y="5336982"/>
            <a:ext cx="2946070" cy="1018925"/>
          </a:xfrm>
          <a:prstGeom prst="rect">
            <a:avLst/>
          </a:prstGeom>
          <a:solidFill>
            <a:srgbClr val="87AB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085"/>
            <a:r>
              <a:rPr lang="en-US" dirty="0">
                <a:solidFill>
                  <a:prstClr val="white"/>
                </a:solidFill>
                <a:latin typeface="Calibri"/>
                <a:cs typeface="Segoe UI" panose="020B0502040204020203" pitchFamily="34" charset="0"/>
                <a:sym typeface="Arial"/>
                <a:rtl val="0"/>
              </a:rPr>
              <a:t>Other HDFS Compatible </a:t>
            </a:r>
            <a:r>
              <a:rPr lang="en-US" dirty="0" err="1">
                <a:solidFill>
                  <a:prstClr val="white"/>
                </a:solidFill>
                <a:latin typeface="Calibri"/>
                <a:cs typeface="Segoe UI" panose="020B0502040204020203" pitchFamily="34" charset="0"/>
                <a:sym typeface="Arial"/>
                <a:rtl val="0"/>
              </a:rPr>
              <a:t>Filesystems</a:t>
            </a:r>
            <a:endParaRPr lang="en-US" dirty="0">
              <a:solidFill>
                <a:prstClr val="white"/>
              </a:solidFill>
              <a:latin typeface="Calibri"/>
              <a:cs typeface="Segoe UI" panose="020B0502040204020203" pitchFamily="34" charset="0"/>
              <a:sym typeface="Arial"/>
              <a:rtl val="0"/>
            </a:endParaRPr>
          </a:p>
        </p:txBody>
      </p:sp>
      <p:sp>
        <p:nvSpPr>
          <p:cNvPr id="9" name="Rectangle 8"/>
          <p:cNvSpPr/>
          <p:nvPr/>
        </p:nvSpPr>
        <p:spPr>
          <a:xfrm>
            <a:off x="3040119" y="1863284"/>
            <a:ext cx="8914346" cy="3007344"/>
          </a:xfrm>
          <a:prstGeom prst="rect">
            <a:avLst/>
          </a:prstGeom>
          <a:noFill/>
          <a:ln w="19050">
            <a:solidFill>
              <a:srgbClr val="CECCC2"/>
            </a:solidFill>
            <a:prstDash val="sysDash"/>
          </a:ln>
        </p:spPr>
        <p:style>
          <a:lnRef idx="1">
            <a:schemeClr val="accent1"/>
          </a:lnRef>
          <a:fillRef idx="0">
            <a:schemeClr val="accent1"/>
          </a:fillRef>
          <a:effectRef idx="0">
            <a:schemeClr val="accent1"/>
          </a:effectRef>
          <a:fontRef idx="minor">
            <a:schemeClr val="tx1"/>
          </a:fontRef>
        </p:style>
        <p:txBody>
          <a:bodyPr vert="vert270" rtlCol="0" anchor="ctr"/>
          <a:lstStyle/>
          <a:p>
            <a:pPr algn="ctr" defTabSz="1096085"/>
            <a:endParaRPr lang="en-US" sz="2900" dirty="0">
              <a:solidFill>
                <a:prstClr val="black"/>
              </a:solidFill>
              <a:latin typeface="Calibri"/>
              <a:cs typeface="Segoe UI" panose="020B0502040204020203" pitchFamily="34" charset="0"/>
              <a:rtl val="0"/>
            </a:endParaRPr>
          </a:p>
        </p:txBody>
      </p:sp>
      <p:sp>
        <p:nvSpPr>
          <p:cNvPr id="10" name="TextBox 9"/>
          <p:cNvSpPr txBox="1"/>
          <p:nvPr/>
        </p:nvSpPr>
        <p:spPr>
          <a:xfrm>
            <a:off x="3088801" y="1577043"/>
            <a:ext cx="1376296" cy="441838"/>
          </a:xfrm>
          <a:prstGeom prst="rect">
            <a:avLst/>
          </a:prstGeom>
          <a:noFill/>
        </p:spPr>
        <p:txBody>
          <a:bodyPr vert="horz" wrap="none" lIns="91440" tIns="91440" rIns="91440" bIns="91440" rtlCol="0">
            <a:spAutoFit/>
          </a:bodyPr>
          <a:lstStyle/>
          <a:p>
            <a:r>
              <a:rPr lang="en-US" sz="1900" dirty="0">
                <a:latin typeface="Calibri"/>
                <a:cs typeface="Calibri"/>
              </a:rPr>
              <a:t>YARN Cluster</a:t>
            </a:r>
          </a:p>
        </p:txBody>
      </p:sp>
      <p:sp>
        <p:nvSpPr>
          <p:cNvPr id="11" name="Rectangle 10"/>
          <p:cNvSpPr/>
          <p:nvPr/>
        </p:nvSpPr>
        <p:spPr>
          <a:xfrm>
            <a:off x="4631111" y="2403645"/>
            <a:ext cx="1634805" cy="2300527"/>
          </a:xfrm>
          <a:prstGeom prst="rect">
            <a:avLst/>
          </a:prstGeom>
          <a:noFill/>
          <a:ln w="19050">
            <a:solidFill>
              <a:srgbClr val="CECCC2"/>
            </a:solidFill>
            <a:prstDash val="sysDash"/>
          </a:ln>
        </p:spPr>
        <p:style>
          <a:lnRef idx="1">
            <a:schemeClr val="accent1"/>
          </a:lnRef>
          <a:fillRef idx="0">
            <a:schemeClr val="accent1"/>
          </a:fillRef>
          <a:effectRef idx="0">
            <a:schemeClr val="accent1"/>
          </a:effectRef>
          <a:fontRef idx="minor">
            <a:schemeClr val="tx1"/>
          </a:fontRef>
        </p:style>
        <p:txBody>
          <a:bodyPr vert="vert270" rtlCol="0" anchor="ctr"/>
          <a:lstStyle/>
          <a:p>
            <a:pPr algn="ctr" defTabSz="1096085"/>
            <a:endParaRPr lang="en-US" sz="2900" dirty="0">
              <a:solidFill>
                <a:prstClr val="black"/>
              </a:solidFill>
              <a:latin typeface="Calibri"/>
              <a:cs typeface="Segoe UI" panose="020B0502040204020203" pitchFamily="34" charset="0"/>
              <a:rtl val="0"/>
            </a:endParaRPr>
          </a:p>
        </p:txBody>
      </p:sp>
      <p:sp>
        <p:nvSpPr>
          <p:cNvPr id="12" name="TextBox 11"/>
          <p:cNvSpPr txBox="1"/>
          <p:nvPr/>
        </p:nvSpPr>
        <p:spPr>
          <a:xfrm>
            <a:off x="4690650" y="2148793"/>
            <a:ext cx="1103128" cy="370574"/>
          </a:xfrm>
          <a:prstGeom prst="rect">
            <a:avLst/>
          </a:prstGeom>
          <a:noFill/>
        </p:spPr>
        <p:txBody>
          <a:bodyPr vert="horz" wrap="none" lIns="91440" tIns="91440" rIns="91440" bIns="91440" rtlCol="0">
            <a:spAutoFit/>
          </a:bodyPr>
          <a:lstStyle/>
          <a:p>
            <a:r>
              <a:rPr lang="en-US" sz="1400" dirty="0">
                <a:latin typeface="Calibri"/>
                <a:cs typeface="Calibri"/>
              </a:rPr>
              <a:t>LLAP Daemon</a:t>
            </a:r>
          </a:p>
        </p:txBody>
      </p:sp>
      <p:sp>
        <p:nvSpPr>
          <p:cNvPr id="42" name="Rectangle 41"/>
          <p:cNvSpPr/>
          <p:nvPr/>
        </p:nvSpPr>
        <p:spPr>
          <a:xfrm>
            <a:off x="4745762" y="2505751"/>
            <a:ext cx="1405501" cy="1018924"/>
          </a:xfrm>
          <a:prstGeom prst="rect">
            <a:avLst/>
          </a:prstGeom>
          <a:solidFill>
            <a:srgbClr val="4BB3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085"/>
            <a:r>
              <a:rPr lang="en-US" dirty="0">
                <a:solidFill>
                  <a:prstClr val="white"/>
                </a:solidFill>
                <a:latin typeface="Calibri"/>
                <a:cs typeface="Segoe UI" panose="020B0502040204020203" pitchFamily="34" charset="0"/>
                <a:sym typeface="Arial"/>
                <a:rtl val="0"/>
              </a:rPr>
              <a:t>Query</a:t>
            </a:r>
          </a:p>
          <a:p>
            <a:pPr algn="ctr" defTabSz="1096085"/>
            <a:r>
              <a:rPr lang="en-US" dirty="0">
                <a:solidFill>
                  <a:prstClr val="white"/>
                </a:solidFill>
                <a:latin typeface="Calibri"/>
                <a:cs typeface="Segoe UI" panose="020B0502040204020203" pitchFamily="34" charset="0"/>
                <a:sym typeface="Arial"/>
                <a:rtl val="0"/>
              </a:rPr>
              <a:t>Executors</a:t>
            </a:r>
          </a:p>
        </p:txBody>
      </p:sp>
      <p:sp>
        <p:nvSpPr>
          <p:cNvPr id="43" name="Rectangle 42"/>
          <p:cNvSpPr/>
          <p:nvPr/>
        </p:nvSpPr>
        <p:spPr>
          <a:xfrm>
            <a:off x="4745762" y="3583142"/>
            <a:ext cx="1405501" cy="1018924"/>
          </a:xfrm>
          <a:prstGeom prst="rect">
            <a:avLst/>
          </a:prstGeom>
          <a:solidFill>
            <a:srgbClr val="4BB3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085"/>
            <a:r>
              <a:rPr lang="en-US" dirty="0">
                <a:solidFill>
                  <a:prstClr val="white"/>
                </a:solidFill>
                <a:latin typeface="Calibri"/>
                <a:cs typeface="Segoe UI" panose="020B0502040204020203" pitchFamily="34" charset="0"/>
                <a:sym typeface="Arial"/>
                <a:rtl val="0"/>
              </a:rPr>
              <a:t>In-Memory Cache</a:t>
            </a:r>
          </a:p>
        </p:txBody>
      </p:sp>
      <p:sp>
        <p:nvSpPr>
          <p:cNvPr id="14" name="Rectangle 13"/>
          <p:cNvSpPr/>
          <p:nvPr/>
        </p:nvSpPr>
        <p:spPr>
          <a:xfrm>
            <a:off x="6483517" y="2403645"/>
            <a:ext cx="1634805" cy="2300527"/>
          </a:xfrm>
          <a:prstGeom prst="rect">
            <a:avLst/>
          </a:prstGeom>
          <a:noFill/>
          <a:ln w="19050">
            <a:solidFill>
              <a:srgbClr val="CECCC2"/>
            </a:solidFill>
            <a:prstDash val="sysDash"/>
          </a:ln>
        </p:spPr>
        <p:style>
          <a:lnRef idx="1">
            <a:schemeClr val="accent1"/>
          </a:lnRef>
          <a:fillRef idx="0">
            <a:schemeClr val="accent1"/>
          </a:fillRef>
          <a:effectRef idx="0">
            <a:schemeClr val="accent1"/>
          </a:effectRef>
          <a:fontRef idx="minor">
            <a:schemeClr val="tx1"/>
          </a:fontRef>
        </p:style>
        <p:txBody>
          <a:bodyPr vert="vert270" rtlCol="0" anchor="ctr"/>
          <a:lstStyle/>
          <a:p>
            <a:pPr algn="ctr" defTabSz="1096085"/>
            <a:endParaRPr lang="en-US" sz="2900" dirty="0">
              <a:solidFill>
                <a:prstClr val="black"/>
              </a:solidFill>
              <a:latin typeface="Calibri"/>
              <a:cs typeface="Segoe UI" panose="020B0502040204020203" pitchFamily="34" charset="0"/>
              <a:rtl val="0"/>
            </a:endParaRPr>
          </a:p>
        </p:txBody>
      </p:sp>
      <p:sp>
        <p:nvSpPr>
          <p:cNvPr id="15" name="TextBox 14"/>
          <p:cNvSpPr txBox="1"/>
          <p:nvPr/>
        </p:nvSpPr>
        <p:spPr>
          <a:xfrm>
            <a:off x="6543057" y="2148793"/>
            <a:ext cx="1103128" cy="370574"/>
          </a:xfrm>
          <a:prstGeom prst="rect">
            <a:avLst/>
          </a:prstGeom>
          <a:noFill/>
        </p:spPr>
        <p:txBody>
          <a:bodyPr vert="horz" wrap="none" lIns="91440" tIns="91440" rIns="91440" bIns="91440" rtlCol="0">
            <a:spAutoFit/>
          </a:bodyPr>
          <a:lstStyle/>
          <a:p>
            <a:r>
              <a:rPr lang="en-US" sz="1400" dirty="0">
                <a:latin typeface="Calibri"/>
                <a:cs typeface="Calibri"/>
              </a:rPr>
              <a:t>LLAP Daemon</a:t>
            </a:r>
          </a:p>
        </p:txBody>
      </p:sp>
      <p:sp>
        <p:nvSpPr>
          <p:cNvPr id="40" name="Rectangle 39"/>
          <p:cNvSpPr/>
          <p:nvPr/>
        </p:nvSpPr>
        <p:spPr>
          <a:xfrm>
            <a:off x="6598168" y="2505751"/>
            <a:ext cx="1405501" cy="1018924"/>
          </a:xfrm>
          <a:prstGeom prst="rect">
            <a:avLst/>
          </a:prstGeom>
          <a:solidFill>
            <a:srgbClr val="4BB3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085"/>
            <a:r>
              <a:rPr lang="en-US" dirty="0">
                <a:solidFill>
                  <a:prstClr val="white"/>
                </a:solidFill>
                <a:latin typeface="Calibri"/>
                <a:cs typeface="Segoe UI" panose="020B0502040204020203" pitchFamily="34" charset="0"/>
                <a:sym typeface="Arial"/>
                <a:rtl val="0"/>
              </a:rPr>
              <a:t>Query</a:t>
            </a:r>
          </a:p>
          <a:p>
            <a:pPr algn="ctr" defTabSz="1096085"/>
            <a:r>
              <a:rPr lang="en-US" dirty="0">
                <a:solidFill>
                  <a:prstClr val="white"/>
                </a:solidFill>
                <a:latin typeface="Calibri"/>
                <a:cs typeface="Segoe UI" panose="020B0502040204020203" pitchFamily="34" charset="0"/>
                <a:sym typeface="Arial"/>
                <a:rtl val="0"/>
              </a:rPr>
              <a:t>Executors</a:t>
            </a:r>
          </a:p>
        </p:txBody>
      </p:sp>
      <p:sp>
        <p:nvSpPr>
          <p:cNvPr id="41" name="Rectangle 40"/>
          <p:cNvSpPr/>
          <p:nvPr/>
        </p:nvSpPr>
        <p:spPr>
          <a:xfrm>
            <a:off x="6598168" y="3583142"/>
            <a:ext cx="1405501" cy="1018924"/>
          </a:xfrm>
          <a:prstGeom prst="rect">
            <a:avLst/>
          </a:prstGeom>
          <a:solidFill>
            <a:srgbClr val="4BB3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085"/>
            <a:r>
              <a:rPr lang="en-US" dirty="0">
                <a:solidFill>
                  <a:prstClr val="white"/>
                </a:solidFill>
                <a:latin typeface="Calibri"/>
                <a:cs typeface="Segoe UI" panose="020B0502040204020203" pitchFamily="34" charset="0"/>
                <a:sym typeface="Arial"/>
                <a:rtl val="0"/>
              </a:rPr>
              <a:t>In-Memory Cache</a:t>
            </a:r>
          </a:p>
        </p:txBody>
      </p:sp>
      <p:sp>
        <p:nvSpPr>
          <p:cNvPr id="17" name="Rectangle 16"/>
          <p:cNvSpPr/>
          <p:nvPr/>
        </p:nvSpPr>
        <p:spPr>
          <a:xfrm>
            <a:off x="8327418" y="2403645"/>
            <a:ext cx="1634806" cy="2300527"/>
          </a:xfrm>
          <a:prstGeom prst="rect">
            <a:avLst/>
          </a:prstGeom>
          <a:noFill/>
          <a:ln w="19050">
            <a:solidFill>
              <a:srgbClr val="CECCC2"/>
            </a:solidFill>
            <a:prstDash val="sysDash"/>
          </a:ln>
        </p:spPr>
        <p:style>
          <a:lnRef idx="1">
            <a:schemeClr val="accent1"/>
          </a:lnRef>
          <a:fillRef idx="0">
            <a:schemeClr val="accent1"/>
          </a:fillRef>
          <a:effectRef idx="0">
            <a:schemeClr val="accent1"/>
          </a:effectRef>
          <a:fontRef idx="minor">
            <a:schemeClr val="tx1"/>
          </a:fontRef>
        </p:style>
        <p:txBody>
          <a:bodyPr vert="vert270" rtlCol="0" anchor="ctr"/>
          <a:lstStyle/>
          <a:p>
            <a:pPr algn="ctr" defTabSz="1096085"/>
            <a:endParaRPr lang="en-US" sz="2900" dirty="0">
              <a:solidFill>
                <a:prstClr val="black"/>
              </a:solidFill>
              <a:latin typeface="Calibri"/>
              <a:cs typeface="Segoe UI" panose="020B0502040204020203" pitchFamily="34" charset="0"/>
              <a:rtl val="0"/>
            </a:endParaRPr>
          </a:p>
        </p:txBody>
      </p:sp>
      <p:sp>
        <p:nvSpPr>
          <p:cNvPr id="18" name="TextBox 17"/>
          <p:cNvSpPr txBox="1"/>
          <p:nvPr/>
        </p:nvSpPr>
        <p:spPr>
          <a:xfrm>
            <a:off x="8386957" y="2148793"/>
            <a:ext cx="1103127" cy="370574"/>
          </a:xfrm>
          <a:prstGeom prst="rect">
            <a:avLst/>
          </a:prstGeom>
          <a:noFill/>
        </p:spPr>
        <p:txBody>
          <a:bodyPr vert="horz" wrap="none" lIns="91440" tIns="91440" rIns="91440" bIns="91440" rtlCol="0">
            <a:spAutoFit/>
          </a:bodyPr>
          <a:lstStyle/>
          <a:p>
            <a:r>
              <a:rPr lang="en-US" sz="1400" dirty="0">
                <a:latin typeface="Calibri"/>
                <a:cs typeface="Calibri"/>
              </a:rPr>
              <a:t>LLAP Daemon</a:t>
            </a:r>
          </a:p>
        </p:txBody>
      </p:sp>
      <p:sp>
        <p:nvSpPr>
          <p:cNvPr id="38" name="Rectangle 37"/>
          <p:cNvSpPr/>
          <p:nvPr/>
        </p:nvSpPr>
        <p:spPr>
          <a:xfrm>
            <a:off x="8442070" y="2505751"/>
            <a:ext cx="1405502" cy="1018924"/>
          </a:xfrm>
          <a:prstGeom prst="rect">
            <a:avLst/>
          </a:prstGeom>
          <a:solidFill>
            <a:srgbClr val="4BB3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085"/>
            <a:r>
              <a:rPr lang="en-US" dirty="0">
                <a:solidFill>
                  <a:prstClr val="white"/>
                </a:solidFill>
                <a:latin typeface="Calibri"/>
                <a:cs typeface="Segoe UI" panose="020B0502040204020203" pitchFamily="34" charset="0"/>
                <a:sym typeface="Arial"/>
                <a:rtl val="0"/>
              </a:rPr>
              <a:t>Query</a:t>
            </a:r>
          </a:p>
          <a:p>
            <a:pPr algn="ctr" defTabSz="1096085"/>
            <a:r>
              <a:rPr lang="en-US" dirty="0">
                <a:solidFill>
                  <a:prstClr val="white"/>
                </a:solidFill>
                <a:latin typeface="Calibri"/>
                <a:cs typeface="Segoe UI" panose="020B0502040204020203" pitchFamily="34" charset="0"/>
                <a:sym typeface="Arial"/>
                <a:rtl val="0"/>
              </a:rPr>
              <a:t>Executors</a:t>
            </a:r>
          </a:p>
        </p:txBody>
      </p:sp>
      <p:sp>
        <p:nvSpPr>
          <p:cNvPr id="39" name="Rectangle 38"/>
          <p:cNvSpPr/>
          <p:nvPr/>
        </p:nvSpPr>
        <p:spPr>
          <a:xfrm>
            <a:off x="8442070" y="3583142"/>
            <a:ext cx="1405502" cy="1018924"/>
          </a:xfrm>
          <a:prstGeom prst="rect">
            <a:avLst/>
          </a:prstGeom>
          <a:solidFill>
            <a:srgbClr val="4BB3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085"/>
            <a:r>
              <a:rPr lang="en-US" dirty="0">
                <a:solidFill>
                  <a:prstClr val="white"/>
                </a:solidFill>
                <a:latin typeface="Calibri"/>
                <a:cs typeface="Segoe UI" panose="020B0502040204020203" pitchFamily="34" charset="0"/>
                <a:sym typeface="Arial"/>
                <a:rtl val="0"/>
              </a:rPr>
              <a:t>In-Memory Cache</a:t>
            </a:r>
          </a:p>
        </p:txBody>
      </p:sp>
      <p:sp>
        <p:nvSpPr>
          <p:cNvPr id="20" name="Rectangle 19"/>
          <p:cNvSpPr/>
          <p:nvPr/>
        </p:nvSpPr>
        <p:spPr>
          <a:xfrm>
            <a:off x="10179825" y="2403645"/>
            <a:ext cx="1634806" cy="2300527"/>
          </a:xfrm>
          <a:prstGeom prst="rect">
            <a:avLst/>
          </a:prstGeom>
          <a:noFill/>
          <a:ln w="19050">
            <a:solidFill>
              <a:srgbClr val="CECCC2"/>
            </a:solidFill>
            <a:prstDash val="sysDash"/>
          </a:ln>
        </p:spPr>
        <p:style>
          <a:lnRef idx="1">
            <a:schemeClr val="accent1"/>
          </a:lnRef>
          <a:fillRef idx="0">
            <a:schemeClr val="accent1"/>
          </a:fillRef>
          <a:effectRef idx="0">
            <a:schemeClr val="accent1"/>
          </a:effectRef>
          <a:fontRef idx="minor">
            <a:schemeClr val="tx1"/>
          </a:fontRef>
        </p:style>
        <p:txBody>
          <a:bodyPr vert="vert270" rtlCol="0" anchor="ctr"/>
          <a:lstStyle/>
          <a:p>
            <a:pPr algn="ctr" defTabSz="1096085"/>
            <a:endParaRPr lang="en-US" sz="2900" dirty="0">
              <a:solidFill>
                <a:prstClr val="black"/>
              </a:solidFill>
              <a:latin typeface="Calibri"/>
              <a:cs typeface="Segoe UI" panose="020B0502040204020203" pitchFamily="34" charset="0"/>
              <a:rtl val="0"/>
            </a:endParaRPr>
          </a:p>
        </p:txBody>
      </p:sp>
      <p:sp>
        <p:nvSpPr>
          <p:cNvPr id="21" name="TextBox 20"/>
          <p:cNvSpPr txBox="1"/>
          <p:nvPr/>
        </p:nvSpPr>
        <p:spPr>
          <a:xfrm>
            <a:off x="10239365" y="2148793"/>
            <a:ext cx="1103127" cy="370574"/>
          </a:xfrm>
          <a:prstGeom prst="rect">
            <a:avLst/>
          </a:prstGeom>
          <a:noFill/>
        </p:spPr>
        <p:txBody>
          <a:bodyPr vert="horz" wrap="none" lIns="91440" tIns="91440" rIns="91440" bIns="91440" rtlCol="0">
            <a:spAutoFit/>
          </a:bodyPr>
          <a:lstStyle/>
          <a:p>
            <a:r>
              <a:rPr lang="en-US" sz="1400" dirty="0">
                <a:latin typeface="Calibri"/>
                <a:cs typeface="Calibri"/>
              </a:rPr>
              <a:t>LLAP Daemon</a:t>
            </a:r>
          </a:p>
        </p:txBody>
      </p:sp>
      <p:sp>
        <p:nvSpPr>
          <p:cNvPr id="36" name="Rectangle 35"/>
          <p:cNvSpPr/>
          <p:nvPr/>
        </p:nvSpPr>
        <p:spPr>
          <a:xfrm>
            <a:off x="10294477" y="2505751"/>
            <a:ext cx="1405502" cy="1018924"/>
          </a:xfrm>
          <a:prstGeom prst="rect">
            <a:avLst/>
          </a:prstGeom>
          <a:solidFill>
            <a:srgbClr val="4BB3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085"/>
            <a:r>
              <a:rPr lang="en-US" dirty="0">
                <a:solidFill>
                  <a:prstClr val="white"/>
                </a:solidFill>
                <a:latin typeface="Calibri"/>
                <a:cs typeface="Segoe UI" panose="020B0502040204020203" pitchFamily="34" charset="0"/>
                <a:sym typeface="Arial"/>
                <a:rtl val="0"/>
              </a:rPr>
              <a:t>Query</a:t>
            </a:r>
          </a:p>
          <a:p>
            <a:pPr algn="ctr" defTabSz="1096085"/>
            <a:r>
              <a:rPr lang="en-US" dirty="0">
                <a:solidFill>
                  <a:prstClr val="white"/>
                </a:solidFill>
                <a:latin typeface="Calibri"/>
                <a:cs typeface="Segoe UI" panose="020B0502040204020203" pitchFamily="34" charset="0"/>
                <a:sym typeface="Arial"/>
                <a:rtl val="0"/>
              </a:rPr>
              <a:t>Executors</a:t>
            </a:r>
          </a:p>
        </p:txBody>
      </p:sp>
      <p:sp>
        <p:nvSpPr>
          <p:cNvPr id="37" name="Rectangle 36"/>
          <p:cNvSpPr/>
          <p:nvPr/>
        </p:nvSpPr>
        <p:spPr>
          <a:xfrm>
            <a:off x="10294477" y="3583142"/>
            <a:ext cx="1405502" cy="1018924"/>
          </a:xfrm>
          <a:prstGeom prst="rect">
            <a:avLst/>
          </a:prstGeom>
          <a:solidFill>
            <a:srgbClr val="4BB3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085"/>
            <a:r>
              <a:rPr lang="en-US" dirty="0">
                <a:solidFill>
                  <a:prstClr val="white"/>
                </a:solidFill>
                <a:latin typeface="Calibri"/>
                <a:cs typeface="Segoe UI" panose="020B0502040204020203" pitchFamily="34" charset="0"/>
                <a:sym typeface="Arial"/>
                <a:rtl val="0"/>
              </a:rPr>
              <a:t>In-Memory Cache</a:t>
            </a:r>
          </a:p>
        </p:txBody>
      </p:sp>
      <p:sp>
        <p:nvSpPr>
          <p:cNvPr id="23" name="Rectangle 22"/>
          <p:cNvSpPr/>
          <p:nvPr/>
        </p:nvSpPr>
        <p:spPr>
          <a:xfrm>
            <a:off x="3196975" y="2403644"/>
            <a:ext cx="1225041" cy="2300527"/>
          </a:xfrm>
          <a:prstGeom prst="rect">
            <a:avLst/>
          </a:prstGeom>
          <a:noFill/>
          <a:ln w="19050">
            <a:solidFill>
              <a:srgbClr val="CECCC2"/>
            </a:solidFill>
            <a:prstDash val="sysDash"/>
          </a:ln>
        </p:spPr>
        <p:style>
          <a:lnRef idx="1">
            <a:schemeClr val="accent1"/>
          </a:lnRef>
          <a:fillRef idx="0">
            <a:schemeClr val="accent1"/>
          </a:fillRef>
          <a:effectRef idx="0">
            <a:schemeClr val="accent1"/>
          </a:effectRef>
          <a:fontRef idx="minor">
            <a:schemeClr val="tx1"/>
          </a:fontRef>
        </p:style>
        <p:txBody>
          <a:bodyPr vert="vert270" rtlCol="0" anchor="ctr"/>
          <a:lstStyle/>
          <a:p>
            <a:pPr algn="ctr" defTabSz="1096085"/>
            <a:endParaRPr lang="en-US" sz="2900" dirty="0">
              <a:solidFill>
                <a:prstClr val="black"/>
              </a:solidFill>
              <a:latin typeface="Calibri"/>
              <a:cs typeface="Segoe UI" panose="020B0502040204020203" pitchFamily="34" charset="0"/>
              <a:rtl val="0"/>
            </a:endParaRPr>
          </a:p>
        </p:txBody>
      </p:sp>
      <p:sp>
        <p:nvSpPr>
          <p:cNvPr id="24" name="TextBox 23"/>
          <p:cNvSpPr txBox="1"/>
          <p:nvPr/>
        </p:nvSpPr>
        <p:spPr>
          <a:xfrm>
            <a:off x="3222491" y="1943551"/>
            <a:ext cx="1051976" cy="570113"/>
          </a:xfrm>
          <a:prstGeom prst="rect">
            <a:avLst/>
          </a:prstGeom>
          <a:noFill/>
        </p:spPr>
        <p:txBody>
          <a:bodyPr vert="horz" wrap="none" lIns="91440" tIns="91440" rIns="91440" bIns="91440" rtlCol="0">
            <a:spAutoFit/>
          </a:bodyPr>
          <a:lstStyle/>
          <a:p>
            <a:r>
              <a:rPr lang="en-US" sz="1400" dirty="0">
                <a:latin typeface="Calibri"/>
                <a:cs typeface="Calibri"/>
              </a:rPr>
              <a:t>Query</a:t>
            </a:r>
          </a:p>
          <a:p>
            <a:r>
              <a:rPr lang="en-US" sz="1400" dirty="0">
                <a:latin typeface="Calibri"/>
                <a:cs typeface="Calibri"/>
              </a:rPr>
              <a:t>Coordinators</a:t>
            </a:r>
          </a:p>
        </p:txBody>
      </p:sp>
      <p:sp>
        <p:nvSpPr>
          <p:cNvPr id="25" name="Rectangle 24"/>
          <p:cNvSpPr/>
          <p:nvPr/>
        </p:nvSpPr>
        <p:spPr>
          <a:xfrm>
            <a:off x="3345155" y="2573778"/>
            <a:ext cx="928679" cy="571591"/>
          </a:xfrm>
          <a:prstGeom prst="rect">
            <a:avLst/>
          </a:prstGeom>
          <a:solidFill>
            <a:srgbClr val="4BB3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085"/>
            <a:r>
              <a:rPr lang="en-US" sz="1700" dirty="0" err="1">
                <a:solidFill>
                  <a:prstClr val="white"/>
                </a:solidFill>
                <a:latin typeface="Calibri"/>
                <a:cs typeface="Segoe UI" panose="020B0502040204020203" pitchFamily="34" charset="0"/>
                <a:sym typeface="Arial"/>
                <a:rtl val="0"/>
              </a:rPr>
              <a:t>Coord-inator</a:t>
            </a:r>
            <a:endParaRPr lang="en-US" sz="1700" dirty="0">
              <a:solidFill>
                <a:prstClr val="white"/>
              </a:solidFill>
              <a:latin typeface="Calibri"/>
              <a:cs typeface="Segoe UI" panose="020B0502040204020203" pitchFamily="34" charset="0"/>
              <a:sym typeface="Arial"/>
              <a:rtl val="0"/>
            </a:endParaRPr>
          </a:p>
        </p:txBody>
      </p:sp>
      <p:sp>
        <p:nvSpPr>
          <p:cNvPr id="26" name="Rectangle 25"/>
          <p:cNvSpPr/>
          <p:nvPr/>
        </p:nvSpPr>
        <p:spPr>
          <a:xfrm>
            <a:off x="3345155" y="3268113"/>
            <a:ext cx="928679" cy="571591"/>
          </a:xfrm>
          <a:prstGeom prst="rect">
            <a:avLst/>
          </a:prstGeom>
          <a:solidFill>
            <a:srgbClr val="4BB3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085"/>
            <a:r>
              <a:rPr lang="en-US" sz="1700" dirty="0" err="1">
                <a:solidFill>
                  <a:prstClr val="white"/>
                </a:solidFill>
                <a:cs typeface="Segoe UI" panose="020B0502040204020203" pitchFamily="34" charset="0"/>
                <a:sym typeface="Arial"/>
                <a:rtl val="0"/>
              </a:rPr>
              <a:t>Coord-inator</a:t>
            </a:r>
            <a:endParaRPr lang="en-US" sz="1700" dirty="0">
              <a:solidFill>
                <a:prstClr val="white"/>
              </a:solidFill>
              <a:cs typeface="Segoe UI" panose="020B0502040204020203" pitchFamily="34" charset="0"/>
              <a:sym typeface="Arial"/>
              <a:rtl val="0"/>
            </a:endParaRPr>
          </a:p>
        </p:txBody>
      </p:sp>
      <p:sp>
        <p:nvSpPr>
          <p:cNvPr id="27" name="Rectangle 26"/>
          <p:cNvSpPr/>
          <p:nvPr/>
        </p:nvSpPr>
        <p:spPr>
          <a:xfrm>
            <a:off x="3345155" y="3962447"/>
            <a:ext cx="928679" cy="571591"/>
          </a:xfrm>
          <a:prstGeom prst="rect">
            <a:avLst/>
          </a:prstGeom>
          <a:solidFill>
            <a:srgbClr val="4BB3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085"/>
            <a:r>
              <a:rPr lang="en-US" sz="1700" dirty="0" err="1">
                <a:solidFill>
                  <a:prstClr val="white"/>
                </a:solidFill>
                <a:cs typeface="Segoe UI" panose="020B0502040204020203" pitchFamily="34" charset="0"/>
                <a:sym typeface="Arial"/>
                <a:rtl val="0"/>
              </a:rPr>
              <a:t>Coord-inator</a:t>
            </a:r>
            <a:endParaRPr lang="en-US" sz="1700" dirty="0">
              <a:solidFill>
                <a:prstClr val="white"/>
              </a:solidFill>
              <a:cs typeface="Segoe UI" panose="020B0502040204020203" pitchFamily="34" charset="0"/>
              <a:sym typeface="Arial"/>
              <a:rtl val="0"/>
            </a:endParaRPr>
          </a:p>
        </p:txBody>
      </p:sp>
      <p:sp>
        <p:nvSpPr>
          <p:cNvPr id="28" name="Rectangle 27"/>
          <p:cNvSpPr/>
          <p:nvPr/>
        </p:nvSpPr>
        <p:spPr>
          <a:xfrm>
            <a:off x="684612" y="3044446"/>
            <a:ext cx="1405501" cy="1018925"/>
          </a:xfrm>
          <a:prstGeom prst="rect">
            <a:avLst/>
          </a:prstGeom>
          <a:solidFill>
            <a:srgbClr val="4BB3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085"/>
            <a:r>
              <a:rPr lang="en-US" sz="1900" dirty="0">
                <a:solidFill>
                  <a:prstClr val="white"/>
                </a:solidFill>
                <a:latin typeface="Calibri"/>
                <a:cs typeface="Segoe UI" panose="020B0502040204020203" pitchFamily="34" charset="0"/>
                <a:sym typeface="Arial"/>
                <a:rtl val="0"/>
              </a:rPr>
              <a:t>HiveServer2 (Query Endpoint)</a:t>
            </a:r>
          </a:p>
        </p:txBody>
      </p:sp>
      <p:pic>
        <p:nvPicPr>
          <p:cNvPr id="29" name="Picture 28"/>
          <p:cNvPicPr>
            <a:picLocks noChangeAspect="1"/>
          </p:cNvPicPr>
          <p:nvPr/>
        </p:nvPicPr>
        <p:blipFill>
          <a:blip r:embed="rId2"/>
          <a:stretch>
            <a:fillRect/>
          </a:stretch>
        </p:blipFill>
        <p:spPr>
          <a:xfrm>
            <a:off x="1001808" y="1577043"/>
            <a:ext cx="771109" cy="770908"/>
          </a:xfrm>
          <a:prstGeom prst="rect">
            <a:avLst/>
          </a:prstGeom>
        </p:spPr>
      </p:pic>
      <p:cxnSp>
        <p:nvCxnSpPr>
          <p:cNvPr id="30" name="Straight Arrow Connector 29"/>
          <p:cNvCxnSpPr>
            <a:stCxn id="29" idx="2"/>
            <a:endCxn id="28" idx="0"/>
          </p:cNvCxnSpPr>
          <p:nvPr/>
        </p:nvCxnSpPr>
        <p:spPr>
          <a:xfrm flipH="1">
            <a:off x="1387363" y="2347951"/>
            <a:ext cx="1" cy="696493"/>
          </a:xfrm>
          <a:prstGeom prst="straightConnector1">
            <a:avLst/>
          </a:prstGeom>
          <a:ln w="12700">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28" idx="3"/>
            <a:endCxn id="25" idx="1"/>
          </p:cNvCxnSpPr>
          <p:nvPr/>
        </p:nvCxnSpPr>
        <p:spPr>
          <a:xfrm flipV="1">
            <a:off x="2090113" y="2859574"/>
            <a:ext cx="1255042" cy="694334"/>
          </a:xfrm>
          <a:prstGeom prst="straightConnector1">
            <a:avLst/>
          </a:prstGeom>
          <a:ln w="12700">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28" idx="3"/>
            <a:endCxn id="26" idx="1"/>
          </p:cNvCxnSpPr>
          <p:nvPr/>
        </p:nvCxnSpPr>
        <p:spPr>
          <a:xfrm>
            <a:off x="2090113" y="3553908"/>
            <a:ext cx="1255042" cy="1"/>
          </a:xfrm>
          <a:prstGeom prst="straightConnector1">
            <a:avLst/>
          </a:prstGeom>
          <a:ln w="12700">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28" idx="3"/>
            <a:endCxn id="27" idx="1"/>
          </p:cNvCxnSpPr>
          <p:nvPr/>
        </p:nvCxnSpPr>
        <p:spPr>
          <a:xfrm>
            <a:off x="2090113" y="3553908"/>
            <a:ext cx="1255042" cy="694335"/>
          </a:xfrm>
          <a:prstGeom prst="straightConnector1">
            <a:avLst/>
          </a:prstGeom>
          <a:ln w="12700">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482009" y="2296931"/>
            <a:ext cx="848043" cy="712641"/>
          </a:xfrm>
          <a:prstGeom prst="rect">
            <a:avLst/>
          </a:prstGeom>
        </p:spPr>
        <p:txBody>
          <a:bodyPr vert="horz" wrap="none" lIns="91440" tIns="91440" rIns="91440" bIns="91440" rtlCol="0">
            <a:spAutoFit/>
          </a:bodyPr>
          <a:lstStyle/>
          <a:p>
            <a:pPr algn="ctr"/>
            <a:r>
              <a:rPr lang="en-US" sz="1900" dirty="0">
                <a:latin typeface="Calibri"/>
                <a:cs typeface="Calibri"/>
              </a:rPr>
              <a:t>ODBC /</a:t>
            </a:r>
          </a:p>
          <a:p>
            <a:pPr algn="ctr"/>
            <a:r>
              <a:rPr lang="en-US" sz="1900" dirty="0">
                <a:latin typeface="Calibri"/>
                <a:cs typeface="Calibri"/>
              </a:rPr>
              <a:t>JDBC</a:t>
            </a:r>
          </a:p>
        </p:txBody>
      </p:sp>
      <p:sp>
        <p:nvSpPr>
          <p:cNvPr id="35" name="TextBox 34"/>
          <p:cNvSpPr txBox="1"/>
          <p:nvPr/>
        </p:nvSpPr>
        <p:spPr>
          <a:xfrm>
            <a:off x="2160309" y="2490222"/>
            <a:ext cx="809611" cy="655630"/>
          </a:xfrm>
          <a:prstGeom prst="rect">
            <a:avLst/>
          </a:prstGeom>
        </p:spPr>
        <p:txBody>
          <a:bodyPr vert="horz" wrap="none" lIns="91440" tIns="91440" rIns="91440" bIns="91440" rtlCol="0">
            <a:spAutoFit/>
          </a:bodyPr>
          <a:lstStyle/>
          <a:p>
            <a:pPr algn="ctr"/>
            <a:r>
              <a:rPr lang="en-US" sz="1700" dirty="0">
                <a:latin typeface="Calibri"/>
                <a:cs typeface="Calibri"/>
              </a:rPr>
              <a:t>SQL</a:t>
            </a:r>
          </a:p>
          <a:p>
            <a:pPr algn="ctr"/>
            <a:r>
              <a:rPr lang="en-US" sz="1700" dirty="0">
                <a:latin typeface="Calibri"/>
                <a:cs typeface="Calibri"/>
              </a:rPr>
              <a:t>Queries</a:t>
            </a:r>
          </a:p>
        </p:txBody>
      </p:sp>
    </p:spTree>
    <p:extLst>
      <p:ext uri="{BB962C8B-B14F-4D97-AF65-F5344CB8AC3E}">
        <p14:creationId xmlns:p14="http://schemas.microsoft.com/office/powerpoint/2010/main" val="2097718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942799"/>
            <a:ext cx="11887200" cy="4124206"/>
          </a:xfrm>
        </p:spPr>
        <p:txBody>
          <a:bodyPr/>
          <a:lstStyle/>
          <a:p>
            <a:r>
              <a:rPr lang="en-US" dirty="0"/>
              <a:t>Interactive Querying through in-memory compute</a:t>
            </a:r>
          </a:p>
          <a:p>
            <a:r>
              <a:rPr lang="en-US" dirty="0"/>
              <a:t>10x-25x faster than using Hive1</a:t>
            </a:r>
          </a:p>
          <a:p>
            <a:r>
              <a:rPr lang="en-US" dirty="0"/>
              <a:t>Allows multiple users to run queries simultaneously </a:t>
            </a:r>
          </a:p>
          <a:p>
            <a:r>
              <a:rPr lang="en-US" dirty="0"/>
              <a:t>Provides enterprise class security</a:t>
            </a:r>
          </a:p>
          <a:p>
            <a:r>
              <a:rPr lang="en-US" dirty="0"/>
              <a:t>Separate capacity for ETL and EDW scenarios</a:t>
            </a:r>
          </a:p>
          <a:p>
            <a:r>
              <a:rPr lang="en-US" dirty="0"/>
              <a:t>Integration with world class BI tools</a:t>
            </a:r>
          </a:p>
        </p:txBody>
      </p:sp>
      <p:sp>
        <p:nvSpPr>
          <p:cNvPr id="2" name="Title 1"/>
          <p:cNvSpPr>
            <a:spLocks noGrp="1"/>
          </p:cNvSpPr>
          <p:nvPr>
            <p:ph type="title"/>
          </p:nvPr>
        </p:nvSpPr>
        <p:spPr/>
        <p:txBody>
          <a:bodyPr/>
          <a:lstStyle/>
          <a:p>
            <a:r>
              <a:rPr lang="en-US" dirty="0"/>
              <a:t>Hive LLAP</a:t>
            </a:r>
            <a:br>
              <a:rPr lang="en-US" dirty="0"/>
            </a:br>
            <a:r>
              <a:rPr lang="en-US" sz="4000" dirty="0">
                <a:gradFill>
                  <a:gsLst>
                    <a:gs pos="0">
                      <a:schemeClr val="tx2"/>
                    </a:gs>
                    <a:gs pos="100000">
                      <a:schemeClr val="tx2"/>
                    </a:gs>
                  </a:gsLst>
                  <a:lin ang="5400000" scaled="0"/>
                </a:gradFill>
              </a:rPr>
              <a:t>Enabling Data Warehousing Scenarios</a:t>
            </a:r>
          </a:p>
        </p:txBody>
      </p:sp>
    </p:spTree>
    <p:extLst>
      <p:ext uri="{BB962C8B-B14F-4D97-AF65-F5344CB8AC3E}">
        <p14:creationId xmlns:p14="http://schemas.microsoft.com/office/powerpoint/2010/main" val="510306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tx1"/>
                </a:solidFill>
              </a:rPr>
              <a:t>What is LLAP</a:t>
            </a:r>
          </a:p>
        </p:txBody>
      </p:sp>
      <p:sp>
        <p:nvSpPr>
          <p:cNvPr id="6" name="Text Placeholder 5"/>
          <p:cNvSpPr>
            <a:spLocks noGrp="1"/>
          </p:cNvSpPr>
          <p:nvPr>
            <p:ph type="body" sz="quarter" idx="10"/>
          </p:nvPr>
        </p:nvSpPr>
        <p:spPr>
          <a:xfrm>
            <a:off x="274638" y="1212850"/>
            <a:ext cx="7010399" cy="3662541"/>
          </a:xfrm>
        </p:spPr>
        <p:txBody>
          <a:bodyPr/>
          <a:lstStyle/>
          <a:p>
            <a:r>
              <a:rPr lang="en-US" sz="3600" dirty="0"/>
              <a:t>Hybrid Model</a:t>
            </a:r>
          </a:p>
          <a:p>
            <a:pPr lvl="1"/>
            <a:r>
              <a:rPr lang="en-US" dirty="0">
                <a:solidFill>
                  <a:schemeClr val="tx1"/>
                </a:solidFill>
              </a:rPr>
              <a:t>Combines daemons and containers </a:t>
            </a:r>
          </a:p>
          <a:p>
            <a:pPr lvl="1"/>
            <a:r>
              <a:rPr lang="en-US" dirty="0">
                <a:solidFill>
                  <a:schemeClr val="tx1"/>
                </a:solidFill>
              </a:rPr>
              <a:t>Concurrent queries without specialized YARN queue setup</a:t>
            </a:r>
          </a:p>
          <a:p>
            <a:pPr lvl="1"/>
            <a:r>
              <a:rPr lang="en-US" dirty="0">
                <a:solidFill>
                  <a:schemeClr val="tx1"/>
                </a:solidFill>
              </a:rPr>
              <a:t>Multi-threaded execution of </a:t>
            </a:r>
            <a:r>
              <a:rPr lang="en-US" dirty="0" err="1">
                <a:solidFill>
                  <a:schemeClr val="tx1"/>
                </a:solidFill>
              </a:rPr>
              <a:t>vectorized</a:t>
            </a:r>
            <a:r>
              <a:rPr lang="en-US" dirty="0">
                <a:solidFill>
                  <a:schemeClr val="tx1"/>
                </a:solidFill>
              </a:rPr>
              <a:t> operator pipelines</a:t>
            </a:r>
          </a:p>
          <a:p>
            <a:pPr lvl="1"/>
            <a:endParaRPr lang="en-US" dirty="0">
              <a:solidFill>
                <a:schemeClr val="tx1"/>
              </a:solidFill>
            </a:endParaRPr>
          </a:p>
          <a:p>
            <a:r>
              <a:rPr lang="en-US" sz="3600" dirty="0"/>
              <a:t>In Memory Caching</a:t>
            </a:r>
          </a:p>
          <a:p>
            <a:pPr lvl="1"/>
            <a:r>
              <a:rPr lang="en-US" dirty="0">
                <a:solidFill>
                  <a:schemeClr val="tx1"/>
                </a:solidFill>
              </a:rPr>
              <a:t>Uses Asynchronous IO for efficient in-memory caching</a:t>
            </a:r>
          </a:p>
          <a:p>
            <a:pPr lvl="1"/>
            <a:endParaRPr lang="en-US" dirty="0">
              <a:solidFill>
                <a:schemeClr val="tx1"/>
              </a:solidFill>
            </a:endParaRPr>
          </a:p>
          <a:p>
            <a:pPr lvl="1"/>
            <a:endParaRPr lang="en-US" dirty="0">
              <a:solidFill>
                <a:schemeClr val="tx1"/>
              </a:solidFill>
            </a:endParaRPr>
          </a:p>
        </p:txBody>
      </p:sp>
      <p:grpSp>
        <p:nvGrpSpPr>
          <p:cNvPr id="79" name="Group 78"/>
          <p:cNvGrpSpPr/>
          <p:nvPr/>
        </p:nvGrpSpPr>
        <p:grpSpPr>
          <a:xfrm>
            <a:off x="8917546" y="1128461"/>
            <a:ext cx="3031733" cy="4663293"/>
            <a:chOff x="6147922" y="935833"/>
            <a:chExt cx="2320938" cy="3589379"/>
          </a:xfrm>
        </p:grpSpPr>
        <p:sp>
          <p:nvSpPr>
            <p:cNvPr id="80" name="Rectangle 79"/>
            <p:cNvSpPr/>
            <p:nvPr/>
          </p:nvSpPr>
          <p:spPr>
            <a:xfrm>
              <a:off x="6147922" y="935833"/>
              <a:ext cx="2320937" cy="619967"/>
            </a:xfrm>
            <a:prstGeom prst="rect">
              <a:avLst/>
            </a:prstGeom>
            <a:solidFill>
              <a:schemeClr val="accent1"/>
            </a:solidFill>
            <a:ln>
              <a:solidFill>
                <a:srgbClr val="44697D"/>
              </a:solidFill>
            </a:ln>
            <a:effectLst/>
          </p:spPr>
          <p:style>
            <a:lnRef idx="1">
              <a:schemeClr val="accent1"/>
            </a:lnRef>
            <a:fillRef idx="3">
              <a:schemeClr val="accent1"/>
            </a:fillRef>
            <a:effectRef idx="2">
              <a:schemeClr val="accent1"/>
            </a:effectRef>
            <a:fontRef idx="minor">
              <a:schemeClr val="lt1"/>
            </a:fontRef>
          </p:style>
          <p:txBody>
            <a:bodyPr tIns="124347" bIns="124347"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176" b="0" i="0" u="none" strike="noStrike" kern="0" cap="none" spc="0" normalizeH="0" baseline="0" noProof="0" dirty="0">
                  <a:ln>
                    <a:noFill/>
                  </a:ln>
                  <a:solidFill>
                    <a:srgbClr val="FFFFFF"/>
                  </a:solidFill>
                  <a:effectLst/>
                  <a:uLnTx/>
                  <a:uFillTx/>
                  <a:latin typeface="Arial"/>
                </a:rPr>
                <a:t>Node</a:t>
              </a:r>
            </a:p>
          </p:txBody>
        </p:sp>
        <p:sp>
          <p:nvSpPr>
            <p:cNvPr id="81" name="Rectangle 80"/>
            <p:cNvSpPr/>
            <p:nvPr/>
          </p:nvSpPr>
          <p:spPr>
            <a:xfrm>
              <a:off x="6147923" y="1555799"/>
              <a:ext cx="2320937" cy="1869233"/>
            </a:xfrm>
            <a:prstGeom prst="rect">
              <a:avLst/>
            </a:prstGeom>
            <a:solidFill>
              <a:schemeClr val="accent1">
                <a:lumMod val="40000"/>
                <a:lumOff val="6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tIns="124347" bIns="124347"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FFFFFF"/>
                </a:solidFill>
                <a:effectLst/>
                <a:uLnTx/>
                <a:uFillTx/>
                <a:latin typeface="Arial"/>
              </a:endParaRPr>
            </a:p>
          </p:txBody>
        </p:sp>
        <p:sp>
          <p:nvSpPr>
            <p:cNvPr id="82" name="Rectangle 81"/>
            <p:cNvSpPr/>
            <p:nvPr/>
          </p:nvSpPr>
          <p:spPr>
            <a:xfrm>
              <a:off x="6578836" y="2516984"/>
              <a:ext cx="1786359" cy="342902"/>
            </a:xfrm>
            <a:prstGeom prst="rect">
              <a:avLst/>
            </a:prstGeom>
            <a:solidFill>
              <a:schemeClr val="accent5"/>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tIns="124347" bIns="124347"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dirty="0">
                  <a:ln>
                    <a:noFill/>
                  </a:ln>
                  <a:solidFill>
                    <a:srgbClr val="FFFFFF"/>
                  </a:solidFill>
                  <a:effectLst/>
                  <a:uLnTx/>
                  <a:uFillTx/>
                  <a:latin typeface="Arial"/>
                </a:rPr>
                <a:t>LLAP Process</a:t>
              </a:r>
            </a:p>
          </p:txBody>
        </p:sp>
        <p:sp>
          <p:nvSpPr>
            <p:cNvPr id="83" name="Rectangle 82"/>
            <p:cNvSpPr/>
            <p:nvPr/>
          </p:nvSpPr>
          <p:spPr>
            <a:xfrm>
              <a:off x="6578837" y="1716884"/>
              <a:ext cx="1786359" cy="800100"/>
            </a:xfrm>
            <a:prstGeom prst="rect">
              <a:avLst/>
            </a:prstGeom>
            <a:solidFill>
              <a:schemeClr val="accent5"/>
            </a:solidFill>
            <a:ln>
              <a:solidFill>
                <a:schemeClr val="accent5"/>
              </a:solidFill>
              <a:prstDash val="lgDash"/>
            </a:ln>
            <a:effectLst/>
          </p:spPr>
          <p:style>
            <a:lnRef idx="1">
              <a:schemeClr val="accent1"/>
            </a:lnRef>
            <a:fillRef idx="3">
              <a:schemeClr val="accent1"/>
            </a:fillRef>
            <a:effectRef idx="2">
              <a:schemeClr val="accent1"/>
            </a:effectRef>
            <a:fontRef idx="minor">
              <a:schemeClr val="lt1"/>
            </a:fontRef>
          </p:style>
          <p:txBody>
            <a:bodyPr tIns="124347" bIns="124347"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FFFFFF"/>
                </a:solidFill>
                <a:effectLst/>
                <a:uLnTx/>
                <a:uFillTx/>
                <a:latin typeface="Arial"/>
              </a:endParaRPr>
            </a:p>
          </p:txBody>
        </p:sp>
        <p:sp>
          <p:nvSpPr>
            <p:cNvPr id="84" name="Rectangle 83"/>
            <p:cNvSpPr/>
            <p:nvPr/>
          </p:nvSpPr>
          <p:spPr>
            <a:xfrm>
              <a:off x="6578837" y="2859886"/>
              <a:ext cx="1786357" cy="453180"/>
            </a:xfrm>
            <a:prstGeom prst="rect">
              <a:avLst/>
            </a:prstGeom>
            <a:solidFill>
              <a:schemeClr val="accent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tIns="124347" bIns="124347" rtlCol="0" anchor="t" anchorCtr="0"/>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dirty="0">
                  <a:ln>
                    <a:noFill/>
                  </a:ln>
                  <a:solidFill>
                    <a:srgbClr val="FFFFFF"/>
                  </a:solidFill>
                  <a:effectLst/>
                  <a:uLnTx/>
                  <a:uFillTx/>
                  <a:latin typeface="Arial"/>
                </a:rPr>
                <a:t>Cache</a:t>
              </a:r>
            </a:p>
          </p:txBody>
        </p:sp>
        <p:sp>
          <p:nvSpPr>
            <p:cNvPr id="85" name="Rectangle 84"/>
            <p:cNvSpPr/>
            <p:nvPr/>
          </p:nvSpPr>
          <p:spPr>
            <a:xfrm>
              <a:off x="6884523" y="2932068"/>
              <a:ext cx="76200" cy="277065"/>
            </a:xfrm>
            <a:prstGeom prst="rect">
              <a:avLst/>
            </a:prstGeom>
            <a:solidFill>
              <a:srgbClr val="44697D"/>
            </a:solidFill>
            <a:ln>
              <a:noFill/>
            </a:ln>
            <a:effectLst/>
          </p:spPr>
          <p:style>
            <a:lnRef idx="1">
              <a:schemeClr val="accent1"/>
            </a:lnRef>
            <a:fillRef idx="3">
              <a:schemeClr val="accent1"/>
            </a:fillRef>
            <a:effectRef idx="2">
              <a:schemeClr val="accent1"/>
            </a:effectRef>
            <a:fontRef idx="minor">
              <a:schemeClr val="lt1"/>
            </a:fontRef>
          </p:style>
          <p:txBody>
            <a:bodyPr tIns="124347" bIns="124347"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FFFFFF"/>
                </a:solidFill>
                <a:effectLst/>
                <a:uLnTx/>
                <a:uFillTx/>
                <a:latin typeface="Arial"/>
              </a:endParaRPr>
            </a:p>
          </p:txBody>
        </p:sp>
        <p:sp>
          <p:nvSpPr>
            <p:cNvPr id="86" name="Rounded Rectangle 10"/>
            <p:cNvSpPr/>
            <p:nvPr/>
          </p:nvSpPr>
          <p:spPr>
            <a:xfrm>
              <a:off x="6658003" y="1831489"/>
              <a:ext cx="1611892" cy="293746"/>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tIns="124347" bIns="124347" rtlCol="0" anchor="t" anchorCtr="0"/>
            <a:lstStyle/>
            <a:p>
              <a:pPr marL="0" marR="0" lvl="0" indent="0" algn="ctr" defTabSz="914400" eaLnBrk="1" fontAlgn="auto" latinLnBrk="0" hangingPunct="1">
                <a:lnSpc>
                  <a:spcPct val="5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a:rPr>
                <a:t>Query Fragment</a:t>
              </a:r>
            </a:p>
          </p:txBody>
        </p:sp>
        <p:sp>
          <p:nvSpPr>
            <p:cNvPr id="87" name="Rectangle 86"/>
            <p:cNvSpPr/>
            <p:nvPr/>
          </p:nvSpPr>
          <p:spPr>
            <a:xfrm>
              <a:off x="6986123" y="2933235"/>
              <a:ext cx="76200" cy="277065"/>
            </a:xfrm>
            <a:prstGeom prst="rect">
              <a:avLst/>
            </a:prstGeom>
            <a:solidFill>
              <a:srgbClr val="44697D"/>
            </a:solidFill>
            <a:ln>
              <a:noFill/>
            </a:ln>
            <a:effectLst/>
          </p:spPr>
          <p:style>
            <a:lnRef idx="1">
              <a:schemeClr val="accent1"/>
            </a:lnRef>
            <a:fillRef idx="3">
              <a:schemeClr val="accent1"/>
            </a:fillRef>
            <a:effectRef idx="2">
              <a:schemeClr val="accent1"/>
            </a:effectRef>
            <a:fontRef idx="minor">
              <a:schemeClr val="lt1"/>
            </a:fontRef>
          </p:style>
          <p:txBody>
            <a:bodyPr tIns="124347" bIns="124347"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FFFFFF"/>
                </a:solidFill>
                <a:effectLst/>
                <a:uLnTx/>
                <a:uFillTx/>
                <a:latin typeface="Arial"/>
              </a:endParaRPr>
            </a:p>
          </p:txBody>
        </p:sp>
        <p:sp>
          <p:nvSpPr>
            <p:cNvPr id="88" name="Rectangle 87"/>
            <p:cNvSpPr/>
            <p:nvPr/>
          </p:nvSpPr>
          <p:spPr>
            <a:xfrm>
              <a:off x="7087723" y="2934402"/>
              <a:ext cx="76200" cy="277065"/>
            </a:xfrm>
            <a:prstGeom prst="rect">
              <a:avLst/>
            </a:prstGeom>
            <a:solidFill>
              <a:srgbClr val="44697D"/>
            </a:solidFill>
            <a:ln>
              <a:noFill/>
            </a:ln>
            <a:effectLst/>
          </p:spPr>
          <p:style>
            <a:lnRef idx="1">
              <a:schemeClr val="accent1"/>
            </a:lnRef>
            <a:fillRef idx="3">
              <a:schemeClr val="accent1"/>
            </a:fillRef>
            <a:effectRef idx="2">
              <a:schemeClr val="accent1"/>
            </a:effectRef>
            <a:fontRef idx="minor">
              <a:schemeClr val="lt1"/>
            </a:fontRef>
          </p:style>
          <p:txBody>
            <a:bodyPr tIns="124347" bIns="124347"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FFFFFF"/>
                </a:solidFill>
                <a:effectLst/>
                <a:uLnTx/>
                <a:uFillTx/>
                <a:latin typeface="Arial"/>
              </a:endParaRPr>
            </a:p>
          </p:txBody>
        </p:sp>
        <p:sp>
          <p:nvSpPr>
            <p:cNvPr id="89" name="Rectangle 88"/>
            <p:cNvSpPr/>
            <p:nvPr/>
          </p:nvSpPr>
          <p:spPr>
            <a:xfrm>
              <a:off x="7189323" y="2934402"/>
              <a:ext cx="76200" cy="277065"/>
            </a:xfrm>
            <a:prstGeom prst="rect">
              <a:avLst/>
            </a:prstGeom>
            <a:solidFill>
              <a:srgbClr val="44697D"/>
            </a:solidFill>
            <a:ln>
              <a:noFill/>
            </a:ln>
            <a:effectLst/>
          </p:spPr>
          <p:style>
            <a:lnRef idx="1">
              <a:schemeClr val="accent1"/>
            </a:lnRef>
            <a:fillRef idx="3">
              <a:schemeClr val="accent1"/>
            </a:fillRef>
            <a:effectRef idx="2">
              <a:schemeClr val="accent1"/>
            </a:effectRef>
            <a:fontRef idx="minor">
              <a:schemeClr val="lt1"/>
            </a:fontRef>
          </p:style>
          <p:txBody>
            <a:bodyPr tIns="124347" bIns="124347"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FFFFFF"/>
                </a:solidFill>
                <a:effectLst/>
                <a:uLnTx/>
                <a:uFillTx/>
                <a:latin typeface="Arial"/>
              </a:endParaRPr>
            </a:p>
          </p:txBody>
        </p:sp>
        <p:sp>
          <p:nvSpPr>
            <p:cNvPr id="90" name="Can 22"/>
            <p:cNvSpPr/>
            <p:nvPr/>
          </p:nvSpPr>
          <p:spPr>
            <a:xfrm>
              <a:off x="6147923" y="3870229"/>
              <a:ext cx="2320937" cy="654983"/>
            </a:xfrm>
            <a:prstGeom prst="can">
              <a:avLst/>
            </a:prstGeom>
            <a:solidFill>
              <a:schemeClr val="accent6"/>
            </a:solidFill>
            <a:ln>
              <a:solidFill>
                <a:srgbClr val="E17000"/>
              </a:solidFill>
            </a:ln>
            <a:effectLst/>
          </p:spPr>
          <p:style>
            <a:lnRef idx="1">
              <a:schemeClr val="accent1"/>
            </a:lnRef>
            <a:fillRef idx="3">
              <a:schemeClr val="accent1"/>
            </a:fillRef>
            <a:effectRef idx="2">
              <a:schemeClr val="accent1"/>
            </a:effectRef>
            <a:fontRef idx="minor">
              <a:schemeClr val="lt1"/>
            </a:fontRef>
          </p:style>
          <p:txBody>
            <a:bodyPr tIns="124347" bIns="124347"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rgbClr val="FFFFFF"/>
                  </a:solidFill>
                  <a:effectLst/>
                  <a:uLnTx/>
                  <a:uFillTx/>
                  <a:latin typeface="Arial"/>
                </a:rPr>
                <a:t>HDFS</a:t>
              </a:r>
            </a:p>
          </p:txBody>
        </p:sp>
      </p:grpSp>
    </p:spTree>
    <p:extLst>
      <p:ext uri="{BB962C8B-B14F-4D97-AF65-F5344CB8AC3E}">
        <p14:creationId xmlns:p14="http://schemas.microsoft.com/office/powerpoint/2010/main" val="462685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627" y="-12990"/>
            <a:ext cx="11191241" cy="1036226"/>
          </a:xfrm>
        </p:spPr>
        <p:txBody>
          <a:bodyPr/>
          <a:lstStyle/>
          <a:p>
            <a:r>
              <a:rPr lang="en-US" sz="4352" dirty="0"/>
              <a:t>Cache Hit – output from Beeline</a:t>
            </a:r>
          </a:p>
        </p:txBody>
      </p:sp>
      <p:pic>
        <p:nvPicPr>
          <p:cNvPr id="3" name="Picture 2"/>
          <p:cNvPicPr>
            <a:picLocks noChangeAspect="1"/>
          </p:cNvPicPr>
          <p:nvPr/>
        </p:nvPicPr>
        <p:blipFill>
          <a:blip r:embed="rId2"/>
          <a:stretch>
            <a:fillRect/>
          </a:stretch>
        </p:blipFill>
        <p:spPr>
          <a:xfrm>
            <a:off x="960437" y="1668462"/>
            <a:ext cx="10050816" cy="3731239"/>
          </a:xfrm>
          <a:prstGeom prst="rect">
            <a:avLst/>
          </a:prstGeom>
        </p:spPr>
      </p:pic>
      <p:sp>
        <p:nvSpPr>
          <p:cNvPr id="4" name="Rectangle 3"/>
          <p:cNvSpPr/>
          <p:nvPr/>
        </p:nvSpPr>
        <p:spPr bwMode="auto">
          <a:xfrm>
            <a:off x="2103437" y="1820862"/>
            <a:ext cx="4800600" cy="609600"/>
          </a:xfrm>
          <a:prstGeom prst="rect">
            <a:avLst/>
          </a:prstGeom>
          <a:noFill/>
          <a:ln w="5715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4623262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sz="7200" dirty="0"/>
              <a:t>Demo: Hive LLAP Demo</a:t>
            </a:r>
          </a:p>
        </p:txBody>
      </p:sp>
    </p:spTree>
    <p:extLst>
      <p:ext uri="{BB962C8B-B14F-4D97-AF65-F5344CB8AC3E}">
        <p14:creationId xmlns:p14="http://schemas.microsoft.com/office/powerpoint/2010/main" val="164145231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gradFill>
                  <a:gsLst>
                    <a:gs pos="1250">
                      <a:schemeClr val="tx1"/>
                    </a:gs>
                    <a:gs pos="100000">
                      <a:schemeClr val="tx1"/>
                    </a:gs>
                  </a:gsLst>
                  <a:lin ang="5400000" scaled="0"/>
                </a:gradFill>
              </a:rPr>
              <a:t>Demo </a:t>
            </a:r>
            <a:r>
              <a:rPr lang="en-US" dirty="0"/>
              <a:t>2</a:t>
            </a:r>
            <a:r>
              <a:rPr lang="en-US" dirty="0">
                <a:gradFill>
                  <a:gsLst>
                    <a:gs pos="1250">
                      <a:schemeClr val="tx1"/>
                    </a:gs>
                    <a:gs pos="100000">
                      <a:schemeClr val="tx1"/>
                    </a:gs>
                  </a:gsLst>
                  <a:lin ang="5400000" scaled="0"/>
                </a:gradFill>
              </a:rPr>
              <a:t>: LLAP</a:t>
            </a:r>
          </a:p>
        </p:txBody>
      </p:sp>
      <p:sp>
        <p:nvSpPr>
          <p:cNvPr id="5" name="Text Placeholder 4"/>
          <p:cNvSpPr>
            <a:spLocks noGrp="1"/>
          </p:cNvSpPr>
          <p:nvPr>
            <p:ph type="body" sz="quarter" idx="10"/>
          </p:nvPr>
        </p:nvSpPr>
        <p:spPr>
          <a:xfrm>
            <a:off x="122237" y="1183140"/>
            <a:ext cx="11609614" cy="3373891"/>
          </a:xfrm>
        </p:spPr>
        <p:txBody>
          <a:bodyPr/>
          <a:lstStyle/>
          <a:p>
            <a:r>
              <a:rPr lang="en-US" sz="1800" dirty="0"/>
              <a:t>create external table </a:t>
            </a:r>
            <a:r>
              <a:rPr lang="en-US" sz="1800" dirty="0">
                <a:highlight>
                  <a:srgbClr val="FFFF00"/>
                </a:highlight>
              </a:rPr>
              <a:t>lineitem100gb_orc</a:t>
            </a:r>
          </a:p>
          <a:p>
            <a:r>
              <a:rPr lang="en-US" sz="1800" dirty="0"/>
              <a:t>(L_ORDERKEY INT, L_PARTKEY INT,</a:t>
            </a:r>
          </a:p>
          <a:p>
            <a:r>
              <a:rPr lang="en-US" sz="1800" dirty="0"/>
              <a:t>L_SUPPKEY INT, L_LINENUMBER INT,</a:t>
            </a:r>
          </a:p>
          <a:p>
            <a:r>
              <a:rPr lang="en-US" sz="1800" dirty="0"/>
              <a:t>L_QUANTITY DOUBLE, L_EXTENDEDPRICE DOUBLE,</a:t>
            </a:r>
          </a:p>
          <a:p>
            <a:r>
              <a:rPr lang="en-US" sz="1800" dirty="0"/>
              <a:t>L_DISCOUNT DOUBLE, L_TAX DOUBLE,</a:t>
            </a:r>
          </a:p>
          <a:p>
            <a:r>
              <a:rPr lang="en-US" sz="1800" dirty="0"/>
              <a:t>L_RETURNFLAG STRING, L_LINESTATUS STRING,</a:t>
            </a:r>
          </a:p>
          <a:p>
            <a:r>
              <a:rPr lang="en-US" sz="1800" dirty="0"/>
              <a:t>L_SHIPDATE STRING, L_COMMITDATE STRING,</a:t>
            </a:r>
          </a:p>
          <a:p>
            <a:r>
              <a:rPr lang="en-US" sz="1800" dirty="0"/>
              <a:t>L_RECEIPTDATE STRING, L_SHIPINSTRUCT STRING,</a:t>
            </a:r>
          </a:p>
          <a:p>
            <a:r>
              <a:rPr lang="en-US" sz="1800" dirty="0"/>
              <a:t>L_SHIPMODE STRING, L_COMMENT STRING)</a:t>
            </a:r>
          </a:p>
          <a:p>
            <a:r>
              <a:rPr lang="en-US" sz="1800" dirty="0"/>
              <a:t>STORED AS ORC </a:t>
            </a:r>
          </a:p>
          <a:p>
            <a:r>
              <a:rPr lang="en-US" sz="1800" dirty="0"/>
              <a:t>LOCATION '</a:t>
            </a:r>
            <a:r>
              <a:rPr lang="en-US" sz="1800" dirty="0" err="1"/>
              <a:t>wasb</a:t>
            </a:r>
            <a:r>
              <a:rPr lang="en-US" sz="1800" dirty="0"/>
              <a:t>://</a:t>
            </a:r>
            <a:r>
              <a:rPr lang="en-US" sz="1800" dirty="0">
                <a:highlight>
                  <a:srgbClr val="FFFF00"/>
                </a:highlight>
              </a:rPr>
              <a:t>llap3@rashimgstorage.blob.core.windows.net/TPCH100GB/</a:t>
            </a:r>
            <a:r>
              <a:rPr lang="en-US" sz="1800" dirty="0" err="1">
                <a:highlight>
                  <a:srgbClr val="FFFF00"/>
                </a:highlight>
              </a:rPr>
              <a:t>lineitem_orc</a:t>
            </a:r>
            <a:r>
              <a:rPr lang="en-US" sz="1800" dirty="0"/>
              <a:t>/';</a:t>
            </a:r>
            <a:endParaRPr lang="en-US" sz="1800" dirty="0">
              <a:highlight>
                <a:srgbClr val="FFFF00"/>
              </a:highlight>
            </a:endParaRPr>
          </a:p>
        </p:txBody>
      </p:sp>
      <p:sp>
        <p:nvSpPr>
          <p:cNvPr id="7" name="Text Placeholder 4"/>
          <p:cNvSpPr txBox="1">
            <a:spLocks/>
          </p:cNvSpPr>
          <p:nvPr/>
        </p:nvSpPr>
        <p:spPr>
          <a:xfrm>
            <a:off x="274639" y="4841158"/>
            <a:ext cx="11889564" cy="1985159"/>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nl-NL"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beeline -u 'jdbc:hive2://localhost:10001/;transportMode=http' -n admin</a:t>
            </a:r>
            <a:endPar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select </a:t>
            </a:r>
            <a:r>
              <a:rPr kumimoji="0" lang="en-US" sz="18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l_returnflag</a:t>
            </a: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l_linestatus</a:t>
            </a: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 sum(</a:t>
            </a:r>
            <a:r>
              <a:rPr kumimoji="0" lang="en-US" sz="18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l_quantity</a:t>
            </a: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 as </a:t>
            </a:r>
            <a:r>
              <a:rPr kumimoji="0" lang="en-US" sz="18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sum_qty</a:t>
            </a: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  sum(</a:t>
            </a:r>
            <a:r>
              <a:rPr kumimoji="0" lang="en-US" sz="18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l_extendedprice</a:t>
            </a: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 as </a:t>
            </a:r>
            <a:r>
              <a:rPr kumimoji="0" lang="en-US" sz="18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sum_base_price</a:t>
            </a: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  sum(</a:t>
            </a:r>
            <a:r>
              <a:rPr kumimoji="0" lang="en-US" sz="18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l_extendedprice</a:t>
            </a: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 * (1 - </a:t>
            </a:r>
            <a:r>
              <a:rPr kumimoji="0" lang="en-US" sz="18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l_discount</a:t>
            </a: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 as </a:t>
            </a:r>
            <a:r>
              <a:rPr kumimoji="0" lang="en-US" sz="18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sum_disc_price</a:t>
            </a: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  sum(</a:t>
            </a:r>
            <a:r>
              <a:rPr kumimoji="0" lang="en-US" sz="18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l_extendedprice</a:t>
            </a: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 * (1 - </a:t>
            </a:r>
            <a:r>
              <a:rPr kumimoji="0" lang="en-US" sz="18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l_discount</a:t>
            </a: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 * (1 + </a:t>
            </a:r>
            <a:r>
              <a:rPr kumimoji="0" lang="en-US" sz="18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l_tax</a:t>
            </a: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 as </a:t>
            </a:r>
            <a:r>
              <a:rPr kumimoji="0" lang="en-US" sz="18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sum_charge</a:t>
            </a: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avg</a:t>
            </a: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l_quantity</a:t>
            </a: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 as </a:t>
            </a:r>
            <a:r>
              <a:rPr kumimoji="0" lang="en-US" sz="18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avg_qty</a:t>
            </a: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avg</a:t>
            </a: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l_extendedprice</a:t>
            </a: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 as </a:t>
            </a:r>
            <a:r>
              <a:rPr kumimoji="0" lang="en-US" sz="18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avg_price</a:t>
            </a: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avg</a:t>
            </a: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l_discount</a:t>
            </a: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 as </a:t>
            </a:r>
            <a:r>
              <a:rPr kumimoji="0" lang="en-US" sz="18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avg_disc</a:t>
            </a: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  count(*) as </a:t>
            </a:r>
            <a:r>
              <a:rPr kumimoji="0" lang="en-US" sz="18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count_order</a:t>
            </a: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 from  lineitem100gb_orc where  </a:t>
            </a:r>
            <a:r>
              <a:rPr kumimoji="0" lang="en-US" sz="18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l_shipdate</a:t>
            </a: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 &lt;= '9/16/1998 12:00:00 AM' group by  </a:t>
            </a:r>
            <a:r>
              <a:rPr kumimoji="0" lang="en-US" sz="18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l_returnflag</a:t>
            </a: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l_linestatus</a:t>
            </a: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 order by  </a:t>
            </a:r>
            <a:r>
              <a:rPr kumimoji="0" lang="en-US" sz="18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l_returnflag</a:t>
            </a: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l_linestatus</a:t>
            </a: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Consolas" panose="020B0609020204030204" pitchFamily="49" charset="0"/>
              </a:rPr>
              <a:t>;</a:t>
            </a:r>
          </a:p>
        </p:txBody>
      </p:sp>
    </p:spTree>
    <p:extLst>
      <p:ext uri="{BB962C8B-B14F-4D97-AF65-F5344CB8AC3E}">
        <p14:creationId xmlns:p14="http://schemas.microsoft.com/office/powerpoint/2010/main" val="890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HDInsight</a:t>
            </a:r>
            <a:endParaRPr lang="en-US" sz="7200" dirty="0"/>
          </a:p>
        </p:txBody>
      </p:sp>
    </p:spTree>
    <p:extLst>
      <p:ext uri="{BB962C8B-B14F-4D97-AF65-F5344CB8AC3E}">
        <p14:creationId xmlns:p14="http://schemas.microsoft.com/office/powerpoint/2010/main" val="194939659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Scaling for Big Data workloads</a:t>
            </a:r>
          </a:p>
        </p:txBody>
      </p:sp>
      <p:sp>
        <p:nvSpPr>
          <p:cNvPr id="6" name="Text Placeholder 5"/>
          <p:cNvSpPr>
            <a:spLocks noGrp="1"/>
          </p:cNvSpPr>
          <p:nvPr>
            <p:ph type="body" sz="quarter" idx="10"/>
          </p:nvPr>
        </p:nvSpPr>
        <p:spPr>
          <a:xfrm>
            <a:off x="274638" y="1212850"/>
            <a:ext cx="11887200" cy="3785652"/>
          </a:xfrm>
        </p:spPr>
        <p:txBody>
          <a:bodyPr/>
          <a:lstStyle/>
          <a:p>
            <a:r>
              <a:rPr lang="en-US" dirty="0"/>
              <a:t>Challenges</a:t>
            </a:r>
          </a:p>
          <a:p>
            <a:pPr lvl="1"/>
            <a:r>
              <a:rPr lang="en-US" dirty="0"/>
              <a:t>Improving High Availability</a:t>
            </a:r>
          </a:p>
          <a:p>
            <a:pPr lvl="1"/>
            <a:r>
              <a:rPr lang="en-US" dirty="0"/>
              <a:t>Elastic scaling</a:t>
            </a:r>
          </a:p>
          <a:p>
            <a:pPr lvl="1"/>
            <a:r>
              <a:rPr lang="en-US" dirty="0"/>
              <a:t>Ability to scale to multiple users</a:t>
            </a:r>
          </a:p>
          <a:p>
            <a:pPr lvl="1"/>
            <a:endParaRPr lang="en-US" dirty="0"/>
          </a:p>
          <a:p>
            <a:r>
              <a:rPr lang="en-US" dirty="0"/>
              <a:t>How HDInsight helps with scaling</a:t>
            </a:r>
          </a:p>
          <a:p>
            <a:pPr lvl="1"/>
            <a:r>
              <a:rPr lang="en-US" dirty="0"/>
              <a:t>Platform Availability improvements</a:t>
            </a:r>
          </a:p>
          <a:p>
            <a:pPr lvl="1"/>
            <a:r>
              <a:rPr lang="en-US" dirty="0"/>
              <a:t>Ability to scale during and after cluster creation</a:t>
            </a:r>
          </a:p>
          <a:p>
            <a:pPr lvl="1"/>
            <a:r>
              <a:rPr lang="en-US" dirty="0"/>
              <a:t>Ability to create Edge Nodes</a:t>
            </a:r>
          </a:p>
        </p:txBody>
      </p:sp>
    </p:spTree>
    <p:extLst>
      <p:ext uri="{BB962C8B-B14F-4D97-AF65-F5344CB8AC3E}">
        <p14:creationId xmlns:p14="http://schemas.microsoft.com/office/powerpoint/2010/main" val="212798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p:cNvGrpSpPr/>
          <p:nvPr/>
        </p:nvGrpSpPr>
        <p:grpSpPr>
          <a:xfrm>
            <a:off x="4487961" y="1322325"/>
            <a:ext cx="4644740" cy="5289806"/>
            <a:chOff x="4309059" y="1322325"/>
            <a:chExt cx="4644740" cy="5289806"/>
          </a:xfrm>
        </p:grpSpPr>
        <p:sp>
          <p:nvSpPr>
            <p:cNvPr id="76" name="Rectangle 75"/>
            <p:cNvSpPr/>
            <p:nvPr/>
          </p:nvSpPr>
          <p:spPr>
            <a:xfrm>
              <a:off x="4309059" y="1322325"/>
              <a:ext cx="4558903" cy="52898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1440" rIns="93260" bIns="46630" numCol="1" spcCol="0" rtlCol="0" fromWordArt="0" anchor="t" anchorCtr="0" forceAA="0" compatLnSpc="1">
              <a:prstTxWarp prst="textNoShape">
                <a:avLst/>
              </a:prstTxWarp>
              <a:noAutofit/>
            </a:bodyPr>
            <a:lstStyle/>
            <a:p>
              <a:pPr algn="ctr" defTabSz="932472">
                <a:lnSpc>
                  <a:spcPct val="90000"/>
                </a:lnSpc>
              </a:pPr>
              <a:r>
                <a:rPr lang="en-US" sz="2200" dirty="0">
                  <a:solidFill>
                    <a:schemeClr val="bg1"/>
                  </a:solidFill>
                  <a:latin typeface="+mj-lt"/>
                  <a:ea typeface="Segoe UI" pitchFamily="34" charset="0"/>
                  <a:cs typeface="Segoe UI" pitchFamily="34" charset="0"/>
                </a:rPr>
                <a:t>Implement Data Warehouse</a:t>
              </a:r>
            </a:p>
            <a:p>
              <a:pPr algn="ctr"/>
              <a:endParaRPr lang="en-US" sz="2800" dirty="0"/>
            </a:p>
          </p:txBody>
        </p:sp>
        <p:sp>
          <p:nvSpPr>
            <p:cNvPr id="56" name="Chevron 55"/>
            <p:cNvSpPr/>
            <p:nvPr/>
          </p:nvSpPr>
          <p:spPr>
            <a:xfrm>
              <a:off x="6491543" y="2920730"/>
              <a:ext cx="2462256" cy="889923"/>
            </a:xfrm>
            <a:prstGeom prst="chevro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r>
                <a:rPr lang="en-US" sz="1600" dirty="0">
                  <a:solidFill>
                    <a:schemeClr val="tx1"/>
                  </a:solidFill>
                </a:rPr>
                <a:t>Physical Design</a:t>
              </a:r>
            </a:p>
          </p:txBody>
        </p:sp>
        <p:sp>
          <p:nvSpPr>
            <p:cNvPr id="58" name="Chevron 57"/>
            <p:cNvSpPr/>
            <p:nvPr/>
          </p:nvSpPr>
          <p:spPr>
            <a:xfrm>
              <a:off x="6491543" y="3919690"/>
              <a:ext cx="2462256" cy="889923"/>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r>
                <a:rPr lang="en-US" sz="1600" dirty="0">
                  <a:solidFill>
                    <a:schemeClr val="tx1"/>
                  </a:solidFill>
                </a:rPr>
                <a:t>ETL Development</a:t>
              </a:r>
            </a:p>
          </p:txBody>
        </p:sp>
        <p:sp>
          <p:nvSpPr>
            <p:cNvPr id="60" name="Chevron 59"/>
            <p:cNvSpPr/>
            <p:nvPr/>
          </p:nvSpPr>
          <p:spPr>
            <a:xfrm>
              <a:off x="6491543" y="1932682"/>
              <a:ext cx="2462256" cy="889923"/>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r>
                <a:rPr lang="en-US" sz="1600" dirty="0">
                  <a:solidFill>
                    <a:schemeClr val="tx1"/>
                  </a:solidFill>
                </a:rPr>
                <a:t>Reporting &amp; Analytics Development</a:t>
              </a:r>
            </a:p>
          </p:txBody>
        </p:sp>
        <p:sp>
          <p:nvSpPr>
            <p:cNvPr id="62" name="Chevron 61"/>
            <p:cNvSpPr/>
            <p:nvPr/>
          </p:nvSpPr>
          <p:spPr>
            <a:xfrm>
              <a:off x="6491543" y="5162842"/>
              <a:ext cx="2462256" cy="886968"/>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a:lnSpc>
                  <a:spcPct val="90000"/>
                </a:lnSpc>
              </a:pPr>
              <a:r>
                <a:rPr lang="en-US" sz="1600" dirty="0">
                  <a:solidFill>
                    <a:schemeClr val="bg1"/>
                  </a:solidFill>
                  <a:ea typeface="Segoe UI" pitchFamily="34" charset="0"/>
                  <a:cs typeface="Segoe UI" pitchFamily="34" charset="0"/>
                </a:rPr>
                <a:t>Install and Tune</a:t>
              </a:r>
            </a:p>
          </p:txBody>
        </p:sp>
        <p:sp>
          <p:nvSpPr>
            <p:cNvPr id="82" name="Pentagon 81"/>
            <p:cNvSpPr/>
            <p:nvPr/>
          </p:nvSpPr>
          <p:spPr bwMode="auto">
            <a:xfrm>
              <a:off x="4430128" y="1926348"/>
              <a:ext cx="2425672" cy="889923"/>
            </a:xfrm>
            <a:prstGeom prst="homePlat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a:lnSpc>
                  <a:spcPct val="90000"/>
                </a:lnSpc>
              </a:pPr>
              <a:r>
                <a:rPr lang="en-US" sz="1600" dirty="0">
                  <a:solidFill>
                    <a:schemeClr val="tx1"/>
                  </a:solidFill>
                  <a:ea typeface="Segoe UI" pitchFamily="34" charset="0"/>
                  <a:cs typeface="Segoe UI" pitchFamily="34" charset="0"/>
                </a:rPr>
                <a:t>Reporting &amp; </a:t>
              </a:r>
              <a:br>
                <a:rPr lang="en-US" sz="1600" dirty="0">
                  <a:solidFill>
                    <a:schemeClr val="tx1"/>
                  </a:solidFill>
                  <a:ea typeface="Segoe UI" pitchFamily="34" charset="0"/>
                  <a:cs typeface="Segoe UI" pitchFamily="34" charset="0"/>
                </a:rPr>
              </a:br>
              <a:r>
                <a:rPr lang="en-US" sz="1600" dirty="0">
                  <a:solidFill>
                    <a:schemeClr val="tx1"/>
                  </a:solidFill>
                  <a:ea typeface="Segoe UI" pitchFamily="34" charset="0"/>
                  <a:cs typeface="Segoe UI" pitchFamily="34" charset="0"/>
                </a:rPr>
                <a:t>Analytics Design</a:t>
              </a:r>
            </a:p>
          </p:txBody>
        </p:sp>
        <p:sp>
          <p:nvSpPr>
            <p:cNvPr id="83" name="Pentagon 82"/>
            <p:cNvSpPr/>
            <p:nvPr/>
          </p:nvSpPr>
          <p:spPr bwMode="auto">
            <a:xfrm>
              <a:off x="4430128" y="2920729"/>
              <a:ext cx="2425672" cy="889923"/>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Dimension Modelling</a:t>
              </a:r>
            </a:p>
          </p:txBody>
        </p:sp>
        <p:sp>
          <p:nvSpPr>
            <p:cNvPr id="84" name="Pentagon 83"/>
            <p:cNvSpPr/>
            <p:nvPr/>
          </p:nvSpPr>
          <p:spPr bwMode="auto">
            <a:xfrm>
              <a:off x="4430128" y="3919689"/>
              <a:ext cx="2425672" cy="889923"/>
            </a:xfrm>
            <a:prstGeom prst="homePlat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ETL Design</a:t>
              </a:r>
            </a:p>
          </p:txBody>
        </p:sp>
        <p:sp>
          <p:nvSpPr>
            <p:cNvPr id="86" name="Pentagon 85"/>
            <p:cNvSpPr/>
            <p:nvPr/>
          </p:nvSpPr>
          <p:spPr bwMode="auto">
            <a:xfrm>
              <a:off x="4430128" y="5162842"/>
              <a:ext cx="2425672" cy="886968"/>
            </a:xfrm>
            <a:prstGeom prst="homePlat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472">
                <a:lnSpc>
                  <a:spcPct val="90000"/>
                </a:lnSpc>
              </a:pPr>
              <a:r>
                <a:rPr lang="en-US" sz="1600" dirty="0">
                  <a:solidFill>
                    <a:schemeClr val="bg1"/>
                  </a:solidFill>
                  <a:ea typeface="Segoe UI" pitchFamily="34" charset="0"/>
                  <a:cs typeface="Segoe UI" pitchFamily="34" charset="0"/>
                </a:rPr>
                <a:t>Setup Infrastructure</a:t>
              </a:r>
            </a:p>
          </p:txBody>
        </p:sp>
      </p:grpSp>
      <p:grpSp>
        <p:nvGrpSpPr>
          <p:cNvPr id="59" name="Group 58"/>
          <p:cNvGrpSpPr/>
          <p:nvPr/>
        </p:nvGrpSpPr>
        <p:grpSpPr>
          <a:xfrm>
            <a:off x="397566" y="1306526"/>
            <a:ext cx="3888354" cy="5321404"/>
            <a:chOff x="397566" y="1297914"/>
            <a:chExt cx="3888354" cy="5321404"/>
          </a:xfrm>
        </p:grpSpPr>
        <p:sp>
          <p:nvSpPr>
            <p:cNvPr id="52" name="Pentagon 51"/>
            <p:cNvSpPr/>
            <p:nvPr/>
          </p:nvSpPr>
          <p:spPr bwMode="auto">
            <a:xfrm>
              <a:off x="397607" y="1313713"/>
              <a:ext cx="2703749" cy="5289806"/>
            </a:xfrm>
            <a:prstGeom prst="homePlate">
              <a:avLst>
                <a:gd name="adj" fmla="val 38293"/>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45720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200" dirty="0">
                  <a:solidFill>
                    <a:schemeClr val="tx1"/>
                  </a:solidFill>
                  <a:latin typeface="+mj-lt"/>
                  <a:ea typeface="Segoe UI" pitchFamily="34" charset="0"/>
                  <a:cs typeface="Segoe UI" pitchFamily="34" charset="0"/>
                </a:rPr>
                <a:t>Understand Corporate Strategy</a:t>
              </a:r>
            </a:p>
          </p:txBody>
        </p:sp>
        <p:pic>
          <p:nvPicPr>
            <p:cNvPr id="67" name="Picture 66"/>
            <p:cNvPicPr>
              <a:picLocks noChangeAspect="1"/>
            </p:cNvPicPr>
            <p:nvPr/>
          </p:nvPicPr>
          <p:blipFill rotWithShape="1">
            <a:blip r:embed="rId3" cstate="email">
              <a:extLst>
                <a:ext uri="{28A0092B-C50C-407E-A947-70E740481C1C}">
                  <a14:useLocalDpi xmlns:a14="http://schemas.microsoft.com/office/drawing/2010/main" val="0"/>
                </a:ext>
              </a:extLst>
            </a:blip>
            <a:srcRect l="1047" r="43543"/>
            <a:stretch/>
          </p:blipFill>
          <p:spPr>
            <a:xfrm>
              <a:off x="397566" y="2448829"/>
              <a:ext cx="3037087" cy="4148590"/>
            </a:xfrm>
            <a:prstGeom prst="rect">
              <a:avLst/>
            </a:prstGeom>
          </p:spPr>
        </p:pic>
        <p:sp>
          <p:nvSpPr>
            <p:cNvPr id="180" name="Freeform 179"/>
            <p:cNvSpPr/>
            <p:nvPr/>
          </p:nvSpPr>
          <p:spPr bwMode="auto">
            <a:xfrm>
              <a:off x="1877699" y="1297914"/>
              <a:ext cx="2408221" cy="5321404"/>
            </a:xfrm>
            <a:custGeom>
              <a:avLst/>
              <a:gdLst>
                <a:gd name="connsiteX0" fmla="*/ 54320 w 2408221"/>
                <a:gd name="connsiteY0" fmla="*/ 0 h 5287224"/>
                <a:gd name="connsiteX1" fmla="*/ 2408221 w 2408221"/>
                <a:gd name="connsiteY1" fmla="*/ 0 h 5287224"/>
                <a:gd name="connsiteX2" fmla="*/ 2408221 w 2408221"/>
                <a:gd name="connsiteY2" fmla="*/ 5287224 h 5287224"/>
                <a:gd name="connsiteX3" fmla="*/ 0 w 2408221"/>
                <a:gd name="connsiteY3" fmla="*/ 5287224 h 5287224"/>
                <a:gd name="connsiteX4" fmla="*/ 0 w 2408221"/>
                <a:gd name="connsiteY4" fmla="*/ 2643612 h 5287224"/>
                <a:gd name="connsiteX5" fmla="*/ 54320 w 2408221"/>
                <a:gd name="connsiteY5" fmla="*/ 0 h 5287224"/>
                <a:gd name="connsiteX0" fmla="*/ 54320 w 2408221"/>
                <a:gd name="connsiteY0" fmla="*/ 0 h 5287224"/>
                <a:gd name="connsiteX1" fmla="*/ 2408221 w 2408221"/>
                <a:gd name="connsiteY1" fmla="*/ 0 h 5287224"/>
                <a:gd name="connsiteX2" fmla="*/ 2408221 w 2408221"/>
                <a:gd name="connsiteY2" fmla="*/ 5287224 h 5287224"/>
                <a:gd name="connsiteX3" fmla="*/ 0 w 2408221"/>
                <a:gd name="connsiteY3" fmla="*/ 5287224 h 5287224"/>
                <a:gd name="connsiteX4" fmla="*/ 1222218 w 2408221"/>
                <a:gd name="connsiteY4" fmla="*/ 2643612 h 5287224"/>
                <a:gd name="connsiteX5" fmla="*/ 54320 w 2408221"/>
                <a:gd name="connsiteY5" fmla="*/ 0 h 5287224"/>
                <a:gd name="connsiteX0" fmla="*/ 54320 w 2408221"/>
                <a:gd name="connsiteY0" fmla="*/ 0 h 5287224"/>
                <a:gd name="connsiteX1" fmla="*/ 2408221 w 2408221"/>
                <a:gd name="connsiteY1" fmla="*/ 0 h 5287224"/>
                <a:gd name="connsiteX2" fmla="*/ 2408221 w 2408221"/>
                <a:gd name="connsiteY2" fmla="*/ 5287224 h 5287224"/>
                <a:gd name="connsiteX3" fmla="*/ 0 w 2408221"/>
                <a:gd name="connsiteY3" fmla="*/ 5287224 h 5287224"/>
                <a:gd name="connsiteX4" fmla="*/ 1385181 w 2408221"/>
                <a:gd name="connsiteY4" fmla="*/ 2634559 h 5287224"/>
                <a:gd name="connsiteX5" fmla="*/ 54320 w 2408221"/>
                <a:gd name="connsiteY5" fmla="*/ 0 h 5287224"/>
                <a:gd name="connsiteX0" fmla="*/ 54320 w 2408221"/>
                <a:gd name="connsiteY0" fmla="*/ 0 h 5287224"/>
                <a:gd name="connsiteX1" fmla="*/ 2408221 w 2408221"/>
                <a:gd name="connsiteY1" fmla="*/ 0 h 5287224"/>
                <a:gd name="connsiteX2" fmla="*/ 2408221 w 2408221"/>
                <a:gd name="connsiteY2" fmla="*/ 5287224 h 5287224"/>
                <a:gd name="connsiteX3" fmla="*/ 0 w 2408221"/>
                <a:gd name="connsiteY3" fmla="*/ 5287224 h 5287224"/>
                <a:gd name="connsiteX4" fmla="*/ 1385181 w 2408221"/>
                <a:gd name="connsiteY4" fmla="*/ 2634559 h 5287224"/>
                <a:gd name="connsiteX5" fmla="*/ 54320 w 2408221"/>
                <a:gd name="connsiteY5" fmla="*/ 0 h 528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8221" h="5287224">
                  <a:moveTo>
                    <a:pt x="54320" y="0"/>
                  </a:moveTo>
                  <a:lnTo>
                    <a:pt x="2408221" y="0"/>
                  </a:lnTo>
                  <a:lnTo>
                    <a:pt x="2408221" y="5287224"/>
                  </a:lnTo>
                  <a:lnTo>
                    <a:pt x="0" y="5287224"/>
                  </a:lnTo>
                  <a:lnTo>
                    <a:pt x="1385181" y="2634559"/>
                  </a:lnTo>
                  <a:lnTo>
                    <a:pt x="5432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64" name="Title 1"/>
          <p:cNvSpPr>
            <a:spLocks noGrp="1"/>
          </p:cNvSpPr>
          <p:nvPr>
            <p:ph type="title"/>
          </p:nvPr>
        </p:nvSpPr>
        <p:spPr/>
        <p:txBody>
          <a:bodyPr/>
          <a:lstStyle/>
          <a:p>
            <a:r>
              <a:rPr lang="en-US" dirty="0"/>
              <a:t>Data Warehousing Uses A Top-Down Approach</a:t>
            </a:r>
          </a:p>
        </p:txBody>
      </p:sp>
      <p:grpSp>
        <p:nvGrpSpPr>
          <p:cNvPr id="55" name="Group 54"/>
          <p:cNvGrpSpPr/>
          <p:nvPr/>
        </p:nvGrpSpPr>
        <p:grpSpPr>
          <a:xfrm>
            <a:off x="9135679" y="974111"/>
            <a:ext cx="2743499" cy="6020414"/>
            <a:chOff x="9135679" y="974111"/>
            <a:chExt cx="2743499" cy="6020414"/>
          </a:xfrm>
        </p:grpSpPr>
        <p:sp>
          <p:nvSpPr>
            <p:cNvPr id="132" name="Rectangle 131">
              <a:hlinkClick r:id="rId4" action="ppaction://hlinksldjump"/>
            </p:cNvPr>
            <p:cNvSpPr/>
            <p:nvPr/>
          </p:nvSpPr>
          <p:spPr bwMode="auto">
            <a:xfrm>
              <a:off x="9461293" y="1787745"/>
              <a:ext cx="2092272" cy="3207864"/>
            </a:xfrm>
            <a:prstGeom prst="rect">
              <a:avLst/>
            </a:prstGeom>
            <a:solidFill>
              <a:srgbClr val="E6E6E6"/>
            </a:solidFill>
            <a:ln w="19050" cap="flat" cmpd="sng" algn="ctr">
              <a:noFill/>
              <a:prstDash val="solid"/>
              <a:miter lim="800000"/>
              <a:headEnd type="none" w="med" len="med"/>
              <a:tailEnd type="none" w="med" len="med"/>
            </a:ln>
            <a:effectLst/>
          </p:spPr>
          <p:txBody>
            <a:bodyPr rot="0" spcFirstLastPara="0" vertOverflow="overflow" horzOverflow="overflow" vert="horz" wrap="square" lIns="186521" tIns="139891" rIns="186521" bIns="46630" numCol="1" spcCol="0" rtlCol="0" fromWordArt="0" anchor="t" anchorCtr="0" forceAA="0" compatLnSpc="1">
              <a:prstTxWarp prst="textNoShape">
                <a:avLst/>
              </a:prstTxWarp>
              <a:noAutofit/>
            </a:bodyPr>
            <a:lstStyle/>
            <a:p>
              <a:pPr defTabSz="792388">
                <a:lnSpc>
                  <a:spcPct val="90000"/>
                </a:lnSpc>
                <a:defRPr/>
              </a:pPr>
              <a:endParaRPr lang="en-US" sz="1200" kern="0" dirty="0">
                <a:ln>
                  <a:solidFill>
                    <a:srgbClr val="FFFFFF">
                      <a:alpha val="0"/>
                    </a:srgbClr>
                  </a:solidFill>
                </a:ln>
                <a:gradFill>
                  <a:gsLst>
                    <a:gs pos="85841">
                      <a:srgbClr val="000000"/>
                    </a:gs>
                    <a:gs pos="0">
                      <a:srgbClr val="000000"/>
                    </a:gs>
                  </a:gsLst>
                  <a:lin ang="5400000" scaled="0"/>
                </a:gradFill>
                <a:latin typeface="Segoe UI Light"/>
              </a:endParaRPr>
            </a:p>
          </p:txBody>
        </p:sp>
        <p:grpSp>
          <p:nvGrpSpPr>
            <p:cNvPr id="133" name="Group 132"/>
            <p:cNvGrpSpPr/>
            <p:nvPr/>
          </p:nvGrpSpPr>
          <p:grpSpPr>
            <a:xfrm>
              <a:off x="9452815" y="5026784"/>
              <a:ext cx="2092272" cy="924731"/>
              <a:chOff x="9461293" y="4995609"/>
              <a:chExt cx="2092272" cy="924731"/>
            </a:xfrm>
          </p:grpSpPr>
          <p:sp>
            <p:nvSpPr>
              <p:cNvPr id="134" name="Rectangle 133"/>
              <p:cNvSpPr/>
              <p:nvPr/>
            </p:nvSpPr>
            <p:spPr>
              <a:xfrm>
                <a:off x="9461293" y="4995609"/>
                <a:ext cx="2092272" cy="92473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45720" rIns="0" rtlCol="0" anchor="t" anchorCtr="0"/>
              <a:lstStyle/>
              <a:p>
                <a:pPr algn="ctr"/>
                <a:r>
                  <a:rPr lang="en-US" sz="1600" dirty="0">
                    <a:solidFill>
                      <a:schemeClr val="tx1"/>
                    </a:solidFill>
                    <a:latin typeface="Segoe UI Semibold" panose="020B0702040204020203" pitchFamily="34" charset="0"/>
                  </a:rPr>
                  <a:t>Data sources</a:t>
                </a:r>
              </a:p>
            </p:txBody>
          </p:sp>
          <p:sp>
            <p:nvSpPr>
              <p:cNvPr id="135" name="TextBox 134"/>
              <p:cNvSpPr txBox="1"/>
              <p:nvPr/>
            </p:nvSpPr>
            <p:spPr>
              <a:xfrm>
                <a:off x="9814278" y="5694468"/>
                <a:ext cx="349236" cy="152349"/>
              </a:xfrm>
              <a:prstGeom prst="rect">
                <a:avLst/>
              </a:prstGeom>
              <a:noFill/>
            </p:spPr>
            <p:txBody>
              <a:bodyPr wrap="square" lIns="0" tIns="0" rIns="0" bIns="0" rtlCol="0">
                <a:spAutoFit/>
              </a:bodyPr>
              <a:lstStyle/>
              <a:p>
                <a:pPr>
                  <a:lnSpc>
                    <a:spcPct val="90000"/>
                  </a:lnSpc>
                </a:pPr>
                <a:r>
                  <a:rPr lang="en-US" sz="1100" dirty="0">
                    <a:ln>
                      <a:solidFill>
                        <a:schemeClr val="bg1">
                          <a:alpha val="0"/>
                        </a:schemeClr>
                      </a:solidFill>
                    </a:ln>
                  </a:rPr>
                  <a:t>OLTP</a:t>
                </a:r>
              </a:p>
            </p:txBody>
          </p:sp>
          <p:grpSp>
            <p:nvGrpSpPr>
              <p:cNvPr id="136" name="Group 135"/>
              <p:cNvGrpSpPr/>
              <p:nvPr/>
            </p:nvGrpSpPr>
            <p:grpSpPr>
              <a:xfrm>
                <a:off x="9857448" y="5423225"/>
                <a:ext cx="200394" cy="224458"/>
                <a:chOff x="1447438" y="3993203"/>
                <a:chExt cx="656000" cy="1195540"/>
              </a:xfrm>
            </p:grpSpPr>
            <p:sp>
              <p:nvSpPr>
                <p:cNvPr id="149" name="Freeform 148"/>
                <p:cNvSpPr/>
                <p:nvPr/>
              </p:nvSpPr>
              <p:spPr>
                <a:xfrm>
                  <a:off x="1447438" y="3993203"/>
                  <a:ext cx="656000" cy="119554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50" name="Oval 149"/>
                <p:cNvSpPr/>
                <p:nvPr/>
              </p:nvSpPr>
              <p:spPr>
                <a:xfrm>
                  <a:off x="1501819" y="4049582"/>
                  <a:ext cx="532616" cy="2376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sp>
            <p:nvSpPr>
              <p:cNvPr id="137" name="TextBox 136"/>
              <p:cNvSpPr txBox="1"/>
              <p:nvPr/>
            </p:nvSpPr>
            <p:spPr>
              <a:xfrm>
                <a:off x="10236415" y="5694468"/>
                <a:ext cx="255538" cy="152349"/>
              </a:xfrm>
              <a:prstGeom prst="rect">
                <a:avLst/>
              </a:prstGeom>
              <a:noFill/>
            </p:spPr>
            <p:txBody>
              <a:bodyPr wrap="square" lIns="0" tIns="0" rIns="0" bIns="0" rtlCol="0">
                <a:spAutoFit/>
              </a:bodyPr>
              <a:lstStyle/>
              <a:p>
                <a:pPr>
                  <a:lnSpc>
                    <a:spcPct val="90000"/>
                  </a:lnSpc>
                </a:pPr>
                <a:r>
                  <a:rPr lang="en-US" sz="1100" dirty="0">
                    <a:ln>
                      <a:solidFill>
                        <a:schemeClr val="bg1">
                          <a:alpha val="0"/>
                        </a:schemeClr>
                      </a:solidFill>
                    </a:ln>
                  </a:rPr>
                  <a:t>ERP</a:t>
                </a:r>
              </a:p>
            </p:txBody>
          </p:sp>
          <p:grpSp>
            <p:nvGrpSpPr>
              <p:cNvPr id="138" name="Group 137"/>
              <p:cNvGrpSpPr/>
              <p:nvPr/>
            </p:nvGrpSpPr>
            <p:grpSpPr>
              <a:xfrm>
                <a:off x="10240587" y="5423225"/>
                <a:ext cx="200394" cy="224458"/>
                <a:chOff x="1447438" y="3993203"/>
                <a:chExt cx="656000" cy="1195540"/>
              </a:xfrm>
            </p:grpSpPr>
            <p:sp>
              <p:nvSpPr>
                <p:cNvPr id="147" name="Freeform 146"/>
                <p:cNvSpPr/>
                <p:nvPr/>
              </p:nvSpPr>
              <p:spPr>
                <a:xfrm>
                  <a:off x="1447438" y="3993203"/>
                  <a:ext cx="656000" cy="119554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48" name="Oval 147"/>
                <p:cNvSpPr/>
                <p:nvPr/>
              </p:nvSpPr>
              <p:spPr>
                <a:xfrm>
                  <a:off x="1501819" y="4049582"/>
                  <a:ext cx="532616" cy="2376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sp>
            <p:nvSpPr>
              <p:cNvPr id="139" name="TextBox 138"/>
              <p:cNvSpPr txBox="1"/>
              <p:nvPr/>
            </p:nvSpPr>
            <p:spPr>
              <a:xfrm>
                <a:off x="10589644" y="5694468"/>
                <a:ext cx="332771" cy="152349"/>
              </a:xfrm>
              <a:prstGeom prst="rect">
                <a:avLst/>
              </a:prstGeom>
              <a:noFill/>
            </p:spPr>
            <p:txBody>
              <a:bodyPr wrap="square" lIns="0" tIns="0" rIns="0" bIns="0" rtlCol="0">
                <a:spAutoFit/>
              </a:bodyPr>
              <a:lstStyle/>
              <a:p>
                <a:pPr>
                  <a:lnSpc>
                    <a:spcPct val="90000"/>
                  </a:lnSpc>
                </a:pPr>
                <a:r>
                  <a:rPr lang="en-US" sz="1100" dirty="0">
                    <a:ln>
                      <a:solidFill>
                        <a:schemeClr val="bg1">
                          <a:alpha val="0"/>
                        </a:schemeClr>
                      </a:solidFill>
                    </a:ln>
                  </a:rPr>
                  <a:t>CRM</a:t>
                </a:r>
              </a:p>
            </p:txBody>
          </p:sp>
          <p:grpSp>
            <p:nvGrpSpPr>
              <p:cNvPr id="140" name="Group 139"/>
              <p:cNvGrpSpPr/>
              <p:nvPr/>
            </p:nvGrpSpPr>
            <p:grpSpPr>
              <a:xfrm>
                <a:off x="10612507" y="5423225"/>
                <a:ext cx="200394" cy="224458"/>
                <a:chOff x="1447438" y="3993203"/>
                <a:chExt cx="656000" cy="1195540"/>
              </a:xfrm>
            </p:grpSpPr>
            <p:sp>
              <p:nvSpPr>
                <p:cNvPr id="145" name="Freeform 144"/>
                <p:cNvSpPr/>
                <p:nvPr/>
              </p:nvSpPr>
              <p:spPr>
                <a:xfrm>
                  <a:off x="1447438" y="3993203"/>
                  <a:ext cx="656000" cy="119554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46" name="Oval 145"/>
                <p:cNvSpPr/>
                <p:nvPr/>
              </p:nvSpPr>
              <p:spPr>
                <a:xfrm>
                  <a:off x="1501819" y="4049582"/>
                  <a:ext cx="532616" cy="2376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sp>
            <p:nvSpPr>
              <p:cNvPr id="141" name="TextBox 140"/>
              <p:cNvSpPr txBox="1"/>
              <p:nvPr/>
            </p:nvSpPr>
            <p:spPr>
              <a:xfrm>
                <a:off x="10969154" y="5694468"/>
                <a:ext cx="261193" cy="102152"/>
              </a:xfrm>
              <a:prstGeom prst="rect">
                <a:avLst/>
              </a:prstGeom>
              <a:noFill/>
            </p:spPr>
            <p:txBody>
              <a:bodyPr wrap="square" lIns="0" tIns="0" rIns="0" bIns="0" rtlCol="0">
                <a:noAutofit/>
              </a:bodyPr>
              <a:lstStyle/>
              <a:p>
                <a:pPr>
                  <a:lnSpc>
                    <a:spcPct val="90000"/>
                  </a:lnSpc>
                </a:pPr>
                <a:r>
                  <a:rPr lang="en-US" sz="1100" dirty="0">
                    <a:ln>
                      <a:solidFill>
                        <a:schemeClr val="bg1">
                          <a:alpha val="0"/>
                        </a:schemeClr>
                      </a:solidFill>
                    </a:ln>
                  </a:rPr>
                  <a:t>LOB</a:t>
                </a:r>
              </a:p>
            </p:txBody>
          </p:sp>
          <p:grpSp>
            <p:nvGrpSpPr>
              <p:cNvPr id="142" name="Group 141"/>
              <p:cNvGrpSpPr/>
              <p:nvPr/>
            </p:nvGrpSpPr>
            <p:grpSpPr>
              <a:xfrm>
                <a:off x="10964138" y="5423225"/>
                <a:ext cx="200394" cy="224458"/>
                <a:chOff x="1447438" y="3993203"/>
                <a:chExt cx="656000" cy="1195540"/>
              </a:xfrm>
            </p:grpSpPr>
            <p:sp>
              <p:nvSpPr>
                <p:cNvPr id="143" name="Freeform 142"/>
                <p:cNvSpPr/>
                <p:nvPr/>
              </p:nvSpPr>
              <p:spPr>
                <a:xfrm>
                  <a:off x="1447438" y="3993203"/>
                  <a:ext cx="656000" cy="119554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44" name="Oval 143"/>
                <p:cNvSpPr/>
                <p:nvPr/>
              </p:nvSpPr>
              <p:spPr>
                <a:xfrm>
                  <a:off x="1501819" y="4049582"/>
                  <a:ext cx="532616" cy="2376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grpSp>
        <p:grpSp>
          <p:nvGrpSpPr>
            <p:cNvPr id="151" name="Group 150"/>
            <p:cNvGrpSpPr/>
            <p:nvPr/>
          </p:nvGrpSpPr>
          <p:grpSpPr>
            <a:xfrm>
              <a:off x="9543087" y="3919690"/>
              <a:ext cx="1920240" cy="1005840"/>
              <a:chOff x="9543087" y="3919690"/>
              <a:chExt cx="1920240" cy="1005840"/>
            </a:xfrm>
          </p:grpSpPr>
          <p:sp>
            <p:nvSpPr>
              <p:cNvPr id="152" name="Rectangle 151"/>
              <p:cNvSpPr/>
              <p:nvPr/>
            </p:nvSpPr>
            <p:spPr bwMode="auto">
              <a:xfrm>
                <a:off x="9543087" y="3919690"/>
                <a:ext cx="1920240" cy="1005840"/>
              </a:xfrm>
              <a:prstGeom prst="rect">
                <a:avLst/>
              </a:prstGeom>
              <a:solidFill>
                <a:schemeClr val="accent5"/>
              </a:solidFill>
              <a:ln w="1905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149174" numCol="1" spcCol="0" rtlCol="0" fromWordArt="0" anchor="t" anchorCtr="0" forceAA="0" compatLnSpc="1">
                <a:prstTxWarp prst="textNoShape">
                  <a:avLst/>
                </a:prstTxWarp>
                <a:noAutofit/>
              </a:bodyPr>
              <a:lstStyle/>
              <a:p>
                <a:pPr algn="ctr" defTabSz="792083">
                  <a:lnSpc>
                    <a:spcPct val="90000"/>
                  </a:lnSpc>
                </a:pPr>
                <a:r>
                  <a:rPr lang="en-US" sz="1600" dirty="0">
                    <a:solidFill>
                      <a:schemeClr val="tx1"/>
                    </a:solidFill>
                    <a:latin typeface="Segoe UI Semibold" panose="020B0702040204020203" pitchFamily="34" charset="0"/>
                  </a:rPr>
                  <a:t>ETL</a:t>
                </a:r>
              </a:p>
              <a:p>
                <a:pPr algn="ctr" defTabSz="792083">
                  <a:lnSpc>
                    <a:spcPct val="90000"/>
                  </a:lnSpc>
                </a:pPr>
                <a:endParaRPr lang="en-US" sz="1800" dirty="0">
                  <a:gradFill>
                    <a:gsLst>
                      <a:gs pos="0">
                        <a:srgbClr val="505050"/>
                      </a:gs>
                      <a:gs pos="100000">
                        <a:srgbClr val="505050"/>
                      </a:gs>
                    </a:gsLst>
                    <a:lin ang="5400000" scaled="0"/>
                  </a:gradFill>
                </a:endParaRPr>
              </a:p>
            </p:txBody>
          </p:sp>
          <p:grpSp>
            <p:nvGrpSpPr>
              <p:cNvPr id="153" name="Group 152"/>
              <p:cNvGrpSpPr/>
              <p:nvPr/>
            </p:nvGrpSpPr>
            <p:grpSpPr>
              <a:xfrm>
                <a:off x="9805782" y="4290015"/>
                <a:ext cx="321352" cy="360437"/>
                <a:chOff x="3759908" y="2727063"/>
                <a:chExt cx="313303" cy="460770"/>
              </a:xfrm>
            </p:grpSpPr>
            <p:grpSp>
              <p:nvGrpSpPr>
                <p:cNvPr id="159" name="Group 158"/>
                <p:cNvGrpSpPr/>
                <p:nvPr/>
              </p:nvGrpSpPr>
              <p:grpSpPr>
                <a:xfrm>
                  <a:off x="3759908" y="2853911"/>
                  <a:ext cx="244335" cy="333922"/>
                  <a:chOff x="1447428" y="3993203"/>
                  <a:chExt cx="656000" cy="1195540"/>
                </a:xfrm>
              </p:grpSpPr>
              <p:sp>
                <p:nvSpPr>
                  <p:cNvPr id="161" name="Freeform 160"/>
                  <p:cNvSpPr/>
                  <p:nvPr/>
                </p:nvSpPr>
                <p:spPr>
                  <a:xfrm>
                    <a:off x="1447428" y="3993203"/>
                    <a:ext cx="656000" cy="119554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2" name="Oval 161"/>
                  <p:cNvSpPr/>
                  <p:nvPr/>
                </p:nvSpPr>
                <p:spPr>
                  <a:xfrm>
                    <a:off x="1501819" y="4049582"/>
                    <a:ext cx="532616" cy="23768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sp>
              <p:nvSpPr>
                <p:cNvPr id="160" name="Freeform 36"/>
                <p:cNvSpPr>
                  <a:spLocks/>
                </p:cNvSpPr>
                <p:nvPr/>
              </p:nvSpPr>
              <p:spPr bwMode="auto">
                <a:xfrm rot="4500000">
                  <a:off x="3837481" y="2724921"/>
                  <a:ext cx="233588" cy="237872"/>
                </a:xfrm>
                <a:custGeom>
                  <a:avLst/>
                  <a:gdLst/>
                  <a:ahLst/>
                  <a:cxnLst>
                    <a:cxn ang="0">
                      <a:pos x="769" y="780"/>
                    </a:cxn>
                    <a:cxn ang="0">
                      <a:pos x="103" y="291"/>
                    </a:cxn>
                    <a:cxn ang="0">
                      <a:pos x="0" y="313"/>
                    </a:cxn>
                    <a:cxn ang="0">
                      <a:pos x="212" y="0"/>
                    </a:cxn>
                    <a:cxn ang="0">
                      <a:pos x="400" y="313"/>
                    </a:cxn>
                    <a:cxn ang="0">
                      <a:pos x="297" y="291"/>
                    </a:cxn>
                    <a:cxn ang="0">
                      <a:pos x="770" y="780"/>
                    </a:cxn>
                  </a:cxnLst>
                  <a:rect l="0" t="0" r="r" b="b"/>
                  <a:pathLst>
                    <a:path w="770" h="781">
                      <a:moveTo>
                        <a:pt x="769" y="780"/>
                      </a:moveTo>
                      <a:cubicBezTo>
                        <a:pt x="20" y="781"/>
                        <a:pt x="103" y="291"/>
                        <a:pt x="103" y="291"/>
                      </a:cubicBezTo>
                      <a:cubicBezTo>
                        <a:pt x="0" y="313"/>
                        <a:pt x="0" y="313"/>
                        <a:pt x="0" y="313"/>
                      </a:cubicBezTo>
                      <a:cubicBezTo>
                        <a:pt x="212" y="0"/>
                        <a:pt x="212" y="0"/>
                        <a:pt x="212" y="0"/>
                      </a:cubicBezTo>
                      <a:cubicBezTo>
                        <a:pt x="305" y="207"/>
                        <a:pt x="400" y="313"/>
                        <a:pt x="400" y="313"/>
                      </a:cubicBezTo>
                      <a:cubicBezTo>
                        <a:pt x="297" y="291"/>
                        <a:pt x="297" y="291"/>
                        <a:pt x="297" y="291"/>
                      </a:cubicBezTo>
                      <a:cubicBezTo>
                        <a:pt x="297" y="291"/>
                        <a:pt x="228" y="688"/>
                        <a:pt x="770" y="780"/>
                      </a:cubicBezTo>
                    </a:path>
                  </a:pathLst>
                </a:custGeom>
                <a:solidFill>
                  <a:schemeClr val="bg1"/>
                </a:solidFill>
                <a:ln w="9525">
                  <a:noFill/>
                  <a:round/>
                  <a:headEnd/>
                  <a:tailEnd/>
                </a:ln>
              </p:spPr>
              <p:txBody>
                <a:bodyPr vert="horz" wrap="square" lIns="93260" tIns="46630" rIns="93260" bIns="46630" numCol="1" anchor="t" anchorCtr="0" compatLnSpc="1">
                  <a:prstTxWarp prst="textNoShape">
                    <a:avLst/>
                  </a:prstTxWarp>
                </a:bodyPr>
                <a:lstStyle/>
                <a:p>
                  <a:endParaRPr lang="en-US" sz="2000"/>
                </a:p>
              </p:txBody>
            </p:sp>
          </p:grpSp>
          <p:grpSp>
            <p:nvGrpSpPr>
              <p:cNvPr id="154" name="Group 153"/>
              <p:cNvGrpSpPr/>
              <p:nvPr/>
            </p:nvGrpSpPr>
            <p:grpSpPr>
              <a:xfrm>
                <a:off x="10250967" y="4329161"/>
                <a:ext cx="970170" cy="304481"/>
                <a:chOff x="3375167" y="2601492"/>
                <a:chExt cx="1182903" cy="486781"/>
              </a:xfrm>
            </p:grpSpPr>
            <p:sp>
              <p:nvSpPr>
                <p:cNvPr id="155" name="Freeform 30"/>
                <p:cNvSpPr>
                  <a:spLocks noEditPoints="1"/>
                </p:cNvSpPr>
                <p:nvPr/>
              </p:nvSpPr>
              <p:spPr bwMode="auto">
                <a:xfrm>
                  <a:off x="3375167" y="2601492"/>
                  <a:ext cx="382565" cy="486781"/>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p>
                  <a:pPr defTabSz="932376"/>
                  <a:endParaRPr lang="en-US" sz="1400">
                    <a:solidFill>
                      <a:srgbClr val="000000"/>
                    </a:solidFill>
                  </a:endParaRPr>
                </a:p>
              </p:txBody>
            </p:sp>
            <p:sp>
              <p:nvSpPr>
                <p:cNvPr id="156" name="Freeform 30"/>
                <p:cNvSpPr>
                  <a:spLocks noEditPoints="1"/>
                </p:cNvSpPr>
                <p:nvPr/>
              </p:nvSpPr>
              <p:spPr bwMode="auto">
                <a:xfrm>
                  <a:off x="4175505" y="2601492"/>
                  <a:ext cx="382565" cy="486781"/>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p>
                  <a:pPr defTabSz="932376"/>
                  <a:endParaRPr lang="en-US" sz="1400">
                    <a:solidFill>
                      <a:srgbClr val="000000"/>
                    </a:solidFill>
                  </a:endParaRPr>
                </a:p>
              </p:txBody>
            </p:sp>
            <p:sp>
              <p:nvSpPr>
                <p:cNvPr id="157" name="Freeform 26"/>
                <p:cNvSpPr>
                  <a:spLocks/>
                </p:cNvSpPr>
                <p:nvPr/>
              </p:nvSpPr>
              <p:spPr bwMode="auto">
                <a:xfrm>
                  <a:off x="4018456" y="2738982"/>
                  <a:ext cx="102583" cy="184795"/>
                </a:xfrm>
                <a:custGeom>
                  <a:avLst/>
                  <a:gdLst>
                    <a:gd name="T0" fmla="*/ 66 w 68"/>
                    <a:gd name="T1" fmla="*/ 57 h 123"/>
                    <a:gd name="T2" fmla="*/ 12 w 68"/>
                    <a:gd name="T3" fmla="*/ 2 h 123"/>
                    <a:gd name="T4" fmla="*/ 4 w 68"/>
                    <a:gd name="T5" fmla="*/ 1 h 123"/>
                    <a:gd name="T6" fmla="*/ 0 w 68"/>
                    <a:gd name="T7" fmla="*/ 7 h 123"/>
                    <a:gd name="T8" fmla="*/ 0 w 68"/>
                    <a:gd name="T9" fmla="*/ 116 h 123"/>
                    <a:gd name="T10" fmla="*/ 4 w 68"/>
                    <a:gd name="T11" fmla="*/ 123 h 123"/>
                    <a:gd name="T12" fmla="*/ 7 w 68"/>
                    <a:gd name="T13" fmla="*/ 123 h 123"/>
                    <a:gd name="T14" fmla="*/ 12 w 68"/>
                    <a:gd name="T15" fmla="*/ 121 h 123"/>
                    <a:gd name="T16" fmla="*/ 66 w 68"/>
                    <a:gd name="T17" fmla="*/ 66 h 123"/>
                    <a:gd name="T18" fmla="*/ 68 w 68"/>
                    <a:gd name="T19" fmla="*/ 62 h 123"/>
                    <a:gd name="T20" fmla="*/ 66 w 68"/>
                    <a:gd name="T21" fmla="*/ 5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123">
                      <a:moveTo>
                        <a:pt x="66" y="57"/>
                      </a:moveTo>
                      <a:cubicBezTo>
                        <a:pt x="12" y="2"/>
                        <a:pt x="12" y="2"/>
                        <a:pt x="12" y="2"/>
                      </a:cubicBezTo>
                      <a:cubicBezTo>
                        <a:pt x="10" y="0"/>
                        <a:pt x="7" y="0"/>
                        <a:pt x="4" y="1"/>
                      </a:cubicBezTo>
                      <a:cubicBezTo>
                        <a:pt x="2" y="2"/>
                        <a:pt x="0" y="4"/>
                        <a:pt x="0" y="7"/>
                      </a:cubicBezTo>
                      <a:cubicBezTo>
                        <a:pt x="0" y="116"/>
                        <a:pt x="0" y="116"/>
                        <a:pt x="0" y="116"/>
                      </a:cubicBezTo>
                      <a:cubicBezTo>
                        <a:pt x="0" y="119"/>
                        <a:pt x="2" y="122"/>
                        <a:pt x="4" y="123"/>
                      </a:cubicBezTo>
                      <a:cubicBezTo>
                        <a:pt x="5" y="123"/>
                        <a:pt x="6" y="123"/>
                        <a:pt x="7" y="123"/>
                      </a:cubicBezTo>
                      <a:cubicBezTo>
                        <a:pt x="9" y="123"/>
                        <a:pt x="10" y="123"/>
                        <a:pt x="12" y="121"/>
                      </a:cubicBezTo>
                      <a:cubicBezTo>
                        <a:pt x="66" y="66"/>
                        <a:pt x="66" y="66"/>
                        <a:pt x="66" y="66"/>
                      </a:cubicBezTo>
                      <a:cubicBezTo>
                        <a:pt x="68" y="65"/>
                        <a:pt x="68" y="63"/>
                        <a:pt x="68" y="62"/>
                      </a:cubicBezTo>
                      <a:cubicBezTo>
                        <a:pt x="68" y="60"/>
                        <a:pt x="68" y="58"/>
                        <a:pt x="66" y="57"/>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376"/>
                  <a:endParaRPr lang="en-US" sz="1400">
                    <a:solidFill>
                      <a:srgbClr val="000000"/>
                    </a:solidFill>
                  </a:endParaRPr>
                </a:p>
              </p:txBody>
            </p:sp>
            <p:sp>
              <p:nvSpPr>
                <p:cNvPr id="158" name="Freeform 26"/>
                <p:cNvSpPr>
                  <a:spLocks/>
                </p:cNvSpPr>
                <p:nvPr/>
              </p:nvSpPr>
              <p:spPr bwMode="auto">
                <a:xfrm flipH="1">
                  <a:off x="3810893" y="2735897"/>
                  <a:ext cx="102583" cy="184795"/>
                </a:xfrm>
                <a:custGeom>
                  <a:avLst/>
                  <a:gdLst>
                    <a:gd name="T0" fmla="*/ 66 w 68"/>
                    <a:gd name="T1" fmla="*/ 57 h 123"/>
                    <a:gd name="T2" fmla="*/ 12 w 68"/>
                    <a:gd name="T3" fmla="*/ 2 h 123"/>
                    <a:gd name="T4" fmla="*/ 4 w 68"/>
                    <a:gd name="T5" fmla="*/ 1 h 123"/>
                    <a:gd name="T6" fmla="*/ 0 w 68"/>
                    <a:gd name="T7" fmla="*/ 7 h 123"/>
                    <a:gd name="T8" fmla="*/ 0 w 68"/>
                    <a:gd name="T9" fmla="*/ 116 h 123"/>
                    <a:gd name="T10" fmla="*/ 4 w 68"/>
                    <a:gd name="T11" fmla="*/ 123 h 123"/>
                    <a:gd name="T12" fmla="*/ 7 w 68"/>
                    <a:gd name="T13" fmla="*/ 123 h 123"/>
                    <a:gd name="T14" fmla="*/ 12 w 68"/>
                    <a:gd name="T15" fmla="*/ 121 h 123"/>
                    <a:gd name="T16" fmla="*/ 66 w 68"/>
                    <a:gd name="T17" fmla="*/ 66 h 123"/>
                    <a:gd name="T18" fmla="*/ 68 w 68"/>
                    <a:gd name="T19" fmla="*/ 62 h 123"/>
                    <a:gd name="T20" fmla="*/ 66 w 68"/>
                    <a:gd name="T21" fmla="*/ 5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123">
                      <a:moveTo>
                        <a:pt x="66" y="57"/>
                      </a:moveTo>
                      <a:cubicBezTo>
                        <a:pt x="12" y="2"/>
                        <a:pt x="12" y="2"/>
                        <a:pt x="12" y="2"/>
                      </a:cubicBezTo>
                      <a:cubicBezTo>
                        <a:pt x="10" y="0"/>
                        <a:pt x="7" y="0"/>
                        <a:pt x="4" y="1"/>
                      </a:cubicBezTo>
                      <a:cubicBezTo>
                        <a:pt x="2" y="2"/>
                        <a:pt x="0" y="4"/>
                        <a:pt x="0" y="7"/>
                      </a:cubicBezTo>
                      <a:cubicBezTo>
                        <a:pt x="0" y="116"/>
                        <a:pt x="0" y="116"/>
                        <a:pt x="0" y="116"/>
                      </a:cubicBezTo>
                      <a:cubicBezTo>
                        <a:pt x="0" y="119"/>
                        <a:pt x="2" y="122"/>
                        <a:pt x="4" y="123"/>
                      </a:cubicBezTo>
                      <a:cubicBezTo>
                        <a:pt x="5" y="123"/>
                        <a:pt x="6" y="123"/>
                        <a:pt x="7" y="123"/>
                      </a:cubicBezTo>
                      <a:cubicBezTo>
                        <a:pt x="9" y="123"/>
                        <a:pt x="10" y="123"/>
                        <a:pt x="12" y="121"/>
                      </a:cubicBezTo>
                      <a:cubicBezTo>
                        <a:pt x="66" y="66"/>
                        <a:pt x="66" y="66"/>
                        <a:pt x="66" y="66"/>
                      </a:cubicBezTo>
                      <a:cubicBezTo>
                        <a:pt x="68" y="65"/>
                        <a:pt x="68" y="63"/>
                        <a:pt x="68" y="62"/>
                      </a:cubicBezTo>
                      <a:cubicBezTo>
                        <a:pt x="68" y="60"/>
                        <a:pt x="68" y="58"/>
                        <a:pt x="66" y="57"/>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376"/>
                  <a:endParaRPr lang="en-US" sz="1400">
                    <a:solidFill>
                      <a:srgbClr val="000000"/>
                    </a:solidFill>
                  </a:endParaRPr>
                </a:p>
              </p:txBody>
            </p:sp>
          </p:grpSp>
        </p:grpSp>
        <p:grpSp>
          <p:nvGrpSpPr>
            <p:cNvPr id="163" name="Group 162"/>
            <p:cNvGrpSpPr/>
            <p:nvPr/>
          </p:nvGrpSpPr>
          <p:grpSpPr>
            <a:xfrm>
              <a:off x="9538833" y="1856740"/>
              <a:ext cx="1920240" cy="1005840"/>
              <a:chOff x="9538833" y="1856740"/>
              <a:chExt cx="1920240" cy="1005840"/>
            </a:xfrm>
          </p:grpSpPr>
          <p:sp>
            <p:nvSpPr>
              <p:cNvPr id="164" name="Rectangle 163"/>
              <p:cNvSpPr/>
              <p:nvPr/>
            </p:nvSpPr>
            <p:spPr bwMode="auto">
              <a:xfrm>
                <a:off x="9538833" y="1856740"/>
                <a:ext cx="1920240" cy="1005840"/>
              </a:xfrm>
              <a:prstGeom prst="rect">
                <a:avLst/>
              </a:prstGeom>
              <a:solidFill>
                <a:schemeClr val="accent3">
                  <a:lumMod val="60000"/>
                  <a:lumOff val="40000"/>
                </a:schemeClr>
              </a:solidFill>
              <a:ln w="1905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149174" numCol="1" spcCol="0" rtlCol="0" fromWordArt="0" anchor="t" anchorCtr="0" forceAA="0" compatLnSpc="1">
                <a:prstTxWarp prst="textNoShape">
                  <a:avLst/>
                </a:prstTxWarp>
                <a:noAutofit/>
              </a:bodyPr>
              <a:lstStyle/>
              <a:p>
                <a:pPr algn="ctr" defTabSz="792083">
                  <a:lnSpc>
                    <a:spcPct val="90000"/>
                  </a:lnSpc>
                </a:pPr>
                <a:r>
                  <a:rPr lang="en-US" sz="1600" dirty="0">
                    <a:solidFill>
                      <a:schemeClr val="tx1"/>
                    </a:solidFill>
                    <a:latin typeface="Segoe UI Semibold" panose="020B0702040204020203" pitchFamily="34" charset="0"/>
                  </a:rPr>
                  <a:t>BI and analytic</a:t>
                </a:r>
              </a:p>
            </p:txBody>
          </p:sp>
          <p:sp>
            <p:nvSpPr>
              <p:cNvPr id="165" name="TextBox 164"/>
              <p:cNvSpPr txBox="1"/>
              <p:nvPr/>
            </p:nvSpPr>
            <p:spPr>
              <a:xfrm>
                <a:off x="9648898" y="2601239"/>
                <a:ext cx="775464" cy="152349"/>
              </a:xfrm>
              <a:prstGeom prst="rect">
                <a:avLst/>
              </a:prstGeom>
              <a:noFill/>
            </p:spPr>
            <p:txBody>
              <a:bodyPr wrap="square" lIns="0" tIns="0" rIns="0" bIns="0" rtlCol="0">
                <a:spAutoFit/>
              </a:bodyPr>
              <a:lstStyle/>
              <a:p>
                <a:pPr>
                  <a:lnSpc>
                    <a:spcPct val="90000"/>
                  </a:lnSpc>
                </a:pPr>
                <a:r>
                  <a:rPr lang="en-US" sz="1100" dirty="0">
                    <a:ln>
                      <a:solidFill>
                        <a:schemeClr val="bg1">
                          <a:alpha val="0"/>
                        </a:schemeClr>
                      </a:solidFill>
                    </a:ln>
                    <a:gradFill>
                      <a:gsLst>
                        <a:gs pos="0">
                          <a:schemeClr val="bg1"/>
                        </a:gs>
                        <a:gs pos="100000">
                          <a:schemeClr val="bg1"/>
                        </a:gs>
                      </a:gsLst>
                      <a:lin ang="5400000" scaled="1"/>
                    </a:gradFill>
                  </a:rPr>
                  <a:t>Dashboards</a:t>
                </a:r>
              </a:p>
            </p:txBody>
          </p:sp>
          <p:sp>
            <p:nvSpPr>
              <p:cNvPr id="166" name="TextBox 165"/>
              <p:cNvSpPr txBox="1"/>
              <p:nvPr/>
            </p:nvSpPr>
            <p:spPr>
              <a:xfrm>
                <a:off x="10593980" y="2602200"/>
                <a:ext cx="756122" cy="152349"/>
              </a:xfrm>
              <a:prstGeom prst="rect">
                <a:avLst/>
              </a:prstGeom>
              <a:noFill/>
            </p:spPr>
            <p:txBody>
              <a:bodyPr wrap="square" lIns="0" tIns="0" rIns="0" bIns="0" rtlCol="0">
                <a:spAutoFit/>
              </a:bodyPr>
              <a:lstStyle>
                <a:defPPr>
                  <a:defRPr lang="en-US"/>
                </a:defPPr>
                <a:lvl1pPr>
                  <a:lnSpc>
                    <a:spcPct val="90000"/>
                  </a:lnSpc>
                  <a:defRPr sz="1200">
                    <a:ln>
                      <a:solidFill>
                        <a:schemeClr val="bg1">
                          <a:alpha val="0"/>
                        </a:schemeClr>
                      </a:solidFill>
                    </a:ln>
                    <a:gradFill>
                      <a:gsLst>
                        <a:gs pos="0">
                          <a:schemeClr val="bg1"/>
                        </a:gs>
                        <a:gs pos="100000">
                          <a:schemeClr val="bg1"/>
                        </a:gs>
                      </a:gsLst>
                      <a:lin ang="5400000" scaled="1"/>
                    </a:gradFill>
                  </a:defRPr>
                </a:lvl1pPr>
              </a:lstStyle>
              <a:p>
                <a:r>
                  <a:rPr lang="en-US" sz="1100" dirty="0"/>
                  <a:t>Reporting</a:t>
                </a:r>
              </a:p>
            </p:txBody>
          </p:sp>
          <p:sp>
            <p:nvSpPr>
              <p:cNvPr id="167" name="Freeform 166"/>
              <p:cNvSpPr>
                <a:spLocks noChangeAspect="1"/>
              </p:cNvSpPr>
              <p:nvPr/>
            </p:nvSpPr>
            <p:spPr bwMode="auto">
              <a:xfrm>
                <a:off x="9752738" y="2187063"/>
                <a:ext cx="472317" cy="323197"/>
              </a:xfrm>
              <a:custGeom>
                <a:avLst/>
                <a:gdLst>
                  <a:gd name="connsiteX0" fmla="*/ 1329613 w 6424245"/>
                  <a:gd name="connsiteY0" fmla="*/ 2742987 h 4395983"/>
                  <a:gd name="connsiteX1" fmla="*/ 978237 w 6424245"/>
                  <a:gd name="connsiteY1" fmla="*/ 2929812 h 4395983"/>
                  <a:gd name="connsiteX2" fmla="*/ 968047 w 6424245"/>
                  <a:gd name="connsiteY2" fmla="*/ 2948585 h 4395983"/>
                  <a:gd name="connsiteX3" fmla="*/ 1339725 w 6424245"/>
                  <a:gd name="connsiteY3" fmla="*/ 3156740 h 4395983"/>
                  <a:gd name="connsiteX4" fmla="*/ 959729 w 6424245"/>
                  <a:gd name="connsiteY4" fmla="*/ 3369555 h 4395983"/>
                  <a:gd name="connsiteX5" fmla="*/ 978237 w 6424245"/>
                  <a:gd name="connsiteY5" fmla="*/ 3403654 h 4395983"/>
                  <a:gd name="connsiteX6" fmla="*/ 1329613 w 6424245"/>
                  <a:gd name="connsiteY6" fmla="*/ 3590479 h 4395983"/>
                  <a:gd name="connsiteX7" fmla="*/ 1753361 w 6424245"/>
                  <a:gd name="connsiteY7" fmla="*/ 3166733 h 4395983"/>
                  <a:gd name="connsiteX8" fmla="*/ 1329613 w 6424245"/>
                  <a:gd name="connsiteY8" fmla="*/ 2742987 h 4395983"/>
                  <a:gd name="connsiteX9" fmla="*/ 1329613 w 6424245"/>
                  <a:gd name="connsiteY9" fmla="*/ 2630820 h 4395983"/>
                  <a:gd name="connsiteX10" fmla="*/ 1865527 w 6424245"/>
                  <a:gd name="connsiteY10" fmla="*/ 3166733 h 4395983"/>
                  <a:gd name="connsiteX11" fmla="*/ 1329613 w 6424245"/>
                  <a:gd name="connsiteY11" fmla="*/ 3702646 h 4395983"/>
                  <a:gd name="connsiteX12" fmla="*/ 793701 w 6424245"/>
                  <a:gd name="connsiteY12" fmla="*/ 3166733 h 4395983"/>
                  <a:gd name="connsiteX13" fmla="*/ 1329613 w 6424245"/>
                  <a:gd name="connsiteY13" fmla="*/ 2630820 h 4395983"/>
                  <a:gd name="connsiteX14" fmla="*/ 967611 w 6424245"/>
                  <a:gd name="connsiteY14" fmla="*/ 2032726 h 4395983"/>
                  <a:gd name="connsiteX15" fmla="*/ 2865681 w 6424245"/>
                  <a:gd name="connsiteY15" fmla="*/ 2032726 h 4395983"/>
                  <a:gd name="connsiteX16" fmla="*/ 2961235 w 6424245"/>
                  <a:gd name="connsiteY16" fmla="*/ 2105638 h 4395983"/>
                  <a:gd name="connsiteX17" fmla="*/ 2961235 w 6424245"/>
                  <a:gd name="connsiteY17" fmla="*/ 2125081 h 4395983"/>
                  <a:gd name="connsiteX18" fmla="*/ 2865681 w 6424245"/>
                  <a:gd name="connsiteY18" fmla="*/ 2197992 h 4395983"/>
                  <a:gd name="connsiteX19" fmla="*/ 967611 w 6424245"/>
                  <a:gd name="connsiteY19" fmla="*/ 2197992 h 4395983"/>
                  <a:gd name="connsiteX20" fmla="*/ 876399 w 6424245"/>
                  <a:gd name="connsiteY20" fmla="*/ 2125081 h 4395983"/>
                  <a:gd name="connsiteX21" fmla="*/ 876399 w 6424245"/>
                  <a:gd name="connsiteY21" fmla="*/ 2105638 h 4395983"/>
                  <a:gd name="connsiteX22" fmla="*/ 967611 w 6424245"/>
                  <a:gd name="connsiteY22" fmla="*/ 2032726 h 4395983"/>
                  <a:gd name="connsiteX23" fmla="*/ 640908 w 6424245"/>
                  <a:gd name="connsiteY23" fmla="*/ 2032726 h 4395983"/>
                  <a:gd name="connsiteX24" fmla="*/ 726109 w 6424245"/>
                  <a:gd name="connsiteY24" fmla="*/ 2115359 h 4395983"/>
                  <a:gd name="connsiteX25" fmla="*/ 640908 w 6424245"/>
                  <a:gd name="connsiteY25" fmla="*/ 2197992 h 4395983"/>
                  <a:gd name="connsiteX26" fmla="*/ 555708 w 6424245"/>
                  <a:gd name="connsiteY26" fmla="*/ 2115359 h 4395983"/>
                  <a:gd name="connsiteX27" fmla="*/ 640908 w 6424245"/>
                  <a:gd name="connsiteY27" fmla="*/ 2032726 h 4395983"/>
                  <a:gd name="connsiteX28" fmla="*/ 640908 w 6424245"/>
                  <a:gd name="connsiteY28" fmla="*/ 1703220 h 4395983"/>
                  <a:gd name="connsiteX29" fmla="*/ 726109 w 6424245"/>
                  <a:gd name="connsiteY29" fmla="*/ 1785340 h 4395983"/>
                  <a:gd name="connsiteX30" fmla="*/ 640908 w 6424245"/>
                  <a:gd name="connsiteY30" fmla="*/ 1867460 h 4395983"/>
                  <a:gd name="connsiteX31" fmla="*/ 555708 w 6424245"/>
                  <a:gd name="connsiteY31" fmla="*/ 1785340 h 4395983"/>
                  <a:gd name="connsiteX32" fmla="*/ 640908 w 6424245"/>
                  <a:gd name="connsiteY32" fmla="*/ 1703220 h 4395983"/>
                  <a:gd name="connsiteX33" fmla="*/ 967597 w 6424245"/>
                  <a:gd name="connsiteY33" fmla="*/ 1703220 h 4395983"/>
                  <a:gd name="connsiteX34" fmla="*/ 2639561 w 6424245"/>
                  <a:gd name="connsiteY34" fmla="*/ 1703220 h 4395983"/>
                  <a:gd name="connsiteX35" fmla="*/ 2735101 w 6424245"/>
                  <a:gd name="connsiteY35" fmla="*/ 1775679 h 4395983"/>
                  <a:gd name="connsiteX36" fmla="*/ 2735101 w 6424245"/>
                  <a:gd name="connsiteY36" fmla="*/ 1795001 h 4395983"/>
                  <a:gd name="connsiteX37" fmla="*/ 2639561 w 6424245"/>
                  <a:gd name="connsiteY37" fmla="*/ 1867460 h 4395983"/>
                  <a:gd name="connsiteX38" fmla="*/ 967597 w 6424245"/>
                  <a:gd name="connsiteY38" fmla="*/ 1867460 h 4395983"/>
                  <a:gd name="connsiteX39" fmla="*/ 876399 w 6424245"/>
                  <a:gd name="connsiteY39" fmla="*/ 1795001 h 4395983"/>
                  <a:gd name="connsiteX40" fmla="*/ 876399 w 6424245"/>
                  <a:gd name="connsiteY40" fmla="*/ 1775679 h 4395983"/>
                  <a:gd name="connsiteX41" fmla="*/ 967597 w 6424245"/>
                  <a:gd name="connsiteY41" fmla="*/ 1703220 h 4395983"/>
                  <a:gd name="connsiteX42" fmla="*/ 4146801 w 6424245"/>
                  <a:gd name="connsiteY42" fmla="*/ 1627224 h 4395983"/>
                  <a:gd name="connsiteX43" fmla="*/ 4184153 w 6424245"/>
                  <a:gd name="connsiteY43" fmla="*/ 1627224 h 4395983"/>
                  <a:gd name="connsiteX44" fmla="*/ 4338895 w 6424245"/>
                  <a:gd name="connsiteY44" fmla="*/ 1720478 h 4395983"/>
                  <a:gd name="connsiteX45" fmla="*/ 4338895 w 6424245"/>
                  <a:gd name="connsiteY45" fmla="*/ 3510076 h 4395983"/>
                  <a:gd name="connsiteX46" fmla="*/ 4659051 w 6424245"/>
                  <a:gd name="connsiteY46" fmla="*/ 3510076 h 4395983"/>
                  <a:gd name="connsiteX47" fmla="*/ 4659051 w 6424245"/>
                  <a:gd name="connsiteY47" fmla="*/ 2568650 h 4395983"/>
                  <a:gd name="connsiteX48" fmla="*/ 4829801 w 6424245"/>
                  <a:gd name="connsiteY48" fmla="*/ 2497599 h 4395983"/>
                  <a:gd name="connsiteX49" fmla="*/ 4867153 w 6424245"/>
                  <a:gd name="connsiteY49" fmla="*/ 2497599 h 4395983"/>
                  <a:gd name="connsiteX50" fmla="*/ 5043239 w 6424245"/>
                  <a:gd name="connsiteY50" fmla="*/ 2568650 h 4395983"/>
                  <a:gd name="connsiteX51" fmla="*/ 5043239 w 6424245"/>
                  <a:gd name="connsiteY51" fmla="*/ 3510076 h 4395983"/>
                  <a:gd name="connsiteX52" fmla="*/ 5363395 w 6424245"/>
                  <a:gd name="connsiteY52" fmla="*/ 3510076 h 4395983"/>
                  <a:gd name="connsiteX53" fmla="*/ 5363395 w 6424245"/>
                  <a:gd name="connsiteY53" fmla="*/ 2151225 h 4395983"/>
                  <a:gd name="connsiteX54" fmla="*/ 5507465 w 6424245"/>
                  <a:gd name="connsiteY54" fmla="*/ 2053530 h 4395983"/>
                  <a:gd name="connsiteX55" fmla="*/ 5544817 w 6424245"/>
                  <a:gd name="connsiteY55" fmla="*/ 2053530 h 4395983"/>
                  <a:gd name="connsiteX56" fmla="*/ 5704895 w 6424245"/>
                  <a:gd name="connsiteY56" fmla="*/ 2151225 h 4395983"/>
                  <a:gd name="connsiteX57" fmla="*/ 5704895 w 6424245"/>
                  <a:gd name="connsiteY57" fmla="*/ 3510076 h 4395983"/>
                  <a:gd name="connsiteX58" fmla="*/ 5843629 w 6424245"/>
                  <a:gd name="connsiteY58" fmla="*/ 3510076 h 4395983"/>
                  <a:gd name="connsiteX59" fmla="*/ 5902325 w 6424245"/>
                  <a:gd name="connsiteY59" fmla="*/ 3572245 h 4395983"/>
                  <a:gd name="connsiteX60" fmla="*/ 5843629 w 6424245"/>
                  <a:gd name="connsiteY60" fmla="*/ 3634415 h 4395983"/>
                  <a:gd name="connsiteX61" fmla="*/ 3159655 w 6424245"/>
                  <a:gd name="connsiteY61" fmla="*/ 3634415 h 4395983"/>
                  <a:gd name="connsiteX62" fmla="*/ 3100959 w 6424245"/>
                  <a:gd name="connsiteY62" fmla="*/ 3572245 h 4395983"/>
                  <a:gd name="connsiteX63" fmla="*/ 3159655 w 6424245"/>
                  <a:gd name="connsiteY63" fmla="*/ 3510076 h 4395983"/>
                  <a:gd name="connsiteX64" fmla="*/ 3335741 w 6424245"/>
                  <a:gd name="connsiteY64" fmla="*/ 3510076 h 4395983"/>
                  <a:gd name="connsiteX65" fmla="*/ 3335741 w 6424245"/>
                  <a:gd name="connsiteY65" fmla="*/ 2883939 h 4395983"/>
                  <a:gd name="connsiteX66" fmla="*/ 3469139 w 6424245"/>
                  <a:gd name="connsiteY66" fmla="*/ 2799566 h 4395983"/>
                  <a:gd name="connsiteX67" fmla="*/ 3506489 w 6424245"/>
                  <a:gd name="connsiteY67" fmla="*/ 2799566 h 4395983"/>
                  <a:gd name="connsiteX68" fmla="*/ 3655897 w 6424245"/>
                  <a:gd name="connsiteY68" fmla="*/ 2883939 h 4395983"/>
                  <a:gd name="connsiteX69" fmla="*/ 3655897 w 6424245"/>
                  <a:gd name="connsiteY69" fmla="*/ 3510076 h 4395983"/>
                  <a:gd name="connsiteX70" fmla="*/ 3997395 w 6424245"/>
                  <a:gd name="connsiteY70" fmla="*/ 3510076 h 4395983"/>
                  <a:gd name="connsiteX71" fmla="*/ 3997395 w 6424245"/>
                  <a:gd name="connsiteY71" fmla="*/ 1720478 h 4395983"/>
                  <a:gd name="connsiteX72" fmla="*/ 4146801 w 6424245"/>
                  <a:gd name="connsiteY72" fmla="*/ 1627224 h 4395983"/>
                  <a:gd name="connsiteX73" fmla="*/ 967641 w 6424245"/>
                  <a:gd name="connsiteY73" fmla="*/ 1372687 h 4395983"/>
                  <a:gd name="connsiteX74" fmla="*/ 3005373 w 6424245"/>
                  <a:gd name="connsiteY74" fmla="*/ 1372687 h 4395983"/>
                  <a:gd name="connsiteX75" fmla="*/ 3100959 w 6424245"/>
                  <a:gd name="connsiteY75" fmla="*/ 1445598 h 4395983"/>
                  <a:gd name="connsiteX76" fmla="*/ 3100959 w 6424245"/>
                  <a:gd name="connsiteY76" fmla="*/ 1465041 h 4395983"/>
                  <a:gd name="connsiteX77" fmla="*/ 3005373 w 6424245"/>
                  <a:gd name="connsiteY77" fmla="*/ 1537953 h 4395983"/>
                  <a:gd name="connsiteX78" fmla="*/ 967641 w 6424245"/>
                  <a:gd name="connsiteY78" fmla="*/ 1537953 h 4395983"/>
                  <a:gd name="connsiteX79" fmla="*/ 876399 w 6424245"/>
                  <a:gd name="connsiteY79" fmla="*/ 1465041 h 4395983"/>
                  <a:gd name="connsiteX80" fmla="*/ 876399 w 6424245"/>
                  <a:gd name="connsiteY80" fmla="*/ 1445598 h 4395983"/>
                  <a:gd name="connsiteX81" fmla="*/ 967641 w 6424245"/>
                  <a:gd name="connsiteY81" fmla="*/ 1372687 h 4395983"/>
                  <a:gd name="connsiteX82" fmla="*/ 640908 w 6424245"/>
                  <a:gd name="connsiteY82" fmla="*/ 1372687 h 4395983"/>
                  <a:gd name="connsiteX83" fmla="*/ 726109 w 6424245"/>
                  <a:gd name="connsiteY83" fmla="*/ 1455320 h 4395983"/>
                  <a:gd name="connsiteX84" fmla="*/ 640908 w 6424245"/>
                  <a:gd name="connsiteY84" fmla="*/ 1537953 h 4395983"/>
                  <a:gd name="connsiteX85" fmla="*/ 555708 w 6424245"/>
                  <a:gd name="connsiteY85" fmla="*/ 1455320 h 4395983"/>
                  <a:gd name="connsiteX86" fmla="*/ 640908 w 6424245"/>
                  <a:gd name="connsiteY86" fmla="*/ 1372687 h 4395983"/>
                  <a:gd name="connsiteX87" fmla="*/ 967591 w 6424245"/>
                  <a:gd name="connsiteY87" fmla="*/ 1043181 h 4395983"/>
                  <a:gd name="connsiteX88" fmla="*/ 2952109 w 6424245"/>
                  <a:gd name="connsiteY88" fmla="*/ 1043181 h 4395983"/>
                  <a:gd name="connsiteX89" fmla="*/ 3047643 w 6424245"/>
                  <a:gd name="connsiteY89" fmla="*/ 1116092 h 4395983"/>
                  <a:gd name="connsiteX90" fmla="*/ 3047643 w 6424245"/>
                  <a:gd name="connsiteY90" fmla="*/ 1135535 h 4395983"/>
                  <a:gd name="connsiteX91" fmla="*/ 2952109 w 6424245"/>
                  <a:gd name="connsiteY91" fmla="*/ 1208447 h 4395983"/>
                  <a:gd name="connsiteX92" fmla="*/ 967591 w 6424245"/>
                  <a:gd name="connsiteY92" fmla="*/ 1208447 h 4395983"/>
                  <a:gd name="connsiteX93" fmla="*/ 876399 w 6424245"/>
                  <a:gd name="connsiteY93" fmla="*/ 1135535 h 4395983"/>
                  <a:gd name="connsiteX94" fmla="*/ 876399 w 6424245"/>
                  <a:gd name="connsiteY94" fmla="*/ 1116092 h 4395983"/>
                  <a:gd name="connsiteX95" fmla="*/ 967591 w 6424245"/>
                  <a:gd name="connsiteY95" fmla="*/ 1043181 h 4395983"/>
                  <a:gd name="connsiteX96" fmla="*/ 640908 w 6424245"/>
                  <a:gd name="connsiteY96" fmla="*/ 1043181 h 4395983"/>
                  <a:gd name="connsiteX97" fmla="*/ 726109 w 6424245"/>
                  <a:gd name="connsiteY97" fmla="*/ 1125814 h 4395983"/>
                  <a:gd name="connsiteX98" fmla="*/ 640908 w 6424245"/>
                  <a:gd name="connsiteY98" fmla="*/ 1208447 h 4395983"/>
                  <a:gd name="connsiteX99" fmla="*/ 555708 w 6424245"/>
                  <a:gd name="connsiteY99" fmla="*/ 1125814 h 4395983"/>
                  <a:gd name="connsiteX100" fmla="*/ 640908 w 6424245"/>
                  <a:gd name="connsiteY100" fmla="*/ 1043181 h 4395983"/>
                  <a:gd name="connsiteX101" fmla="*/ 324140 w 6424245"/>
                  <a:gd name="connsiteY101" fmla="*/ 703848 h 4395983"/>
                  <a:gd name="connsiteX102" fmla="*/ 324140 w 6424245"/>
                  <a:gd name="connsiteY102" fmla="*/ 4113425 h 4395983"/>
                  <a:gd name="connsiteX103" fmla="*/ 6100105 w 6424245"/>
                  <a:gd name="connsiteY103" fmla="*/ 4113425 h 4395983"/>
                  <a:gd name="connsiteX104" fmla="*/ 6100105 w 6424245"/>
                  <a:gd name="connsiteY104" fmla="*/ 703848 h 4395983"/>
                  <a:gd name="connsiteX105" fmla="*/ 193423 w 6424245"/>
                  <a:gd name="connsiteY105" fmla="*/ 0 h 4395983"/>
                  <a:gd name="connsiteX106" fmla="*/ 6230823 w 6424245"/>
                  <a:gd name="connsiteY106" fmla="*/ 0 h 4395983"/>
                  <a:gd name="connsiteX107" fmla="*/ 6424245 w 6424245"/>
                  <a:gd name="connsiteY107" fmla="*/ 193423 h 4395983"/>
                  <a:gd name="connsiteX108" fmla="*/ 6424245 w 6424245"/>
                  <a:gd name="connsiteY108" fmla="*/ 4202560 h 4395983"/>
                  <a:gd name="connsiteX109" fmla="*/ 6230823 w 6424245"/>
                  <a:gd name="connsiteY109" fmla="*/ 4395983 h 4395983"/>
                  <a:gd name="connsiteX110" fmla="*/ 193423 w 6424245"/>
                  <a:gd name="connsiteY110" fmla="*/ 4395983 h 4395983"/>
                  <a:gd name="connsiteX111" fmla="*/ 0 w 6424245"/>
                  <a:gd name="connsiteY111" fmla="*/ 4202560 h 4395983"/>
                  <a:gd name="connsiteX112" fmla="*/ 0 w 6424245"/>
                  <a:gd name="connsiteY112" fmla="*/ 193423 h 4395983"/>
                  <a:gd name="connsiteX113" fmla="*/ 193423 w 6424245"/>
                  <a:gd name="connsiteY113" fmla="*/ 0 h 43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6424245" h="4395983">
                    <a:moveTo>
                      <a:pt x="1329613" y="2742987"/>
                    </a:moveTo>
                    <a:cubicBezTo>
                      <a:pt x="1183347" y="2742987"/>
                      <a:pt x="1054387" y="2817095"/>
                      <a:pt x="978237" y="2929812"/>
                    </a:cubicBezTo>
                    <a:lnTo>
                      <a:pt x="968047" y="2948585"/>
                    </a:lnTo>
                    <a:lnTo>
                      <a:pt x="1339725" y="3156740"/>
                    </a:lnTo>
                    <a:lnTo>
                      <a:pt x="959729" y="3369555"/>
                    </a:lnTo>
                    <a:lnTo>
                      <a:pt x="978237" y="3403654"/>
                    </a:lnTo>
                    <a:cubicBezTo>
                      <a:pt x="1054387" y="3516371"/>
                      <a:pt x="1183347" y="3590479"/>
                      <a:pt x="1329613" y="3590479"/>
                    </a:cubicBezTo>
                    <a:cubicBezTo>
                      <a:pt x="1563643" y="3590479"/>
                      <a:pt x="1753361" y="3400762"/>
                      <a:pt x="1753361" y="3166733"/>
                    </a:cubicBezTo>
                    <a:cubicBezTo>
                      <a:pt x="1753361" y="2932704"/>
                      <a:pt x="1563643" y="2742987"/>
                      <a:pt x="1329613" y="2742987"/>
                    </a:cubicBezTo>
                    <a:close/>
                    <a:moveTo>
                      <a:pt x="1329613" y="2630820"/>
                    </a:moveTo>
                    <a:cubicBezTo>
                      <a:pt x="1625591" y="2630820"/>
                      <a:pt x="1865527" y="2870756"/>
                      <a:pt x="1865527" y="3166733"/>
                    </a:cubicBezTo>
                    <a:cubicBezTo>
                      <a:pt x="1865527" y="3462710"/>
                      <a:pt x="1625591" y="3702646"/>
                      <a:pt x="1329613" y="3702646"/>
                    </a:cubicBezTo>
                    <a:cubicBezTo>
                      <a:pt x="1033637" y="3702646"/>
                      <a:pt x="793701" y="3462710"/>
                      <a:pt x="793701" y="3166733"/>
                    </a:cubicBezTo>
                    <a:cubicBezTo>
                      <a:pt x="793701" y="2870756"/>
                      <a:pt x="1033637" y="2630820"/>
                      <a:pt x="1329613" y="2630820"/>
                    </a:cubicBezTo>
                    <a:close/>
                    <a:moveTo>
                      <a:pt x="967611" y="2032726"/>
                    </a:moveTo>
                    <a:cubicBezTo>
                      <a:pt x="967611" y="2032726"/>
                      <a:pt x="967611" y="2032726"/>
                      <a:pt x="2865681" y="2032726"/>
                    </a:cubicBezTo>
                    <a:cubicBezTo>
                      <a:pt x="2917801" y="2032726"/>
                      <a:pt x="2961235" y="2066751"/>
                      <a:pt x="2961235" y="2105638"/>
                    </a:cubicBezTo>
                    <a:cubicBezTo>
                      <a:pt x="2961235" y="2105638"/>
                      <a:pt x="2961235" y="2105638"/>
                      <a:pt x="2961235" y="2125081"/>
                    </a:cubicBezTo>
                    <a:cubicBezTo>
                      <a:pt x="2961235" y="2163967"/>
                      <a:pt x="2917801" y="2197992"/>
                      <a:pt x="2865681" y="2197992"/>
                    </a:cubicBezTo>
                    <a:cubicBezTo>
                      <a:pt x="2865681" y="2197992"/>
                      <a:pt x="2865681" y="2197992"/>
                      <a:pt x="967611" y="2197992"/>
                    </a:cubicBezTo>
                    <a:cubicBezTo>
                      <a:pt x="915489" y="2197992"/>
                      <a:pt x="876399" y="2163967"/>
                      <a:pt x="876399" y="2125081"/>
                    </a:cubicBezTo>
                    <a:cubicBezTo>
                      <a:pt x="876399" y="2125081"/>
                      <a:pt x="876399" y="2125081"/>
                      <a:pt x="876399" y="2105638"/>
                    </a:cubicBezTo>
                    <a:cubicBezTo>
                      <a:pt x="876399" y="2066751"/>
                      <a:pt x="915489" y="2032726"/>
                      <a:pt x="967611" y="2032726"/>
                    </a:cubicBezTo>
                    <a:close/>
                    <a:moveTo>
                      <a:pt x="640908" y="2032726"/>
                    </a:moveTo>
                    <a:cubicBezTo>
                      <a:pt x="687963" y="2032726"/>
                      <a:pt x="726109" y="2069722"/>
                      <a:pt x="726109" y="2115359"/>
                    </a:cubicBezTo>
                    <a:cubicBezTo>
                      <a:pt x="726109" y="2160996"/>
                      <a:pt x="687963" y="2197992"/>
                      <a:pt x="640908" y="2197992"/>
                    </a:cubicBezTo>
                    <a:cubicBezTo>
                      <a:pt x="593853" y="2197992"/>
                      <a:pt x="555708" y="2160996"/>
                      <a:pt x="555708" y="2115359"/>
                    </a:cubicBezTo>
                    <a:cubicBezTo>
                      <a:pt x="555708" y="2069722"/>
                      <a:pt x="593853" y="2032726"/>
                      <a:pt x="640908" y="2032726"/>
                    </a:cubicBezTo>
                    <a:close/>
                    <a:moveTo>
                      <a:pt x="640908" y="1703220"/>
                    </a:moveTo>
                    <a:cubicBezTo>
                      <a:pt x="687963" y="1703220"/>
                      <a:pt x="726109" y="1739986"/>
                      <a:pt x="726109" y="1785340"/>
                    </a:cubicBezTo>
                    <a:cubicBezTo>
                      <a:pt x="726109" y="1830694"/>
                      <a:pt x="687963" y="1867460"/>
                      <a:pt x="640908" y="1867460"/>
                    </a:cubicBezTo>
                    <a:cubicBezTo>
                      <a:pt x="593853" y="1867460"/>
                      <a:pt x="555708" y="1830694"/>
                      <a:pt x="555708" y="1785340"/>
                    </a:cubicBezTo>
                    <a:cubicBezTo>
                      <a:pt x="555708" y="1739986"/>
                      <a:pt x="593853" y="1703220"/>
                      <a:pt x="640908" y="1703220"/>
                    </a:cubicBezTo>
                    <a:close/>
                    <a:moveTo>
                      <a:pt x="967597" y="1703220"/>
                    </a:moveTo>
                    <a:cubicBezTo>
                      <a:pt x="967597" y="1703220"/>
                      <a:pt x="967597" y="1703220"/>
                      <a:pt x="2639561" y="1703220"/>
                    </a:cubicBezTo>
                    <a:cubicBezTo>
                      <a:pt x="2691673" y="1703220"/>
                      <a:pt x="2735101" y="1737034"/>
                      <a:pt x="2735101" y="1775679"/>
                    </a:cubicBezTo>
                    <a:cubicBezTo>
                      <a:pt x="2735101" y="1775679"/>
                      <a:pt x="2735101" y="1775679"/>
                      <a:pt x="2735101" y="1795001"/>
                    </a:cubicBezTo>
                    <a:cubicBezTo>
                      <a:pt x="2735101" y="1833646"/>
                      <a:pt x="2691673" y="1867460"/>
                      <a:pt x="2639561" y="1867460"/>
                    </a:cubicBezTo>
                    <a:cubicBezTo>
                      <a:pt x="2639561" y="1867460"/>
                      <a:pt x="2639561" y="1867460"/>
                      <a:pt x="967597" y="1867460"/>
                    </a:cubicBezTo>
                    <a:cubicBezTo>
                      <a:pt x="915483" y="1867460"/>
                      <a:pt x="876399" y="1833646"/>
                      <a:pt x="876399" y="1795001"/>
                    </a:cubicBezTo>
                    <a:cubicBezTo>
                      <a:pt x="876399" y="1795001"/>
                      <a:pt x="876399" y="1795001"/>
                      <a:pt x="876399" y="1775679"/>
                    </a:cubicBezTo>
                    <a:cubicBezTo>
                      <a:pt x="876399" y="1737034"/>
                      <a:pt x="915483" y="1703220"/>
                      <a:pt x="967597" y="1703220"/>
                    </a:cubicBezTo>
                    <a:close/>
                    <a:moveTo>
                      <a:pt x="4146801" y="1627224"/>
                    </a:moveTo>
                    <a:cubicBezTo>
                      <a:pt x="4146801" y="1627224"/>
                      <a:pt x="4146801" y="1627224"/>
                      <a:pt x="4184153" y="1627224"/>
                    </a:cubicBezTo>
                    <a:cubicBezTo>
                      <a:pt x="4269529" y="1627224"/>
                      <a:pt x="4338895" y="1671631"/>
                      <a:pt x="4338895" y="1720478"/>
                    </a:cubicBezTo>
                    <a:cubicBezTo>
                      <a:pt x="4338895" y="1720478"/>
                      <a:pt x="4338895" y="1720478"/>
                      <a:pt x="4338895" y="3510076"/>
                    </a:cubicBezTo>
                    <a:cubicBezTo>
                      <a:pt x="4338895" y="3510076"/>
                      <a:pt x="4338895" y="3510076"/>
                      <a:pt x="4659051" y="3510076"/>
                    </a:cubicBezTo>
                    <a:cubicBezTo>
                      <a:pt x="4659051" y="3510076"/>
                      <a:pt x="4659051" y="3510076"/>
                      <a:pt x="4659051" y="2568650"/>
                    </a:cubicBezTo>
                    <a:cubicBezTo>
                      <a:pt x="4659051" y="2519802"/>
                      <a:pt x="4744427" y="2497599"/>
                      <a:pt x="4829801" y="2497599"/>
                    </a:cubicBezTo>
                    <a:cubicBezTo>
                      <a:pt x="4829801" y="2497599"/>
                      <a:pt x="4829801" y="2497599"/>
                      <a:pt x="4867153" y="2497599"/>
                    </a:cubicBezTo>
                    <a:cubicBezTo>
                      <a:pt x="4947191" y="2497599"/>
                      <a:pt x="5043239" y="2519802"/>
                      <a:pt x="5043239" y="2568650"/>
                    </a:cubicBezTo>
                    <a:cubicBezTo>
                      <a:pt x="5043239" y="2568650"/>
                      <a:pt x="5043239" y="2568650"/>
                      <a:pt x="5043239" y="3510076"/>
                    </a:cubicBezTo>
                    <a:cubicBezTo>
                      <a:pt x="5043239" y="3510076"/>
                      <a:pt x="5043239" y="3510076"/>
                      <a:pt x="5363395" y="3510076"/>
                    </a:cubicBezTo>
                    <a:cubicBezTo>
                      <a:pt x="5363395" y="3510076"/>
                      <a:pt x="5363395" y="3510076"/>
                      <a:pt x="5363395" y="2151225"/>
                    </a:cubicBezTo>
                    <a:cubicBezTo>
                      <a:pt x="5363395" y="2102378"/>
                      <a:pt x="5422089" y="2053530"/>
                      <a:pt x="5507465" y="2053530"/>
                    </a:cubicBezTo>
                    <a:cubicBezTo>
                      <a:pt x="5507465" y="2053530"/>
                      <a:pt x="5507465" y="2053530"/>
                      <a:pt x="5544817" y="2053530"/>
                    </a:cubicBezTo>
                    <a:cubicBezTo>
                      <a:pt x="5630191" y="2053530"/>
                      <a:pt x="5704895" y="2102378"/>
                      <a:pt x="5704895" y="2151225"/>
                    </a:cubicBezTo>
                    <a:cubicBezTo>
                      <a:pt x="5704895" y="2151225"/>
                      <a:pt x="5704895" y="2151225"/>
                      <a:pt x="5704895" y="3510076"/>
                    </a:cubicBezTo>
                    <a:cubicBezTo>
                      <a:pt x="5704895" y="3510076"/>
                      <a:pt x="5704895" y="3510076"/>
                      <a:pt x="5843629" y="3510076"/>
                    </a:cubicBezTo>
                    <a:cubicBezTo>
                      <a:pt x="5875645" y="3510076"/>
                      <a:pt x="5902325" y="3541161"/>
                      <a:pt x="5902325" y="3572245"/>
                    </a:cubicBezTo>
                    <a:cubicBezTo>
                      <a:pt x="5902325" y="3603330"/>
                      <a:pt x="5875645" y="3634415"/>
                      <a:pt x="5843629" y="3634415"/>
                    </a:cubicBezTo>
                    <a:cubicBezTo>
                      <a:pt x="5843629" y="3634415"/>
                      <a:pt x="5843629" y="3634415"/>
                      <a:pt x="3159655" y="3634415"/>
                    </a:cubicBezTo>
                    <a:cubicBezTo>
                      <a:pt x="3127639" y="3634415"/>
                      <a:pt x="3100959" y="3603330"/>
                      <a:pt x="3100959" y="3572245"/>
                    </a:cubicBezTo>
                    <a:cubicBezTo>
                      <a:pt x="3100959" y="3541161"/>
                      <a:pt x="3127639" y="3510076"/>
                      <a:pt x="3159655" y="3510076"/>
                    </a:cubicBezTo>
                    <a:cubicBezTo>
                      <a:pt x="3159655" y="3510076"/>
                      <a:pt x="3159655" y="3510076"/>
                      <a:pt x="3335741" y="3510076"/>
                    </a:cubicBezTo>
                    <a:cubicBezTo>
                      <a:pt x="3335741" y="3510076"/>
                      <a:pt x="3335741" y="3510076"/>
                      <a:pt x="3335741" y="2883939"/>
                    </a:cubicBezTo>
                    <a:cubicBezTo>
                      <a:pt x="3335741" y="2835091"/>
                      <a:pt x="3383763" y="2799566"/>
                      <a:pt x="3469139" y="2799566"/>
                    </a:cubicBezTo>
                    <a:cubicBezTo>
                      <a:pt x="3469139" y="2799566"/>
                      <a:pt x="3469139" y="2799566"/>
                      <a:pt x="3506489" y="2799566"/>
                    </a:cubicBezTo>
                    <a:cubicBezTo>
                      <a:pt x="3586529" y="2799566"/>
                      <a:pt x="3655897" y="2835091"/>
                      <a:pt x="3655897" y="2883939"/>
                    </a:cubicBezTo>
                    <a:cubicBezTo>
                      <a:pt x="3655897" y="2883939"/>
                      <a:pt x="3655897" y="2883939"/>
                      <a:pt x="3655897" y="3510076"/>
                    </a:cubicBezTo>
                    <a:cubicBezTo>
                      <a:pt x="3655897" y="3510076"/>
                      <a:pt x="3655897" y="3510076"/>
                      <a:pt x="3997395" y="3510076"/>
                    </a:cubicBezTo>
                    <a:cubicBezTo>
                      <a:pt x="3997395" y="3510076"/>
                      <a:pt x="3997395" y="3510076"/>
                      <a:pt x="3997395" y="1720478"/>
                    </a:cubicBezTo>
                    <a:cubicBezTo>
                      <a:pt x="3997395" y="1671631"/>
                      <a:pt x="4066763" y="1627224"/>
                      <a:pt x="4146801" y="1627224"/>
                    </a:cubicBezTo>
                    <a:close/>
                    <a:moveTo>
                      <a:pt x="967641" y="1372687"/>
                    </a:moveTo>
                    <a:cubicBezTo>
                      <a:pt x="967641" y="1372687"/>
                      <a:pt x="967641" y="1372687"/>
                      <a:pt x="3005373" y="1372687"/>
                    </a:cubicBezTo>
                    <a:cubicBezTo>
                      <a:pt x="3057511" y="1372687"/>
                      <a:pt x="3100959" y="1406712"/>
                      <a:pt x="3100959" y="1445598"/>
                    </a:cubicBezTo>
                    <a:cubicBezTo>
                      <a:pt x="3100959" y="1445598"/>
                      <a:pt x="3100959" y="1445598"/>
                      <a:pt x="3100959" y="1465041"/>
                    </a:cubicBezTo>
                    <a:cubicBezTo>
                      <a:pt x="3100959" y="1503928"/>
                      <a:pt x="3057511" y="1537953"/>
                      <a:pt x="3005373" y="1537953"/>
                    </a:cubicBezTo>
                    <a:cubicBezTo>
                      <a:pt x="3005373" y="1537953"/>
                      <a:pt x="3005373" y="1537953"/>
                      <a:pt x="967641" y="1537953"/>
                    </a:cubicBezTo>
                    <a:cubicBezTo>
                      <a:pt x="915503" y="1537953"/>
                      <a:pt x="876399" y="1503928"/>
                      <a:pt x="876399" y="1465041"/>
                    </a:cubicBezTo>
                    <a:cubicBezTo>
                      <a:pt x="876399" y="1465041"/>
                      <a:pt x="876399" y="1465041"/>
                      <a:pt x="876399" y="1445598"/>
                    </a:cubicBezTo>
                    <a:cubicBezTo>
                      <a:pt x="876399" y="1406712"/>
                      <a:pt x="915503" y="1372687"/>
                      <a:pt x="967641" y="1372687"/>
                    </a:cubicBezTo>
                    <a:close/>
                    <a:moveTo>
                      <a:pt x="640908" y="1372687"/>
                    </a:moveTo>
                    <a:cubicBezTo>
                      <a:pt x="687963" y="1372687"/>
                      <a:pt x="726109" y="1409683"/>
                      <a:pt x="726109" y="1455320"/>
                    </a:cubicBezTo>
                    <a:cubicBezTo>
                      <a:pt x="726109" y="1500957"/>
                      <a:pt x="687963" y="1537953"/>
                      <a:pt x="640908" y="1537953"/>
                    </a:cubicBezTo>
                    <a:cubicBezTo>
                      <a:pt x="593853" y="1537953"/>
                      <a:pt x="555708" y="1500957"/>
                      <a:pt x="555708" y="1455320"/>
                    </a:cubicBezTo>
                    <a:cubicBezTo>
                      <a:pt x="555708" y="1409683"/>
                      <a:pt x="593853" y="1372687"/>
                      <a:pt x="640908" y="1372687"/>
                    </a:cubicBezTo>
                    <a:close/>
                    <a:moveTo>
                      <a:pt x="967591" y="1043181"/>
                    </a:moveTo>
                    <a:cubicBezTo>
                      <a:pt x="967591" y="1043181"/>
                      <a:pt x="967591" y="1043181"/>
                      <a:pt x="2952109" y="1043181"/>
                    </a:cubicBezTo>
                    <a:cubicBezTo>
                      <a:pt x="3004217" y="1043181"/>
                      <a:pt x="3047643" y="1077206"/>
                      <a:pt x="3047643" y="1116092"/>
                    </a:cubicBezTo>
                    <a:cubicBezTo>
                      <a:pt x="3047643" y="1116092"/>
                      <a:pt x="3047643" y="1116092"/>
                      <a:pt x="3047643" y="1135535"/>
                    </a:cubicBezTo>
                    <a:cubicBezTo>
                      <a:pt x="3047643" y="1174422"/>
                      <a:pt x="3004217" y="1208447"/>
                      <a:pt x="2952109" y="1208447"/>
                    </a:cubicBezTo>
                    <a:cubicBezTo>
                      <a:pt x="2952109" y="1208447"/>
                      <a:pt x="2952109" y="1208447"/>
                      <a:pt x="967591" y="1208447"/>
                    </a:cubicBezTo>
                    <a:cubicBezTo>
                      <a:pt x="915481" y="1208447"/>
                      <a:pt x="876399" y="1174422"/>
                      <a:pt x="876399" y="1135535"/>
                    </a:cubicBezTo>
                    <a:cubicBezTo>
                      <a:pt x="876399" y="1135535"/>
                      <a:pt x="876399" y="1135535"/>
                      <a:pt x="876399" y="1116092"/>
                    </a:cubicBezTo>
                    <a:cubicBezTo>
                      <a:pt x="876399" y="1077206"/>
                      <a:pt x="915481" y="1043181"/>
                      <a:pt x="967591" y="1043181"/>
                    </a:cubicBezTo>
                    <a:close/>
                    <a:moveTo>
                      <a:pt x="640908" y="1043181"/>
                    </a:moveTo>
                    <a:cubicBezTo>
                      <a:pt x="687963" y="1043181"/>
                      <a:pt x="726109" y="1080177"/>
                      <a:pt x="726109" y="1125814"/>
                    </a:cubicBezTo>
                    <a:cubicBezTo>
                      <a:pt x="726109" y="1171451"/>
                      <a:pt x="687963" y="1208447"/>
                      <a:pt x="640908" y="1208447"/>
                    </a:cubicBezTo>
                    <a:cubicBezTo>
                      <a:pt x="593853" y="1208447"/>
                      <a:pt x="555708" y="1171451"/>
                      <a:pt x="555708" y="1125814"/>
                    </a:cubicBezTo>
                    <a:cubicBezTo>
                      <a:pt x="555708" y="1080177"/>
                      <a:pt x="593853" y="1043181"/>
                      <a:pt x="640908" y="1043181"/>
                    </a:cubicBezTo>
                    <a:close/>
                    <a:moveTo>
                      <a:pt x="324140" y="703848"/>
                    </a:moveTo>
                    <a:lnTo>
                      <a:pt x="324140" y="4113425"/>
                    </a:lnTo>
                    <a:lnTo>
                      <a:pt x="6100105" y="4113425"/>
                    </a:lnTo>
                    <a:lnTo>
                      <a:pt x="6100105" y="703848"/>
                    </a:lnTo>
                    <a:close/>
                    <a:moveTo>
                      <a:pt x="193423" y="0"/>
                    </a:moveTo>
                    <a:lnTo>
                      <a:pt x="6230823" y="0"/>
                    </a:lnTo>
                    <a:cubicBezTo>
                      <a:pt x="6337649" y="0"/>
                      <a:pt x="6424245" y="86598"/>
                      <a:pt x="6424245" y="193423"/>
                    </a:cubicBezTo>
                    <a:lnTo>
                      <a:pt x="6424245" y="4202560"/>
                    </a:lnTo>
                    <a:cubicBezTo>
                      <a:pt x="6424245" y="4309385"/>
                      <a:pt x="6337649" y="4395983"/>
                      <a:pt x="6230823" y="4395983"/>
                    </a:cubicBezTo>
                    <a:lnTo>
                      <a:pt x="193423" y="4395983"/>
                    </a:lnTo>
                    <a:cubicBezTo>
                      <a:pt x="86598" y="4395983"/>
                      <a:pt x="0" y="4309385"/>
                      <a:pt x="0" y="4202560"/>
                    </a:cubicBezTo>
                    <a:lnTo>
                      <a:pt x="0" y="193423"/>
                    </a:lnTo>
                    <a:cubicBezTo>
                      <a:pt x="0" y="86598"/>
                      <a:pt x="86598" y="0"/>
                      <a:pt x="19342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68" name="Rectangle 1049"/>
              <p:cNvSpPr>
                <a:spLocks noChangeAspect="1"/>
              </p:cNvSpPr>
              <p:nvPr/>
            </p:nvSpPr>
            <p:spPr bwMode="auto">
              <a:xfrm>
                <a:off x="10760489" y="2176157"/>
                <a:ext cx="397764" cy="345007"/>
              </a:xfrm>
              <a:custGeom>
                <a:avLst/>
                <a:gdLst/>
                <a:ahLst/>
                <a:cxnLst/>
                <a:rect l="l" t="t" r="r" b="b"/>
                <a:pathLst>
                  <a:path w="4396772" h="3814604">
                    <a:moveTo>
                      <a:pt x="1768806" y="2531251"/>
                    </a:moveTo>
                    <a:cubicBezTo>
                      <a:pt x="1779256" y="2542818"/>
                      <a:pt x="1790357" y="2553748"/>
                      <a:pt x="1802421" y="2563658"/>
                    </a:cubicBezTo>
                    <a:lnTo>
                      <a:pt x="1507305" y="2869971"/>
                    </a:lnTo>
                    <a:lnTo>
                      <a:pt x="1923973" y="3303431"/>
                    </a:lnTo>
                    <a:lnTo>
                      <a:pt x="1964879" y="3257130"/>
                    </a:lnTo>
                    <a:lnTo>
                      <a:pt x="1999127" y="3206887"/>
                    </a:lnTo>
                    <a:lnTo>
                      <a:pt x="2028615" y="3154677"/>
                    </a:lnTo>
                    <a:lnTo>
                      <a:pt x="2053351" y="3100494"/>
                    </a:lnTo>
                    <a:lnTo>
                      <a:pt x="2072374" y="3044341"/>
                    </a:lnTo>
                    <a:lnTo>
                      <a:pt x="2085694" y="2987202"/>
                    </a:lnTo>
                    <a:lnTo>
                      <a:pt x="2093304" y="2928094"/>
                    </a:lnTo>
                    <a:lnTo>
                      <a:pt x="2096157" y="2869971"/>
                    </a:lnTo>
                    <a:lnTo>
                      <a:pt x="2093304" y="2810863"/>
                    </a:lnTo>
                    <a:lnTo>
                      <a:pt x="2085701" y="2753777"/>
                    </a:lnTo>
                    <a:cubicBezTo>
                      <a:pt x="2106933" y="2764390"/>
                      <a:pt x="2128935" y="2773455"/>
                      <a:pt x="2151734" y="2780599"/>
                    </a:cubicBezTo>
                    <a:lnTo>
                      <a:pt x="2153986" y="2797688"/>
                    </a:lnTo>
                    <a:lnTo>
                      <a:pt x="2157434" y="2869862"/>
                    </a:lnTo>
                    <a:lnTo>
                      <a:pt x="2153986" y="2940833"/>
                    </a:lnTo>
                    <a:lnTo>
                      <a:pt x="2144792" y="3013007"/>
                    </a:lnTo>
                    <a:lnTo>
                      <a:pt x="2128704" y="3082777"/>
                    </a:lnTo>
                    <a:lnTo>
                      <a:pt x="2105716" y="3151344"/>
                    </a:lnTo>
                    <a:lnTo>
                      <a:pt x="2075836" y="3217503"/>
                    </a:lnTo>
                    <a:lnTo>
                      <a:pt x="2040206" y="3281256"/>
                    </a:lnTo>
                    <a:lnTo>
                      <a:pt x="1998834" y="3342605"/>
                    </a:lnTo>
                    <a:lnTo>
                      <a:pt x="1949414" y="3399141"/>
                    </a:lnTo>
                    <a:lnTo>
                      <a:pt x="1446026" y="2869862"/>
                    </a:lnTo>
                    <a:close/>
                    <a:moveTo>
                      <a:pt x="3419308" y="2310302"/>
                    </a:moveTo>
                    <a:lnTo>
                      <a:pt x="4396772" y="3276587"/>
                    </a:lnTo>
                    <a:lnTo>
                      <a:pt x="4013101" y="3664699"/>
                    </a:lnTo>
                    <a:lnTo>
                      <a:pt x="3038542" y="2701284"/>
                    </a:lnTo>
                    <a:cubicBezTo>
                      <a:pt x="3198080" y="2608071"/>
                      <a:pt x="3329832" y="2472585"/>
                      <a:pt x="3419308" y="2310302"/>
                    </a:cubicBezTo>
                    <a:close/>
                    <a:moveTo>
                      <a:pt x="1409161" y="2231938"/>
                    </a:moveTo>
                    <a:lnTo>
                      <a:pt x="1466950" y="2235065"/>
                    </a:lnTo>
                    <a:lnTo>
                      <a:pt x="1526736" y="2243401"/>
                    </a:lnTo>
                    <a:lnTo>
                      <a:pt x="1577524" y="2256221"/>
                    </a:lnTo>
                    <a:cubicBezTo>
                      <a:pt x="1619586" y="2346568"/>
                      <a:pt x="1675232" y="2429215"/>
                      <a:pt x="1741977" y="2501641"/>
                    </a:cubicBezTo>
                    <a:lnTo>
                      <a:pt x="1379556" y="2883815"/>
                    </a:lnTo>
                    <a:lnTo>
                      <a:pt x="1831596" y="3351926"/>
                    </a:lnTo>
                    <a:lnTo>
                      <a:pt x="1798742" y="3383362"/>
                    </a:lnTo>
                    <a:lnTo>
                      <a:pt x="1748925" y="3420872"/>
                    </a:lnTo>
                    <a:lnTo>
                      <a:pt x="1696117" y="3453177"/>
                    </a:lnTo>
                    <a:lnTo>
                      <a:pt x="1641317" y="3481312"/>
                    </a:lnTo>
                    <a:lnTo>
                      <a:pt x="1584523" y="3502149"/>
                    </a:lnTo>
                    <a:lnTo>
                      <a:pt x="1526736" y="3515697"/>
                    </a:lnTo>
                    <a:lnTo>
                      <a:pt x="1466950" y="3525074"/>
                    </a:lnTo>
                    <a:lnTo>
                      <a:pt x="1409161" y="3528199"/>
                    </a:lnTo>
                    <a:lnTo>
                      <a:pt x="1349379" y="3525074"/>
                    </a:lnTo>
                    <a:lnTo>
                      <a:pt x="1291591" y="3515697"/>
                    </a:lnTo>
                    <a:lnTo>
                      <a:pt x="1232805" y="3502149"/>
                    </a:lnTo>
                    <a:lnTo>
                      <a:pt x="1176013" y="3481312"/>
                    </a:lnTo>
                    <a:lnTo>
                      <a:pt x="1121213" y="3453177"/>
                    </a:lnTo>
                    <a:lnTo>
                      <a:pt x="1069400" y="3420872"/>
                    </a:lnTo>
                    <a:lnTo>
                      <a:pt x="1019583" y="3383362"/>
                    </a:lnTo>
                    <a:lnTo>
                      <a:pt x="972753" y="3338554"/>
                    </a:lnTo>
                    <a:lnTo>
                      <a:pt x="929909" y="3289580"/>
                    </a:lnTo>
                    <a:lnTo>
                      <a:pt x="893042" y="3236436"/>
                    </a:lnTo>
                    <a:lnTo>
                      <a:pt x="862155" y="3181212"/>
                    </a:lnTo>
                    <a:lnTo>
                      <a:pt x="836250" y="3123899"/>
                    </a:lnTo>
                    <a:lnTo>
                      <a:pt x="817319" y="3064507"/>
                    </a:lnTo>
                    <a:lnTo>
                      <a:pt x="802373" y="3004069"/>
                    </a:lnTo>
                    <a:lnTo>
                      <a:pt x="793407" y="2941549"/>
                    </a:lnTo>
                    <a:lnTo>
                      <a:pt x="791414" y="2880071"/>
                    </a:lnTo>
                    <a:lnTo>
                      <a:pt x="793407" y="2817549"/>
                    </a:lnTo>
                    <a:lnTo>
                      <a:pt x="802373" y="2757113"/>
                    </a:lnTo>
                    <a:lnTo>
                      <a:pt x="817319" y="2695634"/>
                    </a:lnTo>
                    <a:lnTo>
                      <a:pt x="836250" y="2635197"/>
                    </a:lnTo>
                    <a:lnTo>
                      <a:pt x="862155" y="2578929"/>
                    </a:lnTo>
                    <a:lnTo>
                      <a:pt x="893042" y="2523701"/>
                    </a:lnTo>
                    <a:lnTo>
                      <a:pt x="929909" y="2470559"/>
                    </a:lnTo>
                    <a:lnTo>
                      <a:pt x="972753" y="2422628"/>
                    </a:lnTo>
                    <a:lnTo>
                      <a:pt x="1019583" y="2377820"/>
                    </a:lnTo>
                    <a:lnTo>
                      <a:pt x="1069400" y="2339265"/>
                    </a:lnTo>
                    <a:lnTo>
                      <a:pt x="1121213" y="2305921"/>
                    </a:lnTo>
                    <a:lnTo>
                      <a:pt x="1176013" y="2278829"/>
                    </a:lnTo>
                    <a:lnTo>
                      <a:pt x="1232805" y="2257988"/>
                    </a:lnTo>
                    <a:lnTo>
                      <a:pt x="1291591" y="2243401"/>
                    </a:lnTo>
                    <a:lnTo>
                      <a:pt x="1349379" y="2235065"/>
                    </a:lnTo>
                    <a:close/>
                    <a:moveTo>
                      <a:pt x="461210" y="1447239"/>
                    </a:moveTo>
                    <a:lnTo>
                      <a:pt x="739860" y="1447239"/>
                    </a:lnTo>
                    <a:lnTo>
                      <a:pt x="739860" y="1856055"/>
                    </a:lnTo>
                    <a:lnTo>
                      <a:pt x="461210" y="1856055"/>
                    </a:lnTo>
                    <a:close/>
                    <a:moveTo>
                      <a:pt x="1324380" y="1205700"/>
                    </a:moveTo>
                    <a:lnTo>
                      <a:pt x="1603030" y="1205700"/>
                    </a:lnTo>
                    <a:lnTo>
                      <a:pt x="1603030" y="1302566"/>
                    </a:lnTo>
                    <a:cubicBezTo>
                      <a:pt x="1520667" y="1451448"/>
                      <a:pt x="1473954" y="1622817"/>
                      <a:pt x="1473954" y="1805131"/>
                    </a:cubicBezTo>
                    <a:cubicBezTo>
                      <a:pt x="1473954" y="1822226"/>
                      <a:pt x="1474365" y="1839226"/>
                      <a:pt x="1476518" y="1856055"/>
                    </a:cubicBezTo>
                    <a:lnTo>
                      <a:pt x="1324380" y="1856055"/>
                    </a:lnTo>
                    <a:close/>
                    <a:moveTo>
                      <a:pt x="1706684" y="1148595"/>
                    </a:moveTo>
                    <a:lnTo>
                      <a:pt x="1668162" y="1200269"/>
                    </a:lnTo>
                    <a:cubicBezTo>
                      <a:pt x="1678510" y="1181216"/>
                      <a:pt x="1691405" y="1163943"/>
                      <a:pt x="1706684" y="1148595"/>
                    </a:cubicBezTo>
                    <a:close/>
                    <a:moveTo>
                      <a:pt x="2433965" y="1082569"/>
                    </a:moveTo>
                    <a:lnTo>
                      <a:pt x="2297389" y="1107642"/>
                    </a:lnTo>
                    <a:lnTo>
                      <a:pt x="2297389" y="1254650"/>
                    </a:lnTo>
                    <a:lnTo>
                      <a:pt x="2301560" y="2135295"/>
                    </a:lnTo>
                    <a:lnTo>
                      <a:pt x="1900814" y="2135295"/>
                    </a:lnTo>
                    <a:lnTo>
                      <a:pt x="1900814" y="1410370"/>
                    </a:lnTo>
                    <a:cubicBezTo>
                      <a:pt x="1828019" y="1521547"/>
                      <a:pt x="1786623" y="1654607"/>
                      <a:pt x="1786623" y="1797334"/>
                    </a:cubicBezTo>
                    <a:cubicBezTo>
                      <a:pt x="1786623" y="2196263"/>
                      <a:pt x="2110017" y="2519658"/>
                      <a:pt x="2508947" y="2519658"/>
                    </a:cubicBezTo>
                    <a:cubicBezTo>
                      <a:pt x="2907877" y="2519658"/>
                      <a:pt x="3231272" y="2196263"/>
                      <a:pt x="3231272" y="1797334"/>
                    </a:cubicBezTo>
                    <a:cubicBezTo>
                      <a:pt x="3231272" y="1516177"/>
                      <a:pt x="3070637" y="1272536"/>
                      <a:pt x="2834711" y="1155982"/>
                    </a:cubicBezTo>
                    <a:lnTo>
                      <a:pt x="2834711" y="2126888"/>
                    </a:lnTo>
                    <a:lnTo>
                      <a:pt x="2433965" y="2126888"/>
                    </a:lnTo>
                    <a:close/>
                    <a:moveTo>
                      <a:pt x="892794" y="1005697"/>
                    </a:moveTo>
                    <a:lnTo>
                      <a:pt x="1171444" y="1005697"/>
                    </a:lnTo>
                    <a:lnTo>
                      <a:pt x="1171444" y="1856055"/>
                    </a:lnTo>
                    <a:lnTo>
                      <a:pt x="892794" y="1856055"/>
                    </a:lnTo>
                    <a:close/>
                    <a:moveTo>
                      <a:pt x="3044451" y="912579"/>
                    </a:moveTo>
                    <a:cubicBezTo>
                      <a:pt x="3046712" y="913637"/>
                      <a:pt x="3048831" y="914931"/>
                      <a:pt x="3050808" y="916453"/>
                    </a:cubicBezTo>
                    <a:close/>
                    <a:moveTo>
                      <a:pt x="1787030" y="896624"/>
                    </a:moveTo>
                    <a:lnTo>
                      <a:pt x="2005647" y="896624"/>
                    </a:lnTo>
                    <a:cubicBezTo>
                      <a:pt x="1908330" y="950663"/>
                      <a:pt x="1820915" y="1020376"/>
                      <a:pt x="1747195" y="1102862"/>
                    </a:cubicBezTo>
                    <a:cubicBezTo>
                      <a:pt x="1758486" y="1086030"/>
                      <a:pt x="1772541" y="1071740"/>
                      <a:pt x="1787030" y="1057893"/>
                    </a:cubicBezTo>
                    <a:close/>
                    <a:moveTo>
                      <a:pt x="2136269" y="835341"/>
                    </a:moveTo>
                    <a:cubicBezTo>
                      <a:pt x="2120983" y="840178"/>
                      <a:pt x="2106246" y="846327"/>
                      <a:pt x="2091974" y="853455"/>
                    </a:cubicBezTo>
                    <a:cubicBezTo>
                      <a:pt x="2105843" y="845389"/>
                      <a:pt x="2120627" y="839273"/>
                      <a:pt x="2136269" y="835341"/>
                    </a:cubicBezTo>
                    <a:close/>
                    <a:moveTo>
                      <a:pt x="2511958" y="786762"/>
                    </a:moveTo>
                    <a:cubicBezTo>
                      <a:pt x="3072620" y="786762"/>
                      <a:pt x="3527126" y="1242701"/>
                      <a:pt x="3527126" y="1805131"/>
                    </a:cubicBezTo>
                    <a:cubicBezTo>
                      <a:pt x="3527126" y="2367561"/>
                      <a:pt x="3072620" y="2823500"/>
                      <a:pt x="2511958" y="2823500"/>
                    </a:cubicBezTo>
                    <a:cubicBezTo>
                      <a:pt x="1951296" y="2823500"/>
                      <a:pt x="1496790" y="2367561"/>
                      <a:pt x="1496790" y="1805131"/>
                    </a:cubicBezTo>
                    <a:cubicBezTo>
                      <a:pt x="1496790" y="1242701"/>
                      <a:pt x="1951296" y="786762"/>
                      <a:pt x="2511958" y="786762"/>
                    </a:cubicBezTo>
                    <a:close/>
                    <a:moveTo>
                      <a:pt x="1674679" y="377937"/>
                    </a:moveTo>
                    <a:lnTo>
                      <a:pt x="1767684" y="377937"/>
                    </a:lnTo>
                    <a:lnTo>
                      <a:pt x="1767684" y="584477"/>
                    </a:lnTo>
                    <a:lnTo>
                      <a:pt x="1674679" y="584477"/>
                    </a:lnTo>
                    <a:close/>
                    <a:moveTo>
                      <a:pt x="1510757" y="377937"/>
                    </a:moveTo>
                    <a:lnTo>
                      <a:pt x="1603762" y="377937"/>
                    </a:lnTo>
                    <a:lnTo>
                      <a:pt x="1603762" y="584477"/>
                    </a:lnTo>
                    <a:lnTo>
                      <a:pt x="1510757" y="584477"/>
                    </a:lnTo>
                    <a:close/>
                    <a:moveTo>
                      <a:pt x="1346833" y="377937"/>
                    </a:moveTo>
                    <a:lnTo>
                      <a:pt x="1439838" y="377937"/>
                    </a:lnTo>
                    <a:lnTo>
                      <a:pt x="1439838" y="584477"/>
                    </a:lnTo>
                    <a:lnTo>
                      <a:pt x="1346833" y="584477"/>
                    </a:lnTo>
                    <a:close/>
                    <a:moveTo>
                      <a:pt x="1182909" y="377937"/>
                    </a:moveTo>
                    <a:lnTo>
                      <a:pt x="1275914" y="377937"/>
                    </a:lnTo>
                    <a:lnTo>
                      <a:pt x="1275914" y="584477"/>
                    </a:lnTo>
                    <a:lnTo>
                      <a:pt x="1182909" y="584477"/>
                    </a:lnTo>
                    <a:close/>
                    <a:moveTo>
                      <a:pt x="1018985" y="377937"/>
                    </a:moveTo>
                    <a:lnTo>
                      <a:pt x="1111990" y="377937"/>
                    </a:lnTo>
                    <a:lnTo>
                      <a:pt x="1111990" y="584477"/>
                    </a:lnTo>
                    <a:lnTo>
                      <a:pt x="1018985" y="584477"/>
                    </a:lnTo>
                    <a:close/>
                    <a:moveTo>
                      <a:pt x="855062" y="377937"/>
                    </a:moveTo>
                    <a:lnTo>
                      <a:pt x="948067" y="377937"/>
                    </a:lnTo>
                    <a:lnTo>
                      <a:pt x="948067" y="584477"/>
                    </a:lnTo>
                    <a:lnTo>
                      <a:pt x="855062" y="584477"/>
                    </a:lnTo>
                    <a:close/>
                    <a:moveTo>
                      <a:pt x="691138" y="377937"/>
                    </a:moveTo>
                    <a:lnTo>
                      <a:pt x="784143" y="377937"/>
                    </a:lnTo>
                    <a:lnTo>
                      <a:pt x="784143" y="584477"/>
                    </a:lnTo>
                    <a:lnTo>
                      <a:pt x="691138" y="584477"/>
                    </a:lnTo>
                    <a:close/>
                    <a:moveTo>
                      <a:pt x="527214" y="377937"/>
                    </a:moveTo>
                    <a:lnTo>
                      <a:pt x="620219" y="377937"/>
                    </a:lnTo>
                    <a:lnTo>
                      <a:pt x="620219" y="584477"/>
                    </a:lnTo>
                    <a:lnTo>
                      <a:pt x="527214" y="584477"/>
                    </a:lnTo>
                    <a:close/>
                    <a:moveTo>
                      <a:pt x="0" y="0"/>
                    </a:moveTo>
                    <a:lnTo>
                      <a:pt x="2914602" y="0"/>
                    </a:lnTo>
                    <a:lnTo>
                      <a:pt x="2914602" y="845237"/>
                    </a:lnTo>
                    <a:cubicBezTo>
                      <a:pt x="2790810" y="792848"/>
                      <a:pt x="2654751" y="763926"/>
                      <a:pt x="2511958" y="763926"/>
                    </a:cubicBezTo>
                    <a:cubicBezTo>
                      <a:pt x="2411521" y="763926"/>
                      <a:pt x="2314415" y="778235"/>
                      <a:pt x="2222782" y="805708"/>
                    </a:cubicBezTo>
                    <a:lnTo>
                      <a:pt x="2222782" y="653320"/>
                    </a:lnTo>
                    <a:lnTo>
                      <a:pt x="2501432" y="653320"/>
                    </a:lnTo>
                    <a:lnTo>
                      <a:pt x="2501432" y="763569"/>
                    </a:lnTo>
                    <a:cubicBezTo>
                      <a:pt x="2503932" y="762821"/>
                      <a:pt x="2506440" y="762810"/>
                      <a:pt x="2508947" y="762810"/>
                    </a:cubicBezTo>
                    <a:cubicBezTo>
                      <a:pt x="2581363" y="762810"/>
                      <a:pt x="2652040" y="770251"/>
                      <a:pt x="2720199" y="784685"/>
                    </a:cubicBezTo>
                    <a:lnTo>
                      <a:pt x="2720199" y="194403"/>
                    </a:lnTo>
                    <a:lnTo>
                      <a:pt x="194403" y="194403"/>
                    </a:lnTo>
                    <a:lnTo>
                      <a:pt x="194403" y="3620202"/>
                    </a:lnTo>
                    <a:lnTo>
                      <a:pt x="2720199" y="3620202"/>
                    </a:lnTo>
                    <a:lnTo>
                      <a:pt x="2720199" y="2915468"/>
                    </a:lnTo>
                    <a:cubicBezTo>
                      <a:pt x="2788410" y="2909632"/>
                      <a:pt x="2853714" y="2891807"/>
                      <a:pt x="2914602" y="2863549"/>
                    </a:cubicBezTo>
                    <a:lnTo>
                      <a:pt x="2914602" y="3814604"/>
                    </a:lnTo>
                    <a:lnTo>
                      <a:pt x="0" y="381460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69" name="Group 168"/>
            <p:cNvGrpSpPr/>
            <p:nvPr/>
          </p:nvGrpSpPr>
          <p:grpSpPr>
            <a:xfrm>
              <a:off x="9538831" y="2881079"/>
              <a:ext cx="1920240" cy="1005840"/>
              <a:chOff x="9538831" y="2881079"/>
              <a:chExt cx="1920240" cy="1005840"/>
            </a:xfrm>
          </p:grpSpPr>
          <p:sp>
            <p:nvSpPr>
              <p:cNvPr id="170" name="Rectangle 169"/>
              <p:cNvSpPr/>
              <p:nvPr/>
            </p:nvSpPr>
            <p:spPr bwMode="auto">
              <a:xfrm>
                <a:off x="9538831" y="2881079"/>
                <a:ext cx="1920240" cy="1005840"/>
              </a:xfrm>
              <a:prstGeom prst="rect">
                <a:avLst/>
              </a:prstGeom>
              <a:solidFill>
                <a:srgbClr val="00B0F0"/>
              </a:solidFill>
              <a:ln w="1905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149174" numCol="1" spcCol="0" rtlCol="0" fromWordArt="0" anchor="t" anchorCtr="0" forceAA="0" compatLnSpc="1">
                <a:prstTxWarp prst="textNoShape">
                  <a:avLst/>
                </a:prstTxWarp>
                <a:noAutofit/>
              </a:bodyPr>
              <a:lstStyle/>
              <a:p>
                <a:pPr algn="ctr" defTabSz="792083">
                  <a:lnSpc>
                    <a:spcPct val="90000"/>
                  </a:lnSpc>
                </a:pPr>
                <a:r>
                  <a:rPr lang="en-US" sz="1600" dirty="0">
                    <a:solidFill>
                      <a:schemeClr val="tx1"/>
                    </a:solidFill>
                    <a:latin typeface="Segoe UI Semibold" panose="020B0702040204020203" pitchFamily="34" charset="0"/>
                  </a:rPr>
                  <a:t>Data warehouse</a:t>
                </a:r>
              </a:p>
              <a:p>
                <a:pPr algn="ctr" defTabSz="792083">
                  <a:lnSpc>
                    <a:spcPct val="90000"/>
                  </a:lnSpc>
                </a:pPr>
                <a:endParaRPr lang="en-US" sz="1800" dirty="0">
                  <a:gradFill>
                    <a:gsLst>
                      <a:gs pos="0">
                        <a:srgbClr val="505050"/>
                      </a:gs>
                      <a:gs pos="100000">
                        <a:srgbClr val="505050"/>
                      </a:gs>
                    </a:gsLst>
                    <a:lin ang="5400000" scaled="0"/>
                  </a:gradFill>
                </a:endParaRPr>
              </a:p>
            </p:txBody>
          </p:sp>
          <p:sp>
            <p:nvSpPr>
              <p:cNvPr id="171" name="TextBox 170"/>
              <p:cNvSpPr txBox="1"/>
              <p:nvPr/>
            </p:nvSpPr>
            <p:spPr>
              <a:xfrm>
                <a:off x="10498953" y="3001117"/>
                <a:ext cx="65" cy="276999"/>
              </a:xfrm>
              <a:prstGeom prst="rect">
                <a:avLst/>
              </a:prstGeom>
              <a:solidFill>
                <a:srgbClr val="F0880A"/>
              </a:solidFill>
            </p:spPr>
            <p:txBody>
              <a:bodyPr wrap="none" lIns="0" tIns="0" rIns="0" bIns="0" rtlCol="0" anchor="ctr" anchorCtr="0">
                <a:spAutoFit/>
              </a:bodyPr>
              <a:lstStyle/>
              <a:p>
                <a:pPr algn="ctr"/>
                <a:endParaRPr lang="en-US" sz="1800" dirty="0">
                  <a:gradFill>
                    <a:gsLst>
                      <a:gs pos="0">
                        <a:schemeClr val="bg1"/>
                      </a:gs>
                      <a:gs pos="100000">
                        <a:schemeClr val="bg1"/>
                      </a:gs>
                    </a:gsLst>
                    <a:lin ang="5400000" scaled="1"/>
                  </a:gradFill>
                  <a:latin typeface="+mj-lt"/>
                </a:endParaRPr>
              </a:p>
            </p:txBody>
          </p:sp>
          <p:sp>
            <p:nvSpPr>
              <p:cNvPr id="172" name="Oval 171"/>
              <p:cNvSpPr/>
              <p:nvPr/>
            </p:nvSpPr>
            <p:spPr>
              <a:xfrm>
                <a:off x="10347265" y="3371510"/>
                <a:ext cx="286591" cy="73143"/>
              </a:xfrm>
              <a:prstGeom prst="ellipse">
                <a:avLst/>
              </a:prstGeom>
              <a:solidFill>
                <a:srgbClr val="F08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3" name="Freeform 172"/>
              <p:cNvSpPr>
                <a:spLocks noChangeArrowheads="1"/>
              </p:cNvSpPr>
              <p:nvPr/>
            </p:nvSpPr>
            <p:spPr bwMode="auto">
              <a:xfrm>
                <a:off x="10127134" y="3251941"/>
                <a:ext cx="743637" cy="582256"/>
              </a:xfrm>
              <a:custGeom>
                <a:avLst/>
                <a:gdLst>
                  <a:gd name="connsiteX0" fmla="*/ 791851 w 1180643"/>
                  <a:gd name="connsiteY0" fmla="*/ 0 h 981854"/>
                  <a:gd name="connsiteX1" fmla="*/ 1013448 w 1180643"/>
                  <a:gd name="connsiteY1" fmla="*/ 0 h 981854"/>
                  <a:gd name="connsiteX2" fmla="*/ 1013448 w 1180643"/>
                  <a:gd name="connsiteY2" fmla="*/ 148707 h 981854"/>
                  <a:gd name="connsiteX3" fmla="*/ 1180643 w 1180643"/>
                  <a:gd name="connsiteY3" fmla="*/ 148707 h 981854"/>
                  <a:gd name="connsiteX4" fmla="*/ 1180643 w 1180643"/>
                  <a:gd name="connsiteY4" fmla="*/ 186336 h 981854"/>
                  <a:gd name="connsiteX5" fmla="*/ 1107702 w 1180643"/>
                  <a:gd name="connsiteY5" fmla="*/ 186336 h 981854"/>
                  <a:gd name="connsiteX6" fmla="*/ 1107702 w 1180643"/>
                  <a:gd name="connsiteY6" fmla="*/ 981854 h 981854"/>
                  <a:gd name="connsiteX7" fmla="*/ 33753 w 1180643"/>
                  <a:gd name="connsiteY7" fmla="*/ 981854 h 981854"/>
                  <a:gd name="connsiteX8" fmla="*/ 33753 w 1180643"/>
                  <a:gd name="connsiteY8" fmla="*/ 186336 h 981854"/>
                  <a:gd name="connsiteX9" fmla="*/ 0 w 1180643"/>
                  <a:gd name="connsiteY9" fmla="*/ 186336 h 981854"/>
                  <a:gd name="connsiteX10" fmla="*/ 0 w 1180643"/>
                  <a:gd name="connsiteY10" fmla="*/ 148707 h 981854"/>
                  <a:gd name="connsiteX11" fmla="*/ 791851 w 1180643"/>
                  <a:gd name="connsiteY11" fmla="*/ 148707 h 98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0643" h="981854">
                    <a:moveTo>
                      <a:pt x="791851" y="0"/>
                    </a:moveTo>
                    <a:lnTo>
                      <a:pt x="1013448" y="0"/>
                    </a:lnTo>
                    <a:lnTo>
                      <a:pt x="1013448" y="148707"/>
                    </a:lnTo>
                    <a:lnTo>
                      <a:pt x="1180643" y="148707"/>
                    </a:lnTo>
                    <a:lnTo>
                      <a:pt x="1180643" y="186336"/>
                    </a:lnTo>
                    <a:lnTo>
                      <a:pt x="1107702" y="186336"/>
                    </a:lnTo>
                    <a:lnTo>
                      <a:pt x="1107702" y="981854"/>
                    </a:lnTo>
                    <a:lnTo>
                      <a:pt x="33753" y="981854"/>
                    </a:lnTo>
                    <a:lnTo>
                      <a:pt x="33753" y="186336"/>
                    </a:lnTo>
                    <a:lnTo>
                      <a:pt x="0" y="186336"/>
                    </a:lnTo>
                    <a:lnTo>
                      <a:pt x="0" y="148707"/>
                    </a:lnTo>
                    <a:lnTo>
                      <a:pt x="791851" y="148707"/>
                    </a:lnTo>
                    <a:close/>
                  </a:path>
                </a:pathLst>
              </a:custGeom>
              <a:solidFill>
                <a:schemeClr val="bg1"/>
              </a:solidFill>
              <a:ln>
                <a:noFill/>
              </a:ln>
              <a:extLst/>
            </p:spPr>
            <p:txBody>
              <a:bodyPr vert="horz" wrap="square" lIns="87880" tIns="43940" rIns="87880" bIns="4394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prstClr val="black"/>
                  </a:solidFill>
                  <a:effectLst/>
                  <a:uLnTx/>
                  <a:uFillTx/>
                  <a:latin typeface="Segoe UI"/>
                  <a:ea typeface="+mn-ea"/>
                  <a:cs typeface="+mn-cs"/>
                </a:endParaRPr>
              </a:p>
            </p:txBody>
          </p:sp>
          <p:sp>
            <p:nvSpPr>
              <p:cNvPr id="174" name="icon  BINARY"/>
              <p:cNvSpPr>
                <a:spLocks noChangeAspect="1" noEditPoints="1"/>
              </p:cNvSpPr>
              <p:nvPr/>
            </p:nvSpPr>
            <p:spPr bwMode="auto">
              <a:xfrm>
                <a:off x="10280803" y="3399371"/>
                <a:ext cx="436297" cy="358055"/>
              </a:xfrm>
              <a:custGeom>
                <a:avLst/>
                <a:gdLst>
                  <a:gd name="T0" fmla="*/ 64 w 275"/>
                  <a:gd name="T1" fmla="*/ 55 h 226"/>
                  <a:gd name="T2" fmla="*/ 65 w 275"/>
                  <a:gd name="T3" fmla="*/ 0 h 226"/>
                  <a:gd name="T4" fmla="*/ 64 w 275"/>
                  <a:gd name="T5" fmla="*/ 9 h 226"/>
                  <a:gd name="T6" fmla="*/ 72 w 275"/>
                  <a:gd name="T7" fmla="*/ 28 h 226"/>
                  <a:gd name="T8" fmla="*/ 96 w 275"/>
                  <a:gd name="T9" fmla="*/ 45 h 226"/>
                  <a:gd name="T10" fmla="*/ 96 w 275"/>
                  <a:gd name="T11" fmla="*/ 15 h 226"/>
                  <a:gd name="T12" fmla="*/ 119 w 275"/>
                  <a:gd name="T13" fmla="*/ 45 h 226"/>
                  <a:gd name="T14" fmla="*/ 178 w 275"/>
                  <a:gd name="T15" fmla="*/ 54 h 226"/>
                  <a:gd name="T16" fmla="*/ 155 w 275"/>
                  <a:gd name="T17" fmla="*/ 45 h 226"/>
                  <a:gd name="T18" fmla="*/ 144 w 275"/>
                  <a:gd name="T19" fmla="*/ 5 h 226"/>
                  <a:gd name="T20" fmla="*/ 178 w 275"/>
                  <a:gd name="T21" fmla="*/ 45 h 226"/>
                  <a:gd name="T22" fmla="*/ 222 w 275"/>
                  <a:gd name="T23" fmla="*/ 48 h 226"/>
                  <a:gd name="T24" fmla="*/ 194 w 275"/>
                  <a:gd name="T25" fmla="*/ 7 h 226"/>
                  <a:gd name="T26" fmla="*/ 215 w 275"/>
                  <a:gd name="T27" fmla="*/ 28 h 226"/>
                  <a:gd name="T28" fmla="*/ 208 w 275"/>
                  <a:gd name="T29" fmla="*/ 46 h 226"/>
                  <a:gd name="T30" fmla="*/ 269 w 275"/>
                  <a:gd name="T31" fmla="*/ 48 h 226"/>
                  <a:gd name="T32" fmla="*/ 242 w 275"/>
                  <a:gd name="T33" fmla="*/ 7 h 226"/>
                  <a:gd name="T34" fmla="*/ 263 w 275"/>
                  <a:gd name="T35" fmla="*/ 28 h 226"/>
                  <a:gd name="T36" fmla="*/ 256 w 275"/>
                  <a:gd name="T37" fmla="*/ 46 h 226"/>
                  <a:gd name="T38" fmla="*/ 0 w 275"/>
                  <a:gd name="T39" fmla="*/ 140 h 226"/>
                  <a:gd name="T40" fmla="*/ 11 w 275"/>
                  <a:gd name="T41" fmla="*/ 98 h 226"/>
                  <a:gd name="T42" fmla="*/ 23 w 275"/>
                  <a:gd name="T43" fmla="*/ 85 h 226"/>
                  <a:gd name="T44" fmla="*/ 34 w 275"/>
                  <a:gd name="T45" fmla="*/ 140 h 226"/>
                  <a:gd name="T46" fmla="*/ 64 w 275"/>
                  <a:gd name="T47" fmla="*/ 141 h 226"/>
                  <a:gd name="T48" fmla="*/ 65 w 275"/>
                  <a:gd name="T49" fmla="*/ 85 h 226"/>
                  <a:gd name="T50" fmla="*/ 64 w 275"/>
                  <a:gd name="T51" fmla="*/ 94 h 226"/>
                  <a:gd name="T52" fmla="*/ 71 w 275"/>
                  <a:gd name="T53" fmla="*/ 113 h 226"/>
                  <a:gd name="T54" fmla="*/ 111 w 275"/>
                  <a:gd name="T55" fmla="*/ 141 h 226"/>
                  <a:gd name="T56" fmla="*/ 112 w 275"/>
                  <a:gd name="T57" fmla="*/ 85 h 226"/>
                  <a:gd name="T58" fmla="*/ 112 w 275"/>
                  <a:gd name="T59" fmla="*/ 94 h 226"/>
                  <a:gd name="T60" fmla="*/ 119 w 275"/>
                  <a:gd name="T61" fmla="*/ 113 h 226"/>
                  <a:gd name="T62" fmla="*/ 145 w 275"/>
                  <a:gd name="T63" fmla="*/ 130 h 226"/>
                  <a:gd name="T64" fmla="*/ 144 w 275"/>
                  <a:gd name="T65" fmla="*/ 100 h 226"/>
                  <a:gd name="T66" fmla="*/ 167 w 275"/>
                  <a:gd name="T67" fmla="*/ 130 h 226"/>
                  <a:gd name="T68" fmla="*/ 227 w 275"/>
                  <a:gd name="T69" fmla="*/ 113 h 226"/>
                  <a:gd name="T70" fmla="*/ 188 w 275"/>
                  <a:gd name="T71" fmla="*/ 115 h 226"/>
                  <a:gd name="T72" fmla="*/ 227 w 275"/>
                  <a:gd name="T73" fmla="*/ 113 h 226"/>
                  <a:gd name="T74" fmla="*/ 200 w 275"/>
                  <a:gd name="T75" fmla="*/ 113 h 226"/>
                  <a:gd name="T76" fmla="*/ 83 w 275"/>
                  <a:gd name="T77" fmla="*/ 199 h 226"/>
                  <a:gd name="T78" fmla="*/ 45 w 275"/>
                  <a:gd name="T79" fmla="*/ 200 h 226"/>
                  <a:gd name="T80" fmla="*/ 83 w 275"/>
                  <a:gd name="T81" fmla="*/ 199 h 226"/>
                  <a:gd name="T82" fmla="*/ 56 w 275"/>
                  <a:gd name="T83" fmla="*/ 200 h 226"/>
                  <a:gd name="T84" fmla="*/ 132 w 275"/>
                  <a:gd name="T85" fmla="*/ 199 h 226"/>
                  <a:gd name="T86" fmla="*/ 93 w 275"/>
                  <a:gd name="T87" fmla="*/ 200 h 226"/>
                  <a:gd name="T88" fmla="*/ 132 w 275"/>
                  <a:gd name="T89" fmla="*/ 199 h 226"/>
                  <a:gd name="T90" fmla="*/ 105 w 275"/>
                  <a:gd name="T91" fmla="*/ 200 h 226"/>
                  <a:gd name="T92" fmla="*/ 178 w 275"/>
                  <a:gd name="T93" fmla="*/ 225 h 226"/>
                  <a:gd name="T94" fmla="*/ 155 w 275"/>
                  <a:gd name="T95" fmla="*/ 216 h 226"/>
                  <a:gd name="T96" fmla="*/ 144 w 275"/>
                  <a:gd name="T97" fmla="*/ 176 h 226"/>
                  <a:gd name="T98" fmla="*/ 178 w 275"/>
                  <a:gd name="T99" fmla="*/ 216 h 226"/>
                  <a:gd name="T100" fmla="*/ 222 w 275"/>
                  <a:gd name="T101" fmla="*/ 220 h 226"/>
                  <a:gd name="T102" fmla="*/ 194 w 275"/>
                  <a:gd name="T103" fmla="*/ 178 h 226"/>
                  <a:gd name="T104" fmla="*/ 215 w 275"/>
                  <a:gd name="T105" fmla="*/ 199 h 226"/>
                  <a:gd name="T106" fmla="*/ 208 w 275"/>
                  <a:gd name="T107" fmla="*/ 218 h 226"/>
                  <a:gd name="T108" fmla="*/ 240 w 275"/>
                  <a:gd name="T109" fmla="*/ 225 h 226"/>
                  <a:gd name="T110" fmla="*/ 252 w 275"/>
                  <a:gd name="T111" fmla="*/ 183 h 226"/>
                  <a:gd name="T112" fmla="*/ 263 w 275"/>
                  <a:gd name="T113" fmla="*/ 172 h 226"/>
                  <a:gd name="T114" fmla="*/ 274 w 275"/>
                  <a:gd name="T115" fmla="*/ 225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5" h="226">
                    <a:moveTo>
                      <a:pt x="83" y="27"/>
                    </a:moveTo>
                    <a:cubicBezTo>
                      <a:pt x="83" y="36"/>
                      <a:pt x="82" y="44"/>
                      <a:pt x="78" y="48"/>
                    </a:cubicBezTo>
                    <a:cubicBezTo>
                      <a:pt x="75" y="53"/>
                      <a:pt x="70" y="55"/>
                      <a:pt x="64" y="55"/>
                    </a:cubicBezTo>
                    <a:cubicBezTo>
                      <a:pt x="51" y="55"/>
                      <a:pt x="45" y="46"/>
                      <a:pt x="45" y="28"/>
                    </a:cubicBezTo>
                    <a:cubicBezTo>
                      <a:pt x="45" y="19"/>
                      <a:pt x="46" y="13"/>
                      <a:pt x="51" y="7"/>
                    </a:cubicBezTo>
                    <a:cubicBezTo>
                      <a:pt x="54" y="3"/>
                      <a:pt x="58" y="0"/>
                      <a:pt x="65" y="0"/>
                    </a:cubicBezTo>
                    <a:cubicBezTo>
                      <a:pt x="77" y="0"/>
                      <a:pt x="83" y="9"/>
                      <a:pt x="83" y="27"/>
                    </a:cubicBezTo>
                    <a:moveTo>
                      <a:pt x="72" y="28"/>
                    </a:moveTo>
                    <a:cubicBezTo>
                      <a:pt x="72" y="16"/>
                      <a:pt x="68" y="9"/>
                      <a:pt x="64" y="9"/>
                    </a:cubicBezTo>
                    <a:cubicBezTo>
                      <a:pt x="60" y="9"/>
                      <a:pt x="56" y="16"/>
                      <a:pt x="56" y="28"/>
                    </a:cubicBezTo>
                    <a:cubicBezTo>
                      <a:pt x="56" y="41"/>
                      <a:pt x="60" y="46"/>
                      <a:pt x="64" y="46"/>
                    </a:cubicBezTo>
                    <a:cubicBezTo>
                      <a:pt x="68" y="46"/>
                      <a:pt x="72" y="41"/>
                      <a:pt x="72" y="28"/>
                    </a:cubicBezTo>
                    <a:moveTo>
                      <a:pt x="129" y="54"/>
                    </a:moveTo>
                    <a:cubicBezTo>
                      <a:pt x="96" y="54"/>
                      <a:pt x="96" y="54"/>
                      <a:pt x="96" y="54"/>
                    </a:cubicBezTo>
                    <a:cubicBezTo>
                      <a:pt x="96" y="45"/>
                      <a:pt x="96" y="45"/>
                      <a:pt x="96" y="45"/>
                    </a:cubicBezTo>
                    <a:cubicBezTo>
                      <a:pt x="107" y="45"/>
                      <a:pt x="107" y="45"/>
                      <a:pt x="107" y="45"/>
                    </a:cubicBezTo>
                    <a:cubicBezTo>
                      <a:pt x="107" y="11"/>
                      <a:pt x="107" y="11"/>
                      <a:pt x="107" y="11"/>
                    </a:cubicBezTo>
                    <a:cubicBezTo>
                      <a:pt x="96" y="15"/>
                      <a:pt x="96" y="15"/>
                      <a:pt x="96" y="15"/>
                    </a:cubicBezTo>
                    <a:cubicBezTo>
                      <a:pt x="96" y="5"/>
                      <a:pt x="96" y="5"/>
                      <a:pt x="96" y="5"/>
                    </a:cubicBezTo>
                    <a:cubicBezTo>
                      <a:pt x="119" y="0"/>
                      <a:pt x="119" y="0"/>
                      <a:pt x="119" y="0"/>
                    </a:cubicBezTo>
                    <a:cubicBezTo>
                      <a:pt x="119" y="45"/>
                      <a:pt x="119" y="45"/>
                      <a:pt x="119" y="45"/>
                    </a:cubicBezTo>
                    <a:cubicBezTo>
                      <a:pt x="129" y="45"/>
                      <a:pt x="129" y="45"/>
                      <a:pt x="129" y="45"/>
                    </a:cubicBezTo>
                    <a:lnTo>
                      <a:pt x="129" y="54"/>
                    </a:lnTo>
                    <a:close/>
                    <a:moveTo>
                      <a:pt x="178" y="54"/>
                    </a:moveTo>
                    <a:cubicBezTo>
                      <a:pt x="144" y="54"/>
                      <a:pt x="144" y="54"/>
                      <a:pt x="144" y="54"/>
                    </a:cubicBezTo>
                    <a:cubicBezTo>
                      <a:pt x="144" y="45"/>
                      <a:pt x="144" y="45"/>
                      <a:pt x="144" y="45"/>
                    </a:cubicBezTo>
                    <a:cubicBezTo>
                      <a:pt x="155" y="45"/>
                      <a:pt x="155" y="45"/>
                      <a:pt x="155" y="45"/>
                    </a:cubicBezTo>
                    <a:cubicBezTo>
                      <a:pt x="155" y="11"/>
                      <a:pt x="155" y="11"/>
                      <a:pt x="155" y="11"/>
                    </a:cubicBezTo>
                    <a:cubicBezTo>
                      <a:pt x="144" y="15"/>
                      <a:pt x="144" y="15"/>
                      <a:pt x="144" y="15"/>
                    </a:cubicBezTo>
                    <a:cubicBezTo>
                      <a:pt x="144" y="5"/>
                      <a:pt x="144" y="5"/>
                      <a:pt x="144" y="5"/>
                    </a:cubicBezTo>
                    <a:cubicBezTo>
                      <a:pt x="167" y="0"/>
                      <a:pt x="167" y="0"/>
                      <a:pt x="167" y="0"/>
                    </a:cubicBezTo>
                    <a:cubicBezTo>
                      <a:pt x="167" y="45"/>
                      <a:pt x="167" y="45"/>
                      <a:pt x="167" y="45"/>
                    </a:cubicBezTo>
                    <a:cubicBezTo>
                      <a:pt x="178" y="45"/>
                      <a:pt x="178" y="45"/>
                      <a:pt x="178" y="45"/>
                    </a:cubicBezTo>
                    <a:lnTo>
                      <a:pt x="178" y="54"/>
                    </a:lnTo>
                    <a:close/>
                    <a:moveTo>
                      <a:pt x="227" y="27"/>
                    </a:moveTo>
                    <a:cubicBezTo>
                      <a:pt x="227" y="36"/>
                      <a:pt x="225" y="44"/>
                      <a:pt x="222" y="48"/>
                    </a:cubicBezTo>
                    <a:cubicBezTo>
                      <a:pt x="218" y="53"/>
                      <a:pt x="214" y="55"/>
                      <a:pt x="207" y="55"/>
                    </a:cubicBezTo>
                    <a:cubicBezTo>
                      <a:pt x="195" y="55"/>
                      <a:pt x="188" y="46"/>
                      <a:pt x="188" y="28"/>
                    </a:cubicBezTo>
                    <a:cubicBezTo>
                      <a:pt x="188" y="19"/>
                      <a:pt x="191" y="13"/>
                      <a:pt x="194" y="7"/>
                    </a:cubicBezTo>
                    <a:cubicBezTo>
                      <a:pt x="197" y="3"/>
                      <a:pt x="203" y="0"/>
                      <a:pt x="208" y="0"/>
                    </a:cubicBezTo>
                    <a:cubicBezTo>
                      <a:pt x="220" y="0"/>
                      <a:pt x="227" y="9"/>
                      <a:pt x="227" y="27"/>
                    </a:cubicBezTo>
                    <a:moveTo>
                      <a:pt x="215" y="28"/>
                    </a:moveTo>
                    <a:cubicBezTo>
                      <a:pt x="215" y="16"/>
                      <a:pt x="213" y="9"/>
                      <a:pt x="208" y="9"/>
                    </a:cubicBezTo>
                    <a:cubicBezTo>
                      <a:pt x="203" y="9"/>
                      <a:pt x="200" y="16"/>
                      <a:pt x="200" y="28"/>
                    </a:cubicBezTo>
                    <a:cubicBezTo>
                      <a:pt x="200" y="41"/>
                      <a:pt x="203" y="46"/>
                      <a:pt x="208" y="46"/>
                    </a:cubicBezTo>
                    <a:cubicBezTo>
                      <a:pt x="213" y="46"/>
                      <a:pt x="215" y="41"/>
                      <a:pt x="215" y="28"/>
                    </a:cubicBezTo>
                    <a:moveTo>
                      <a:pt x="275" y="27"/>
                    </a:moveTo>
                    <a:cubicBezTo>
                      <a:pt x="275" y="36"/>
                      <a:pt x="274" y="44"/>
                      <a:pt x="269" y="48"/>
                    </a:cubicBezTo>
                    <a:cubicBezTo>
                      <a:pt x="266" y="53"/>
                      <a:pt x="262" y="55"/>
                      <a:pt x="256" y="55"/>
                    </a:cubicBezTo>
                    <a:cubicBezTo>
                      <a:pt x="243" y="55"/>
                      <a:pt x="236" y="46"/>
                      <a:pt x="236" y="28"/>
                    </a:cubicBezTo>
                    <a:cubicBezTo>
                      <a:pt x="236" y="19"/>
                      <a:pt x="238" y="13"/>
                      <a:pt x="242" y="7"/>
                    </a:cubicBezTo>
                    <a:cubicBezTo>
                      <a:pt x="245" y="3"/>
                      <a:pt x="250" y="0"/>
                      <a:pt x="256" y="0"/>
                    </a:cubicBezTo>
                    <a:cubicBezTo>
                      <a:pt x="269" y="0"/>
                      <a:pt x="275" y="9"/>
                      <a:pt x="275" y="27"/>
                    </a:cubicBezTo>
                    <a:moveTo>
                      <a:pt x="263" y="28"/>
                    </a:moveTo>
                    <a:cubicBezTo>
                      <a:pt x="263" y="16"/>
                      <a:pt x="260" y="9"/>
                      <a:pt x="256" y="9"/>
                    </a:cubicBezTo>
                    <a:cubicBezTo>
                      <a:pt x="250" y="9"/>
                      <a:pt x="248" y="16"/>
                      <a:pt x="248" y="28"/>
                    </a:cubicBezTo>
                    <a:cubicBezTo>
                      <a:pt x="248" y="41"/>
                      <a:pt x="250" y="46"/>
                      <a:pt x="256" y="46"/>
                    </a:cubicBezTo>
                    <a:cubicBezTo>
                      <a:pt x="260" y="46"/>
                      <a:pt x="263" y="41"/>
                      <a:pt x="263" y="28"/>
                    </a:cubicBezTo>
                    <a:moveTo>
                      <a:pt x="34" y="140"/>
                    </a:moveTo>
                    <a:cubicBezTo>
                      <a:pt x="0" y="140"/>
                      <a:pt x="0" y="140"/>
                      <a:pt x="0" y="140"/>
                    </a:cubicBezTo>
                    <a:cubicBezTo>
                      <a:pt x="0" y="130"/>
                      <a:pt x="0" y="130"/>
                      <a:pt x="0" y="130"/>
                    </a:cubicBezTo>
                    <a:cubicBezTo>
                      <a:pt x="11" y="130"/>
                      <a:pt x="11" y="130"/>
                      <a:pt x="11" y="130"/>
                    </a:cubicBezTo>
                    <a:cubicBezTo>
                      <a:pt x="11" y="98"/>
                      <a:pt x="11" y="98"/>
                      <a:pt x="11" y="98"/>
                    </a:cubicBezTo>
                    <a:cubicBezTo>
                      <a:pt x="0" y="100"/>
                      <a:pt x="0" y="100"/>
                      <a:pt x="0" y="100"/>
                    </a:cubicBezTo>
                    <a:cubicBezTo>
                      <a:pt x="0" y="90"/>
                      <a:pt x="0" y="90"/>
                      <a:pt x="0" y="90"/>
                    </a:cubicBezTo>
                    <a:cubicBezTo>
                      <a:pt x="23" y="85"/>
                      <a:pt x="23" y="85"/>
                      <a:pt x="23" y="85"/>
                    </a:cubicBezTo>
                    <a:cubicBezTo>
                      <a:pt x="23" y="130"/>
                      <a:pt x="23" y="130"/>
                      <a:pt x="23" y="130"/>
                    </a:cubicBezTo>
                    <a:cubicBezTo>
                      <a:pt x="34" y="130"/>
                      <a:pt x="34" y="130"/>
                      <a:pt x="34" y="130"/>
                    </a:cubicBezTo>
                    <a:lnTo>
                      <a:pt x="34" y="140"/>
                    </a:lnTo>
                    <a:close/>
                    <a:moveTo>
                      <a:pt x="84" y="113"/>
                    </a:moveTo>
                    <a:cubicBezTo>
                      <a:pt x="84" y="122"/>
                      <a:pt x="81" y="129"/>
                      <a:pt x="78" y="134"/>
                    </a:cubicBezTo>
                    <a:cubicBezTo>
                      <a:pt x="75" y="139"/>
                      <a:pt x="70" y="141"/>
                      <a:pt x="64" y="141"/>
                    </a:cubicBezTo>
                    <a:cubicBezTo>
                      <a:pt x="51" y="141"/>
                      <a:pt x="45" y="132"/>
                      <a:pt x="45" y="115"/>
                    </a:cubicBezTo>
                    <a:cubicBezTo>
                      <a:pt x="45" y="104"/>
                      <a:pt x="47" y="98"/>
                      <a:pt x="50" y="93"/>
                    </a:cubicBezTo>
                    <a:cubicBezTo>
                      <a:pt x="54" y="88"/>
                      <a:pt x="58" y="85"/>
                      <a:pt x="65" y="85"/>
                    </a:cubicBezTo>
                    <a:cubicBezTo>
                      <a:pt x="77" y="85"/>
                      <a:pt x="84" y="94"/>
                      <a:pt x="84" y="113"/>
                    </a:cubicBezTo>
                    <a:moveTo>
                      <a:pt x="71" y="113"/>
                    </a:moveTo>
                    <a:cubicBezTo>
                      <a:pt x="71" y="101"/>
                      <a:pt x="69" y="94"/>
                      <a:pt x="64" y="94"/>
                    </a:cubicBezTo>
                    <a:cubicBezTo>
                      <a:pt x="59" y="94"/>
                      <a:pt x="57" y="101"/>
                      <a:pt x="57" y="113"/>
                    </a:cubicBezTo>
                    <a:cubicBezTo>
                      <a:pt x="57" y="126"/>
                      <a:pt x="59" y="132"/>
                      <a:pt x="64" y="132"/>
                    </a:cubicBezTo>
                    <a:cubicBezTo>
                      <a:pt x="69" y="132"/>
                      <a:pt x="71" y="126"/>
                      <a:pt x="71" y="113"/>
                    </a:cubicBezTo>
                    <a:moveTo>
                      <a:pt x="131" y="113"/>
                    </a:moveTo>
                    <a:cubicBezTo>
                      <a:pt x="131" y="122"/>
                      <a:pt x="129" y="129"/>
                      <a:pt x="126" y="134"/>
                    </a:cubicBezTo>
                    <a:cubicBezTo>
                      <a:pt x="122" y="139"/>
                      <a:pt x="118" y="141"/>
                      <a:pt x="111" y="141"/>
                    </a:cubicBezTo>
                    <a:cubicBezTo>
                      <a:pt x="99" y="141"/>
                      <a:pt x="92" y="132"/>
                      <a:pt x="92" y="115"/>
                    </a:cubicBezTo>
                    <a:cubicBezTo>
                      <a:pt x="92" y="104"/>
                      <a:pt x="95" y="98"/>
                      <a:pt x="98" y="93"/>
                    </a:cubicBezTo>
                    <a:cubicBezTo>
                      <a:pt x="101" y="88"/>
                      <a:pt x="106" y="85"/>
                      <a:pt x="112" y="85"/>
                    </a:cubicBezTo>
                    <a:cubicBezTo>
                      <a:pt x="125" y="85"/>
                      <a:pt x="131" y="94"/>
                      <a:pt x="131" y="113"/>
                    </a:cubicBezTo>
                    <a:moveTo>
                      <a:pt x="119" y="113"/>
                    </a:moveTo>
                    <a:cubicBezTo>
                      <a:pt x="119" y="101"/>
                      <a:pt x="117" y="94"/>
                      <a:pt x="112" y="94"/>
                    </a:cubicBezTo>
                    <a:cubicBezTo>
                      <a:pt x="107" y="94"/>
                      <a:pt x="105" y="101"/>
                      <a:pt x="105" y="113"/>
                    </a:cubicBezTo>
                    <a:cubicBezTo>
                      <a:pt x="105" y="126"/>
                      <a:pt x="107" y="132"/>
                      <a:pt x="111" y="132"/>
                    </a:cubicBezTo>
                    <a:cubicBezTo>
                      <a:pt x="117" y="132"/>
                      <a:pt x="119" y="126"/>
                      <a:pt x="119" y="113"/>
                    </a:cubicBezTo>
                    <a:moveTo>
                      <a:pt x="178" y="140"/>
                    </a:moveTo>
                    <a:cubicBezTo>
                      <a:pt x="145" y="140"/>
                      <a:pt x="145" y="140"/>
                      <a:pt x="145" y="140"/>
                    </a:cubicBezTo>
                    <a:cubicBezTo>
                      <a:pt x="145" y="130"/>
                      <a:pt x="145" y="130"/>
                      <a:pt x="145" y="130"/>
                    </a:cubicBezTo>
                    <a:cubicBezTo>
                      <a:pt x="156" y="130"/>
                      <a:pt x="156" y="130"/>
                      <a:pt x="156" y="130"/>
                    </a:cubicBezTo>
                    <a:cubicBezTo>
                      <a:pt x="156" y="98"/>
                      <a:pt x="156" y="98"/>
                      <a:pt x="156" y="98"/>
                    </a:cubicBezTo>
                    <a:cubicBezTo>
                      <a:pt x="144" y="100"/>
                      <a:pt x="144" y="100"/>
                      <a:pt x="144" y="100"/>
                    </a:cubicBezTo>
                    <a:cubicBezTo>
                      <a:pt x="144" y="90"/>
                      <a:pt x="144" y="90"/>
                      <a:pt x="144" y="90"/>
                    </a:cubicBezTo>
                    <a:cubicBezTo>
                      <a:pt x="167" y="85"/>
                      <a:pt x="167" y="85"/>
                      <a:pt x="167" y="85"/>
                    </a:cubicBezTo>
                    <a:cubicBezTo>
                      <a:pt x="167" y="130"/>
                      <a:pt x="167" y="130"/>
                      <a:pt x="167" y="130"/>
                    </a:cubicBezTo>
                    <a:cubicBezTo>
                      <a:pt x="178" y="130"/>
                      <a:pt x="178" y="130"/>
                      <a:pt x="178" y="130"/>
                    </a:cubicBezTo>
                    <a:lnTo>
                      <a:pt x="178" y="140"/>
                    </a:lnTo>
                    <a:close/>
                    <a:moveTo>
                      <a:pt x="227" y="113"/>
                    </a:moveTo>
                    <a:cubicBezTo>
                      <a:pt x="227" y="122"/>
                      <a:pt x="226" y="129"/>
                      <a:pt x="221" y="134"/>
                    </a:cubicBezTo>
                    <a:cubicBezTo>
                      <a:pt x="218" y="139"/>
                      <a:pt x="213" y="141"/>
                      <a:pt x="208" y="141"/>
                    </a:cubicBezTo>
                    <a:cubicBezTo>
                      <a:pt x="195" y="141"/>
                      <a:pt x="188" y="132"/>
                      <a:pt x="188" y="115"/>
                    </a:cubicBezTo>
                    <a:cubicBezTo>
                      <a:pt x="188" y="104"/>
                      <a:pt x="190" y="98"/>
                      <a:pt x="193" y="93"/>
                    </a:cubicBezTo>
                    <a:cubicBezTo>
                      <a:pt x="197" y="88"/>
                      <a:pt x="202" y="85"/>
                      <a:pt x="208" y="85"/>
                    </a:cubicBezTo>
                    <a:cubicBezTo>
                      <a:pt x="221" y="85"/>
                      <a:pt x="227" y="94"/>
                      <a:pt x="227" y="113"/>
                    </a:cubicBezTo>
                    <a:moveTo>
                      <a:pt x="215" y="113"/>
                    </a:moveTo>
                    <a:cubicBezTo>
                      <a:pt x="215" y="101"/>
                      <a:pt x="212" y="94"/>
                      <a:pt x="208" y="94"/>
                    </a:cubicBezTo>
                    <a:cubicBezTo>
                      <a:pt x="202" y="94"/>
                      <a:pt x="200" y="101"/>
                      <a:pt x="200" y="113"/>
                    </a:cubicBezTo>
                    <a:cubicBezTo>
                      <a:pt x="200" y="126"/>
                      <a:pt x="202" y="132"/>
                      <a:pt x="208" y="132"/>
                    </a:cubicBezTo>
                    <a:cubicBezTo>
                      <a:pt x="212" y="132"/>
                      <a:pt x="215" y="126"/>
                      <a:pt x="215" y="113"/>
                    </a:cubicBezTo>
                    <a:moveTo>
                      <a:pt x="83" y="199"/>
                    </a:moveTo>
                    <a:cubicBezTo>
                      <a:pt x="83" y="207"/>
                      <a:pt x="82" y="214"/>
                      <a:pt x="78" y="220"/>
                    </a:cubicBezTo>
                    <a:cubicBezTo>
                      <a:pt x="75" y="224"/>
                      <a:pt x="70" y="226"/>
                      <a:pt x="64" y="226"/>
                    </a:cubicBezTo>
                    <a:cubicBezTo>
                      <a:pt x="51" y="226"/>
                      <a:pt x="45" y="218"/>
                      <a:pt x="45" y="200"/>
                    </a:cubicBezTo>
                    <a:cubicBezTo>
                      <a:pt x="45" y="191"/>
                      <a:pt x="46" y="183"/>
                      <a:pt x="51" y="178"/>
                    </a:cubicBezTo>
                    <a:cubicBezTo>
                      <a:pt x="54" y="174"/>
                      <a:pt x="58" y="172"/>
                      <a:pt x="65" y="172"/>
                    </a:cubicBezTo>
                    <a:cubicBezTo>
                      <a:pt x="77" y="172"/>
                      <a:pt x="83" y="181"/>
                      <a:pt x="83" y="199"/>
                    </a:cubicBezTo>
                    <a:moveTo>
                      <a:pt x="72" y="199"/>
                    </a:moveTo>
                    <a:cubicBezTo>
                      <a:pt x="72" y="186"/>
                      <a:pt x="68" y="181"/>
                      <a:pt x="64" y="181"/>
                    </a:cubicBezTo>
                    <a:cubicBezTo>
                      <a:pt x="60" y="181"/>
                      <a:pt x="56" y="186"/>
                      <a:pt x="56" y="200"/>
                    </a:cubicBezTo>
                    <a:cubicBezTo>
                      <a:pt x="56" y="211"/>
                      <a:pt x="60" y="218"/>
                      <a:pt x="64" y="218"/>
                    </a:cubicBezTo>
                    <a:cubicBezTo>
                      <a:pt x="68" y="218"/>
                      <a:pt x="72" y="211"/>
                      <a:pt x="72" y="199"/>
                    </a:cubicBezTo>
                    <a:moveTo>
                      <a:pt x="132" y="199"/>
                    </a:moveTo>
                    <a:cubicBezTo>
                      <a:pt x="132" y="207"/>
                      <a:pt x="129" y="214"/>
                      <a:pt x="126" y="220"/>
                    </a:cubicBezTo>
                    <a:cubicBezTo>
                      <a:pt x="123" y="224"/>
                      <a:pt x="118" y="226"/>
                      <a:pt x="112" y="226"/>
                    </a:cubicBezTo>
                    <a:cubicBezTo>
                      <a:pt x="99" y="226"/>
                      <a:pt x="93" y="218"/>
                      <a:pt x="93" y="200"/>
                    </a:cubicBezTo>
                    <a:cubicBezTo>
                      <a:pt x="93" y="191"/>
                      <a:pt x="95" y="183"/>
                      <a:pt x="98" y="178"/>
                    </a:cubicBezTo>
                    <a:cubicBezTo>
                      <a:pt x="102" y="174"/>
                      <a:pt x="106" y="172"/>
                      <a:pt x="113" y="172"/>
                    </a:cubicBezTo>
                    <a:cubicBezTo>
                      <a:pt x="125" y="172"/>
                      <a:pt x="132" y="181"/>
                      <a:pt x="132" y="199"/>
                    </a:cubicBezTo>
                    <a:moveTo>
                      <a:pt x="119" y="199"/>
                    </a:moveTo>
                    <a:cubicBezTo>
                      <a:pt x="119" y="186"/>
                      <a:pt x="117" y="181"/>
                      <a:pt x="112" y="181"/>
                    </a:cubicBezTo>
                    <a:cubicBezTo>
                      <a:pt x="107" y="181"/>
                      <a:pt x="105" y="186"/>
                      <a:pt x="105" y="200"/>
                    </a:cubicBezTo>
                    <a:cubicBezTo>
                      <a:pt x="105" y="211"/>
                      <a:pt x="107" y="218"/>
                      <a:pt x="112" y="218"/>
                    </a:cubicBezTo>
                    <a:cubicBezTo>
                      <a:pt x="117" y="218"/>
                      <a:pt x="119" y="211"/>
                      <a:pt x="119" y="199"/>
                    </a:cubicBezTo>
                    <a:moveTo>
                      <a:pt x="178" y="225"/>
                    </a:moveTo>
                    <a:cubicBezTo>
                      <a:pt x="144" y="225"/>
                      <a:pt x="144" y="225"/>
                      <a:pt x="144" y="225"/>
                    </a:cubicBezTo>
                    <a:cubicBezTo>
                      <a:pt x="144" y="216"/>
                      <a:pt x="144" y="216"/>
                      <a:pt x="144" y="216"/>
                    </a:cubicBezTo>
                    <a:cubicBezTo>
                      <a:pt x="155" y="216"/>
                      <a:pt x="155" y="216"/>
                      <a:pt x="155" y="216"/>
                    </a:cubicBezTo>
                    <a:cubicBezTo>
                      <a:pt x="155" y="183"/>
                      <a:pt x="155" y="183"/>
                      <a:pt x="155" y="183"/>
                    </a:cubicBezTo>
                    <a:cubicBezTo>
                      <a:pt x="144" y="185"/>
                      <a:pt x="144" y="185"/>
                      <a:pt x="144" y="185"/>
                    </a:cubicBezTo>
                    <a:cubicBezTo>
                      <a:pt x="144" y="176"/>
                      <a:pt x="144" y="176"/>
                      <a:pt x="144" y="176"/>
                    </a:cubicBezTo>
                    <a:cubicBezTo>
                      <a:pt x="167" y="172"/>
                      <a:pt x="167" y="172"/>
                      <a:pt x="167" y="172"/>
                    </a:cubicBezTo>
                    <a:cubicBezTo>
                      <a:pt x="167" y="216"/>
                      <a:pt x="167" y="216"/>
                      <a:pt x="167" y="216"/>
                    </a:cubicBezTo>
                    <a:cubicBezTo>
                      <a:pt x="178" y="216"/>
                      <a:pt x="178" y="216"/>
                      <a:pt x="178" y="216"/>
                    </a:cubicBezTo>
                    <a:lnTo>
                      <a:pt x="178" y="225"/>
                    </a:lnTo>
                    <a:close/>
                    <a:moveTo>
                      <a:pt x="227" y="199"/>
                    </a:moveTo>
                    <a:cubicBezTo>
                      <a:pt x="227" y="207"/>
                      <a:pt x="225" y="214"/>
                      <a:pt x="222" y="220"/>
                    </a:cubicBezTo>
                    <a:cubicBezTo>
                      <a:pt x="218" y="224"/>
                      <a:pt x="214" y="226"/>
                      <a:pt x="207" y="226"/>
                    </a:cubicBezTo>
                    <a:cubicBezTo>
                      <a:pt x="195" y="226"/>
                      <a:pt x="188" y="218"/>
                      <a:pt x="188" y="200"/>
                    </a:cubicBezTo>
                    <a:cubicBezTo>
                      <a:pt x="188" y="191"/>
                      <a:pt x="191" y="183"/>
                      <a:pt x="194" y="178"/>
                    </a:cubicBezTo>
                    <a:cubicBezTo>
                      <a:pt x="197" y="174"/>
                      <a:pt x="203" y="172"/>
                      <a:pt x="208" y="172"/>
                    </a:cubicBezTo>
                    <a:cubicBezTo>
                      <a:pt x="220" y="172"/>
                      <a:pt x="227" y="181"/>
                      <a:pt x="227" y="199"/>
                    </a:cubicBezTo>
                    <a:moveTo>
                      <a:pt x="215" y="199"/>
                    </a:moveTo>
                    <a:cubicBezTo>
                      <a:pt x="215" y="186"/>
                      <a:pt x="213" y="181"/>
                      <a:pt x="208" y="181"/>
                    </a:cubicBezTo>
                    <a:cubicBezTo>
                      <a:pt x="203" y="181"/>
                      <a:pt x="200" y="186"/>
                      <a:pt x="200" y="200"/>
                    </a:cubicBezTo>
                    <a:cubicBezTo>
                      <a:pt x="200" y="211"/>
                      <a:pt x="203" y="218"/>
                      <a:pt x="208" y="218"/>
                    </a:cubicBezTo>
                    <a:cubicBezTo>
                      <a:pt x="213" y="218"/>
                      <a:pt x="215" y="211"/>
                      <a:pt x="215" y="199"/>
                    </a:cubicBezTo>
                    <a:moveTo>
                      <a:pt x="274" y="225"/>
                    </a:moveTo>
                    <a:cubicBezTo>
                      <a:pt x="240" y="225"/>
                      <a:pt x="240" y="225"/>
                      <a:pt x="240" y="225"/>
                    </a:cubicBezTo>
                    <a:cubicBezTo>
                      <a:pt x="240" y="216"/>
                      <a:pt x="240" y="216"/>
                      <a:pt x="240" y="216"/>
                    </a:cubicBezTo>
                    <a:cubicBezTo>
                      <a:pt x="252" y="216"/>
                      <a:pt x="252" y="216"/>
                      <a:pt x="252" y="216"/>
                    </a:cubicBezTo>
                    <a:cubicBezTo>
                      <a:pt x="252" y="183"/>
                      <a:pt x="252" y="183"/>
                      <a:pt x="252" y="183"/>
                    </a:cubicBezTo>
                    <a:cubicBezTo>
                      <a:pt x="240" y="185"/>
                      <a:pt x="240" y="185"/>
                      <a:pt x="240" y="185"/>
                    </a:cubicBezTo>
                    <a:cubicBezTo>
                      <a:pt x="240" y="176"/>
                      <a:pt x="240" y="176"/>
                      <a:pt x="240" y="176"/>
                    </a:cubicBezTo>
                    <a:cubicBezTo>
                      <a:pt x="263" y="172"/>
                      <a:pt x="263" y="172"/>
                      <a:pt x="263" y="172"/>
                    </a:cubicBezTo>
                    <a:cubicBezTo>
                      <a:pt x="263" y="216"/>
                      <a:pt x="263" y="216"/>
                      <a:pt x="263" y="216"/>
                    </a:cubicBezTo>
                    <a:cubicBezTo>
                      <a:pt x="274" y="216"/>
                      <a:pt x="274" y="216"/>
                      <a:pt x="274" y="216"/>
                    </a:cubicBezTo>
                    <a:lnTo>
                      <a:pt x="274" y="225"/>
                    </a:lnTo>
                    <a:close/>
                  </a:path>
                </a:pathLst>
              </a:custGeom>
              <a:solidFill>
                <a:schemeClr val="accent2">
                  <a:lumMod val="75000"/>
                </a:schemeClr>
              </a:solidFill>
              <a:ln>
                <a:noFill/>
              </a:ln>
              <a:extLst/>
            </p:spPr>
            <p:txBody>
              <a:bodyPr vert="horz" wrap="square" lIns="89642" tIns="44821" rIns="89642" bIns="44821" numCol="1" anchor="t" anchorCtr="0" compatLnSpc="1">
                <a:prstTxWarp prst="textNoShape">
                  <a:avLst/>
                </a:prstTxWarp>
              </a:bodyPr>
              <a:lstStyle/>
              <a:p>
                <a:pPr defTabSz="914462"/>
                <a:endParaRPr lang="en-US" sz="1765">
                  <a:solidFill>
                    <a:schemeClr val="accent6"/>
                  </a:solidFill>
                </a:endParaRPr>
              </a:p>
            </p:txBody>
          </p:sp>
          <p:grpSp>
            <p:nvGrpSpPr>
              <p:cNvPr id="175" name="Group 174"/>
              <p:cNvGrpSpPr/>
              <p:nvPr/>
            </p:nvGrpSpPr>
            <p:grpSpPr>
              <a:xfrm>
                <a:off x="10171435" y="3685075"/>
                <a:ext cx="115747" cy="130732"/>
                <a:chOff x="1447438" y="3993203"/>
                <a:chExt cx="656000" cy="1195540"/>
              </a:xfrm>
            </p:grpSpPr>
            <p:sp>
              <p:nvSpPr>
                <p:cNvPr id="176" name="Freeform 175"/>
                <p:cNvSpPr/>
                <p:nvPr/>
              </p:nvSpPr>
              <p:spPr>
                <a:xfrm>
                  <a:off x="1447438" y="3993203"/>
                  <a:ext cx="656000" cy="119554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7" name="Oval 176"/>
                <p:cNvSpPr/>
                <p:nvPr/>
              </p:nvSpPr>
              <p:spPr>
                <a:xfrm>
                  <a:off x="1501819" y="4049582"/>
                  <a:ext cx="532616" cy="2376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grpSp>
        <p:sp>
          <p:nvSpPr>
            <p:cNvPr id="179" name="Freeform 178"/>
            <p:cNvSpPr/>
            <p:nvPr/>
          </p:nvSpPr>
          <p:spPr bwMode="auto">
            <a:xfrm>
              <a:off x="9135679" y="974111"/>
              <a:ext cx="2743499" cy="6020414"/>
            </a:xfrm>
            <a:custGeom>
              <a:avLst/>
              <a:gdLst>
                <a:gd name="connsiteX0" fmla="*/ 260300 w 2743499"/>
                <a:gd name="connsiteY0" fmla="*/ 5549843 h 6020414"/>
                <a:gd name="connsiteX1" fmla="*/ 244366 w 2743499"/>
                <a:gd name="connsiteY1" fmla="*/ 5565777 h 6020414"/>
                <a:gd name="connsiteX2" fmla="*/ 244366 w 2743499"/>
                <a:gd name="connsiteY2" fmla="*/ 5686955 h 6020414"/>
                <a:gd name="connsiteX3" fmla="*/ 260300 w 2743499"/>
                <a:gd name="connsiteY3" fmla="*/ 5702889 h 6020414"/>
                <a:gd name="connsiteX4" fmla="*/ 2467030 w 2743499"/>
                <a:gd name="connsiteY4" fmla="*/ 5702889 h 6020414"/>
                <a:gd name="connsiteX5" fmla="*/ 2482964 w 2743499"/>
                <a:gd name="connsiteY5" fmla="*/ 5686955 h 6020414"/>
                <a:gd name="connsiteX6" fmla="*/ 2482964 w 2743499"/>
                <a:gd name="connsiteY6" fmla="*/ 5565777 h 6020414"/>
                <a:gd name="connsiteX7" fmla="*/ 2467030 w 2743499"/>
                <a:gd name="connsiteY7" fmla="*/ 5549843 h 6020414"/>
                <a:gd name="connsiteX8" fmla="*/ 260300 w 2743499"/>
                <a:gd name="connsiteY8" fmla="*/ 5262277 h 6020414"/>
                <a:gd name="connsiteX9" fmla="*/ 244366 w 2743499"/>
                <a:gd name="connsiteY9" fmla="*/ 5278211 h 6020414"/>
                <a:gd name="connsiteX10" fmla="*/ 244366 w 2743499"/>
                <a:gd name="connsiteY10" fmla="*/ 5399389 h 6020414"/>
                <a:gd name="connsiteX11" fmla="*/ 260300 w 2743499"/>
                <a:gd name="connsiteY11" fmla="*/ 5415323 h 6020414"/>
                <a:gd name="connsiteX12" fmla="*/ 2467030 w 2743499"/>
                <a:gd name="connsiteY12" fmla="*/ 5415323 h 6020414"/>
                <a:gd name="connsiteX13" fmla="*/ 2482964 w 2743499"/>
                <a:gd name="connsiteY13" fmla="*/ 5399389 h 6020414"/>
                <a:gd name="connsiteX14" fmla="*/ 2482964 w 2743499"/>
                <a:gd name="connsiteY14" fmla="*/ 5278211 h 6020414"/>
                <a:gd name="connsiteX15" fmla="*/ 2467030 w 2743499"/>
                <a:gd name="connsiteY15" fmla="*/ 5262277 h 6020414"/>
                <a:gd name="connsiteX16" fmla="*/ 307517 w 2743499"/>
                <a:gd name="connsiteY16" fmla="*/ 774755 h 6020414"/>
                <a:gd name="connsiteX17" fmla="*/ 244366 w 2743499"/>
                <a:gd name="connsiteY17" fmla="*/ 837906 h 6020414"/>
                <a:gd name="connsiteX18" fmla="*/ 244366 w 2743499"/>
                <a:gd name="connsiteY18" fmla="*/ 4948626 h 6020414"/>
                <a:gd name="connsiteX19" fmla="*/ 307517 w 2743499"/>
                <a:gd name="connsiteY19" fmla="*/ 5011777 h 6020414"/>
                <a:gd name="connsiteX20" fmla="*/ 2419813 w 2743499"/>
                <a:gd name="connsiteY20" fmla="*/ 5011777 h 6020414"/>
                <a:gd name="connsiteX21" fmla="*/ 2482964 w 2743499"/>
                <a:gd name="connsiteY21" fmla="*/ 4948626 h 6020414"/>
                <a:gd name="connsiteX22" fmla="*/ 2482964 w 2743499"/>
                <a:gd name="connsiteY22" fmla="*/ 837906 h 6020414"/>
                <a:gd name="connsiteX23" fmla="*/ 2419813 w 2743499"/>
                <a:gd name="connsiteY23" fmla="*/ 774755 h 6020414"/>
                <a:gd name="connsiteX24" fmla="*/ 396339 w 2743499"/>
                <a:gd name="connsiteY24" fmla="*/ 0 h 6020414"/>
                <a:gd name="connsiteX25" fmla="*/ 2340740 w 2743499"/>
                <a:gd name="connsiteY25" fmla="*/ 0 h 6020414"/>
                <a:gd name="connsiteX26" fmla="*/ 2740380 w 2743499"/>
                <a:gd name="connsiteY26" fmla="*/ 613143 h 6020414"/>
                <a:gd name="connsiteX27" fmla="*/ 2743499 w 2743499"/>
                <a:gd name="connsiteY27" fmla="*/ 617928 h 6020414"/>
                <a:gd name="connsiteX28" fmla="*/ 2740380 w 2743499"/>
                <a:gd name="connsiteY28" fmla="*/ 617928 h 6020414"/>
                <a:gd name="connsiteX29" fmla="*/ 2740380 w 2743499"/>
                <a:gd name="connsiteY29" fmla="*/ 6020414 h 6020414"/>
                <a:gd name="connsiteX30" fmla="*/ 0 w 2743499"/>
                <a:gd name="connsiteY30" fmla="*/ 6020414 h 6020414"/>
                <a:gd name="connsiteX31" fmla="*/ 0 w 2743499"/>
                <a:gd name="connsiteY31" fmla="*/ 587989 h 602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43499" h="6020414">
                  <a:moveTo>
                    <a:pt x="260300" y="5549843"/>
                  </a:moveTo>
                  <a:cubicBezTo>
                    <a:pt x="251500" y="5549843"/>
                    <a:pt x="244366" y="5556977"/>
                    <a:pt x="244366" y="5565777"/>
                  </a:cubicBezTo>
                  <a:lnTo>
                    <a:pt x="244366" y="5686955"/>
                  </a:lnTo>
                  <a:cubicBezTo>
                    <a:pt x="244366" y="5695755"/>
                    <a:pt x="251500" y="5702889"/>
                    <a:pt x="260300" y="5702889"/>
                  </a:cubicBezTo>
                  <a:lnTo>
                    <a:pt x="2467030" y="5702889"/>
                  </a:lnTo>
                  <a:cubicBezTo>
                    <a:pt x="2475830" y="5702889"/>
                    <a:pt x="2482964" y="5695755"/>
                    <a:pt x="2482964" y="5686955"/>
                  </a:cubicBezTo>
                  <a:lnTo>
                    <a:pt x="2482964" y="5565777"/>
                  </a:lnTo>
                  <a:cubicBezTo>
                    <a:pt x="2482964" y="5556977"/>
                    <a:pt x="2475830" y="5549843"/>
                    <a:pt x="2467030" y="5549843"/>
                  </a:cubicBezTo>
                  <a:close/>
                  <a:moveTo>
                    <a:pt x="260300" y="5262277"/>
                  </a:moveTo>
                  <a:cubicBezTo>
                    <a:pt x="251500" y="5262277"/>
                    <a:pt x="244366" y="5269411"/>
                    <a:pt x="244366" y="5278211"/>
                  </a:cubicBezTo>
                  <a:lnTo>
                    <a:pt x="244366" y="5399389"/>
                  </a:lnTo>
                  <a:cubicBezTo>
                    <a:pt x="244366" y="5408189"/>
                    <a:pt x="251500" y="5415323"/>
                    <a:pt x="260300" y="5415323"/>
                  </a:cubicBezTo>
                  <a:lnTo>
                    <a:pt x="2467030" y="5415323"/>
                  </a:lnTo>
                  <a:cubicBezTo>
                    <a:pt x="2475830" y="5415323"/>
                    <a:pt x="2482964" y="5408189"/>
                    <a:pt x="2482964" y="5399389"/>
                  </a:cubicBezTo>
                  <a:lnTo>
                    <a:pt x="2482964" y="5278211"/>
                  </a:lnTo>
                  <a:cubicBezTo>
                    <a:pt x="2482964" y="5269411"/>
                    <a:pt x="2475830" y="5262277"/>
                    <a:pt x="2467030" y="5262277"/>
                  </a:cubicBezTo>
                  <a:close/>
                  <a:moveTo>
                    <a:pt x="307517" y="774755"/>
                  </a:moveTo>
                  <a:cubicBezTo>
                    <a:pt x="272640" y="774755"/>
                    <a:pt x="244366" y="803029"/>
                    <a:pt x="244366" y="837906"/>
                  </a:cubicBezTo>
                  <a:lnTo>
                    <a:pt x="244366" y="4948626"/>
                  </a:lnTo>
                  <a:cubicBezTo>
                    <a:pt x="244366" y="4983503"/>
                    <a:pt x="272640" y="5011777"/>
                    <a:pt x="307517" y="5011777"/>
                  </a:cubicBezTo>
                  <a:lnTo>
                    <a:pt x="2419813" y="5011777"/>
                  </a:lnTo>
                  <a:cubicBezTo>
                    <a:pt x="2454690" y="5011777"/>
                    <a:pt x="2482964" y="4983503"/>
                    <a:pt x="2482964" y="4948626"/>
                  </a:cubicBezTo>
                  <a:lnTo>
                    <a:pt x="2482964" y="837906"/>
                  </a:lnTo>
                  <a:cubicBezTo>
                    <a:pt x="2482964" y="803029"/>
                    <a:pt x="2454690" y="774755"/>
                    <a:pt x="2419813" y="774755"/>
                  </a:cubicBezTo>
                  <a:close/>
                  <a:moveTo>
                    <a:pt x="396339" y="0"/>
                  </a:moveTo>
                  <a:lnTo>
                    <a:pt x="2340740" y="0"/>
                  </a:lnTo>
                  <a:lnTo>
                    <a:pt x="2740380" y="613143"/>
                  </a:lnTo>
                  <a:lnTo>
                    <a:pt x="2743499" y="617928"/>
                  </a:lnTo>
                  <a:lnTo>
                    <a:pt x="2740380" y="617928"/>
                  </a:lnTo>
                  <a:lnTo>
                    <a:pt x="2740380" y="6020414"/>
                  </a:lnTo>
                  <a:lnTo>
                    <a:pt x="0" y="6020414"/>
                  </a:lnTo>
                  <a:lnTo>
                    <a:pt x="0" y="587989"/>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 name="Group 5"/>
          <p:cNvGrpSpPr/>
          <p:nvPr/>
        </p:nvGrpSpPr>
        <p:grpSpPr>
          <a:xfrm>
            <a:off x="1988929" y="1340706"/>
            <a:ext cx="2408221" cy="5287224"/>
            <a:chOff x="4010421" y="1468156"/>
            <a:chExt cx="2408221" cy="5287224"/>
          </a:xfrm>
        </p:grpSpPr>
        <p:grpSp>
          <p:nvGrpSpPr>
            <p:cNvPr id="63" name="Group 62"/>
            <p:cNvGrpSpPr/>
            <p:nvPr/>
          </p:nvGrpSpPr>
          <p:grpSpPr>
            <a:xfrm>
              <a:off x="4010421" y="1468156"/>
              <a:ext cx="2408221" cy="5287224"/>
              <a:chOff x="1848504" y="1358536"/>
              <a:chExt cx="2408221" cy="5287224"/>
            </a:xfrm>
          </p:grpSpPr>
          <p:sp>
            <p:nvSpPr>
              <p:cNvPr id="57" name="Freeform 56"/>
              <p:cNvSpPr/>
              <p:nvPr/>
            </p:nvSpPr>
            <p:spPr bwMode="auto">
              <a:xfrm>
                <a:off x="1848504" y="1358536"/>
                <a:ext cx="2408221" cy="5287224"/>
              </a:xfrm>
              <a:custGeom>
                <a:avLst/>
                <a:gdLst>
                  <a:gd name="connsiteX0" fmla="*/ 54320 w 2408221"/>
                  <a:gd name="connsiteY0" fmla="*/ 0 h 5287224"/>
                  <a:gd name="connsiteX1" fmla="*/ 2408221 w 2408221"/>
                  <a:gd name="connsiteY1" fmla="*/ 0 h 5287224"/>
                  <a:gd name="connsiteX2" fmla="*/ 2408221 w 2408221"/>
                  <a:gd name="connsiteY2" fmla="*/ 5287224 h 5287224"/>
                  <a:gd name="connsiteX3" fmla="*/ 0 w 2408221"/>
                  <a:gd name="connsiteY3" fmla="*/ 5287224 h 5287224"/>
                  <a:gd name="connsiteX4" fmla="*/ 0 w 2408221"/>
                  <a:gd name="connsiteY4" fmla="*/ 2643612 h 5287224"/>
                  <a:gd name="connsiteX5" fmla="*/ 54320 w 2408221"/>
                  <a:gd name="connsiteY5" fmla="*/ 0 h 5287224"/>
                  <a:gd name="connsiteX0" fmla="*/ 54320 w 2408221"/>
                  <a:gd name="connsiteY0" fmla="*/ 0 h 5287224"/>
                  <a:gd name="connsiteX1" fmla="*/ 2408221 w 2408221"/>
                  <a:gd name="connsiteY1" fmla="*/ 0 h 5287224"/>
                  <a:gd name="connsiteX2" fmla="*/ 2408221 w 2408221"/>
                  <a:gd name="connsiteY2" fmla="*/ 5287224 h 5287224"/>
                  <a:gd name="connsiteX3" fmla="*/ 0 w 2408221"/>
                  <a:gd name="connsiteY3" fmla="*/ 5287224 h 5287224"/>
                  <a:gd name="connsiteX4" fmla="*/ 1222218 w 2408221"/>
                  <a:gd name="connsiteY4" fmla="*/ 2643612 h 5287224"/>
                  <a:gd name="connsiteX5" fmla="*/ 54320 w 2408221"/>
                  <a:gd name="connsiteY5" fmla="*/ 0 h 5287224"/>
                  <a:gd name="connsiteX0" fmla="*/ 54320 w 2408221"/>
                  <a:gd name="connsiteY0" fmla="*/ 0 h 5287224"/>
                  <a:gd name="connsiteX1" fmla="*/ 2408221 w 2408221"/>
                  <a:gd name="connsiteY1" fmla="*/ 0 h 5287224"/>
                  <a:gd name="connsiteX2" fmla="*/ 2408221 w 2408221"/>
                  <a:gd name="connsiteY2" fmla="*/ 5287224 h 5287224"/>
                  <a:gd name="connsiteX3" fmla="*/ 0 w 2408221"/>
                  <a:gd name="connsiteY3" fmla="*/ 5287224 h 5287224"/>
                  <a:gd name="connsiteX4" fmla="*/ 1385181 w 2408221"/>
                  <a:gd name="connsiteY4" fmla="*/ 2634559 h 5287224"/>
                  <a:gd name="connsiteX5" fmla="*/ 54320 w 2408221"/>
                  <a:gd name="connsiteY5" fmla="*/ 0 h 5287224"/>
                  <a:gd name="connsiteX0" fmla="*/ 54320 w 2408221"/>
                  <a:gd name="connsiteY0" fmla="*/ 0 h 5287224"/>
                  <a:gd name="connsiteX1" fmla="*/ 2408221 w 2408221"/>
                  <a:gd name="connsiteY1" fmla="*/ 0 h 5287224"/>
                  <a:gd name="connsiteX2" fmla="*/ 2408221 w 2408221"/>
                  <a:gd name="connsiteY2" fmla="*/ 5287224 h 5287224"/>
                  <a:gd name="connsiteX3" fmla="*/ 0 w 2408221"/>
                  <a:gd name="connsiteY3" fmla="*/ 5287224 h 5287224"/>
                  <a:gd name="connsiteX4" fmla="*/ 1385181 w 2408221"/>
                  <a:gd name="connsiteY4" fmla="*/ 2634559 h 5287224"/>
                  <a:gd name="connsiteX5" fmla="*/ 54320 w 2408221"/>
                  <a:gd name="connsiteY5" fmla="*/ 0 h 528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8221" h="5287224">
                    <a:moveTo>
                      <a:pt x="54320" y="0"/>
                    </a:moveTo>
                    <a:lnTo>
                      <a:pt x="2408221" y="0"/>
                    </a:lnTo>
                    <a:lnTo>
                      <a:pt x="2408221" y="5287224"/>
                    </a:lnTo>
                    <a:lnTo>
                      <a:pt x="0" y="5287224"/>
                    </a:lnTo>
                    <a:lnTo>
                      <a:pt x="1385181" y="2634559"/>
                    </a:lnTo>
                    <a:lnTo>
                      <a:pt x="5432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344488" defTabSz="932472">
                  <a:lnSpc>
                    <a:spcPct val="90000"/>
                  </a:lnSpc>
                </a:pPr>
                <a:r>
                  <a:rPr lang="en-US" sz="2200" dirty="0">
                    <a:solidFill>
                      <a:schemeClr val="bg1"/>
                    </a:solidFill>
                    <a:latin typeface="+mj-lt"/>
                    <a:ea typeface="Segoe UI" pitchFamily="34" charset="0"/>
                    <a:cs typeface="Segoe UI" pitchFamily="34" charset="0"/>
                  </a:rPr>
                  <a:t>Gather Requirements</a:t>
                </a:r>
              </a:p>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grpSp>
            <p:nvGrpSpPr>
              <p:cNvPr id="61" name="Group 60"/>
              <p:cNvGrpSpPr/>
              <p:nvPr/>
            </p:nvGrpSpPr>
            <p:grpSpPr>
              <a:xfrm>
                <a:off x="2266946" y="2438622"/>
                <a:ext cx="1863339" cy="2223372"/>
                <a:chOff x="2266946" y="2438622"/>
                <a:chExt cx="1863339" cy="2223372"/>
              </a:xfrm>
            </p:grpSpPr>
            <p:sp>
              <p:nvSpPr>
                <p:cNvPr id="78" name="TextBox 77"/>
                <p:cNvSpPr txBox="1"/>
                <p:nvPr/>
              </p:nvSpPr>
              <p:spPr>
                <a:xfrm>
                  <a:off x="2975605" y="2438622"/>
                  <a:ext cx="1154680" cy="564700"/>
                </a:xfrm>
                <a:prstGeom prst="rect">
                  <a:avLst/>
                </a:prstGeom>
                <a:noFill/>
              </p:spPr>
              <p:txBody>
                <a:bodyPr wrap="square" lIns="0" tIns="146304" rIns="0" bIns="146304" rtlCol="0">
                  <a:noAutofit/>
                </a:bodyPr>
                <a:lstStyle/>
                <a:p>
                  <a:pPr algn="r">
                    <a:lnSpc>
                      <a:spcPct val="90000"/>
                    </a:lnSpc>
                    <a:spcAft>
                      <a:spcPts val="0"/>
                    </a:spcAft>
                  </a:pPr>
                  <a:r>
                    <a:rPr lang="en-US" sz="1400" dirty="0">
                      <a:solidFill>
                        <a:schemeClr val="bg1"/>
                      </a:solidFill>
                    </a:rPr>
                    <a:t>Business </a:t>
                  </a:r>
                </a:p>
                <a:p>
                  <a:pPr algn="r">
                    <a:lnSpc>
                      <a:spcPct val="90000"/>
                    </a:lnSpc>
                    <a:spcAft>
                      <a:spcPts val="0"/>
                    </a:spcAft>
                  </a:pPr>
                  <a:r>
                    <a:rPr lang="en-US" sz="1400" dirty="0">
                      <a:solidFill>
                        <a:schemeClr val="bg1"/>
                      </a:solidFill>
                    </a:rPr>
                    <a:t>Requirements</a:t>
                  </a:r>
                </a:p>
              </p:txBody>
            </p:sp>
            <p:sp>
              <p:nvSpPr>
                <p:cNvPr id="79" name="TextBox 78"/>
                <p:cNvSpPr txBox="1"/>
                <p:nvPr/>
              </p:nvSpPr>
              <p:spPr>
                <a:xfrm>
                  <a:off x="2266946" y="4445969"/>
                  <a:ext cx="1848845" cy="216025"/>
                </a:xfrm>
                <a:prstGeom prst="rect">
                  <a:avLst/>
                </a:prstGeom>
                <a:noFill/>
              </p:spPr>
              <p:txBody>
                <a:bodyPr wrap="square" lIns="0" tIns="146304" rIns="0" bIns="146304" rtlCol="0">
                  <a:noAutofit/>
                </a:bodyPr>
                <a:lstStyle/>
                <a:p>
                  <a:pPr algn="r">
                    <a:lnSpc>
                      <a:spcPct val="90000"/>
                    </a:lnSpc>
                    <a:spcAft>
                      <a:spcPts val="0"/>
                    </a:spcAft>
                  </a:pPr>
                  <a:r>
                    <a:rPr lang="en-US" sz="1400" dirty="0">
                      <a:solidFill>
                        <a:schemeClr val="bg1"/>
                      </a:solidFill>
                    </a:rPr>
                    <a:t>Technical </a:t>
                  </a:r>
                </a:p>
                <a:p>
                  <a:pPr algn="r">
                    <a:lnSpc>
                      <a:spcPct val="90000"/>
                    </a:lnSpc>
                    <a:spcAft>
                      <a:spcPts val="0"/>
                    </a:spcAft>
                  </a:pPr>
                  <a:r>
                    <a:rPr lang="en-US" sz="1400" dirty="0">
                      <a:solidFill>
                        <a:schemeClr val="bg1"/>
                      </a:solidFill>
                    </a:rPr>
                    <a:t>Requirements</a:t>
                  </a:r>
                </a:p>
              </p:txBody>
            </p:sp>
          </p:grpSp>
        </p:grpSp>
        <p:grpSp>
          <p:nvGrpSpPr>
            <p:cNvPr id="88" name="Group 87"/>
            <p:cNvGrpSpPr>
              <a:grpSpLocks noChangeAspect="1"/>
            </p:cNvGrpSpPr>
            <p:nvPr/>
          </p:nvGrpSpPr>
          <p:grpSpPr>
            <a:xfrm>
              <a:off x="5235942" y="5283151"/>
              <a:ext cx="908477" cy="1213143"/>
              <a:chOff x="10036997" y="2439550"/>
              <a:chExt cx="436467" cy="582841"/>
            </a:xfrm>
            <a:solidFill>
              <a:schemeClr val="bg1"/>
            </a:solidFill>
          </p:grpSpPr>
          <p:sp>
            <p:nvSpPr>
              <p:cNvPr id="89" name="Freeform 88"/>
              <p:cNvSpPr>
                <a:spLocks noChangeAspect="1"/>
              </p:cNvSpPr>
              <p:nvPr/>
            </p:nvSpPr>
            <p:spPr bwMode="auto">
              <a:xfrm rot="16200000">
                <a:off x="9963810" y="2512737"/>
                <a:ext cx="582841" cy="436467"/>
              </a:xfrm>
              <a:custGeom>
                <a:avLst/>
                <a:gdLst>
                  <a:gd name="connsiteX0" fmla="*/ 221728 w 582841"/>
                  <a:gd name="connsiteY0" fmla="*/ 360901 h 436467"/>
                  <a:gd name="connsiteX1" fmla="*/ 208302 w 582841"/>
                  <a:gd name="connsiteY1" fmla="*/ 347475 h 436467"/>
                  <a:gd name="connsiteX2" fmla="*/ 64527 w 582841"/>
                  <a:gd name="connsiteY2" fmla="*/ 347475 h 436467"/>
                  <a:gd name="connsiteX3" fmla="*/ 51101 w 582841"/>
                  <a:gd name="connsiteY3" fmla="*/ 360901 h 436467"/>
                  <a:gd name="connsiteX4" fmla="*/ 51101 w 582841"/>
                  <a:gd name="connsiteY4" fmla="*/ 379768 h 436467"/>
                  <a:gd name="connsiteX5" fmla="*/ 64527 w 582841"/>
                  <a:gd name="connsiteY5" fmla="*/ 393194 h 436467"/>
                  <a:gd name="connsiteX6" fmla="*/ 208302 w 582841"/>
                  <a:gd name="connsiteY6" fmla="*/ 393194 h 436467"/>
                  <a:gd name="connsiteX7" fmla="*/ 221728 w 582841"/>
                  <a:gd name="connsiteY7" fmla="*/ 379768 h 436467"/>
                  <a:gd name="connsiteX8" fmla="*/ 447470 w 582841"/>
                  <a:gd name="connsiteY8" fmla="*/ 370334 h 436467"/>
                  <a:gd name="connsiteX9" fmla="*/ 424610 w 582841"/>
                  <a:gd name="connsiteY9" fmla="*/ 347474 h 436467"/>
                  <a:gd name="connsiteX10" fmla="*/ 401750 w 582841"/>
                  <a:gd name="connsiteY10" fmla="*/ 370334 h 436467"/>
                  <a:gd name="connsiteX11" fmla="*/ 424610 w 582841"/>
                  <a:gd name="connsiteY11" fmla="*/ 393194 h 436467"/>
                  <a:gd name="connsiteX12" fmla="*/ 447470 w 582841"/>
                  <a:gd name="connsiteY12" fmla="*/ 370334 h 436467"/>
                  <a:gd name="connsiteX13" fmla="*/ 525714 w 582841"/>
                  <a:gd name="connsiteY13" fmla="*/ 370334 h 436467"/>
                  <a:gd name="connsiteX14" fmla="*/ 502854 w 582841"/>
                  <a:gd name="connsiteY14" fmla="*/ 347474 h 436467"/>
                  <a:gd name="connsiteX15" fmla="*/ 479994 w 582841"/>
                  <a:gd name="connsiteY15" fmla="*/ 370334 h 436467"/>
                  <a:gd name="connsiteX16" fmla="*/ 502854 w 582841"/>
                  <a:gd name="connsiteY16" fmla="*/ 393194 h 436467"/>
                  <a:gd name="connsiteX17" fmla="*/ 525714 w 582841"/>
                  <a:gd name="connsiteY17" fmla="*/ 370334 h 436467"/>
                  <a:gd name="connsiteX18" fmla="*/ 549490 w 582841"/>
                  <a:gd name="connsiteY18" fmla="*/ 38944 h 436467"/>
                  <a:gd name="connsiteX19" fmla="*/ 33350 w 582841"/>
                  <a:gd name="connsiteY19" fmla="*/ 38944 h 436467"/>
                  <a:gd name="connsiteX20" fmla="*/ 33350 w 582841"/>
                  <a:gd name="connsiteY20" fmla="*/ 313754 h 436467"/>
                  <a:gd name="connsiteX21" fmla="*/ 549490 w 582841"/>
                  <a:gd name="connsiteY21" fmla="*/ 313754 h 436467"/>
                  <a:gd name="connsiteX22" fmla="*/ 582841 w 582841"/>
                  <a:gd name="connsiteY22" fmla="*/ 39441 h 436467"/>
                  <a:gd name="connsiteX23" fmla="*/ 582841 w 582841"/>
                  <a:gd name="connsiteY23" fmla="*/ 397028 h 436467"/>
                  <a:gd name="connsiteX24" fmla="*/ 543402 w 582841"/>
                  <a:gd name="connsiteY24" fmla="*/ 436467 h 436467"/>
                  <a:gd name="connsiteX25" fmla="*/ 39439 w 582841"/>
                  <a:gd name="connsiteY25" fmla="*/ 436467 h 436467"/>
                  <a:gd name="connsiteX26" fmla="*/ 0 w 582841"/>
                  <a:gd name="connsiteY26" fmla="*/ 397028 h 436467"/>
                  <a:gd name="connsiteX27" fmla="*/ 0 w 582841"/>
                  <a:gd name="connsiteY27" fmla="*/ 39441 h 436467"/>
                  <a:gd name="connsiteX28" fmla="*/ 39439 w 582841"/>
                  <a:gd name="connsiteY28" fmla="*/ 0 h 436467"/>
                  <a:gd name="connsiteX29" fmla="*/ 543402 w 582841"/>
                  <a:gd name="connsiteY29" fmla="*/ 0 h 436467"/>
                  <a:gd name="connsiteX30" fmla="*/ 582841 w 582841"/>
                  <a:gd name="connsiteY30" fmla="*/ 39441 h 43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82841" h="436467">
                    <a:moveTo>
                      <a:pt x="221728" y="360901"/>
                    </a:moveTo>
                    <a:cubicBezTo>
                      <a:pt x="221728" y="353486"/>
                      <a:pt x="215717" y="347475"/>
                      <a:pt x="208302" y="347475"/>
                    </a:cubicBezTo>
                    <a:lnTo>
                      <a:pt x="64527" y="347475"/>
                    </a:lnTo>
                    <a:cubicBezTo>
                      <a:pt x="57112" y="347475"/>
                      <a:pt x="51101" y="353486"/>
                      <a:pt x="51101" y="360901"/>
                    </a:cubicBezTo>
                    <a:lnTo>
                      <a:pt x="51101" y="379768"/>
                    </a:lnTo>
                    <a:cubicBezTo>
                      <a:pt x="51101" y="387183"/>
                      <a:pt x="57112" y="393194"/>
                      <a:pt x="64527" y="393194"/>
                    </a:cubicBezTo>
                    <a:lnTo>
                      <a:pt x="208302" y="393194"/>
                    </a:lnTo>
                    <a:cubicBezTo>
                      <a:pt x="215717" y="393194"/>
                      <a:pt x="221728" y="387183"/>
                      <a:pt x="221728" y="379768"/>
                    </a:cubicBezTo>
                    <a:close/>
                    <a:moveTo>
                      <a:pt x="447470" y="370334"/>
                    </a:moveTo>
                    <a:cubicBezTo>
                      <a:pt x="447470" y="357709"/>
                      <a:pt x="437235" y="347474"/>
                      <a:pt x="424610" y="347474"/>
                    </a:cubicBezTo>
                    <a:cubicBezTo>
                      <a:pt x="411985" y="347474"/>
                      <a:pt x="401750" y="357709"/>
                      <a:pt x="401750" y="370334"/>
                    </a:cubicBezTo>
                    <a:cubicBezTo>
                      <a:pt x="401750" y="382959"/>
                      <a:pt x="411985" y="393194"/>
                      <a:pt x="424610" y="393194"/>
                    </a:cubicBezTo>
                    <a:cubicBezTo>
                      <a:pt x="437235" y="393194"/>
                      <a:pt x="447470" y="382959"/>
                      <a:pt x="447470" y="370334"/>
                    </a:cubicBezTo>
                    <a:close/>
                    <a:moveTo>
                      <a:pt x="525714" y="370334"/>
                    </a:moveTo>
                    <a:cubicBezTo>
                      <a:pt x="525714" y="357709"/>
                      <a:pt x="515479" y="347474"/>
                      <a:pt x="502854" y="347474"/>
                    </a:cubicBezTo>
                    <a:cubicBezTo>
                      <a:pt x="490229" y="347474"/>
                      <a:pt x="479994" y="357709"/>
                      <a:pt x="479994" y="370334"/>
                    </a:cubicBezTo>
                    <a:cubicBezTo>
                      <a:pt x="479994" y="382959"/>
                      <a:pt x="490229" y="393194"/>
                      <a:pt x="502854" y="393194"/>
                    </a:cubicBezTo>
                    <a:cubicBezTo>
                      <a:pt x="515479" y="393194"/>
                      <a:pt x="525714" y="382959"/>
                      <a:pt x="525714" y="370334"/>
                    </a:cubicBezTo>
                    <a:close/>
                    <a:moveTo>
                      <a:pt x="549490" y="38944"/>
                    </a:moveTo>
                    <a:lnTo>
                      <a:pt x="33350" y="38944"/>
                    </a:lnTo>
                    <a:lnTo>
                      <a:pt x="33350" y="313754"/>
                    </a:lnTo>
                    <a:lnTo>
                      <a:pt x="549490" y="313754"/>
                    </a:lnTo>
                    <a:close/>
                    <a:moveTo>
                      <a:pt x="582841" y="39441"/>
                    </a:moveTo>
                    <a:lnTo>
                      <a:pt x="582841" y="397028"/>
                    </a:lnTo>
                    <a:cubicBezTo>
                      <a:pt x="582841" y="418810"/>
                      <a:pt x="565184" y="436467"/>
                      <a:pt x="543402" y="436467"/>
                    </a:cubicBezTo>
                    <a:lnTo>
                      <a:pt x="39439" y="436467"/>
                    </a:lnTo>
                    <a:cubicBezTo>
                      <a:pt x="17658" y="436467"/>
                      <a:pt x="0" y="418810"/>
                      <a:pt x="0" y="397028"/>
                    </a:cubicBezTo>
                    <a:lnTo>
                      <a:pt x="0" y="39441"/>
                    </a:lnTo>
                    <a:cubicBezTo>
                      <a:pt x="0" y="17659"/>
                      <a:pt x="17658" y="0"/>
                      <a:pt x="39439" y="0"/>
                    </a:cubicBezTo>
                    <a:lnTo>
                      <a:pt x="543402" y="0"/>
                    </a:lnTo>
                    <a:cubicBezTo>
                      <a:pt x="565184" y="0"/>
                      <a:pt x="582841" y="17659"/>
                      <a:pt x="582841" y="3944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90" name="Group 89"/>
              <p:cNvGrpSpPr/>
              <p:nvPr/>
            </p:nvGrpSpPr>
            <p:grpSpPr>
              <a:xfrm>
                <a:off x="10093777" y="2484194"/>
                <a:ext cx="242663" cy="458557"/>
                <a:chOff x="9906038" y="2563229"/>
                <a:chExt cx="203686" cy="384903"/>
              </a:xfrm>
              <a:grpFill/>
            </p:grpSpPr>
            <p:grpSp>
              <p:nvGrpSpPr>
                <p:cNvPr id="91" name="Group 90"/>
                <p:cNvGrpSpPr/>
                <p:nvPr/>
              </p:nvGrpSpPr>
              <p:grpSpPr>
                <a:xfrm>
                  <a:off x="10025141" y="2807959"/>
                  <a:ext cx="84583" cy="51677"/>
                  <a:chOff x="10495146" y="2518585"/>
                  <a:chExt cx="329564" cy="201352"/>
                </a:xfrm>
                <a:grpFill/>
              </p:grpSpPr>
              <p:sp>
                <p:nvSpPr>
                  <p:cNvPr id="117" name="Freeform 86"/>
                  <p:cNvSpPr>
                    <a:spLocks/>
                  </p:cNvSpPr>
                  <p:nvPr/>
                </p:nvSpPr>
                <p:spPr bwMode="gray">
                  <a:xfrm>
                    <a:off x="10532691" y="2589305"/>
                    <a:ext cx="54611" cy="102220"/>
                  </a:xfrm>
                  <a:custGeom>
                    <a:avLst/>
                    <a:gdLst>
                      <a:gd name="T0" fmla="*/ 0 w 61"/>
                      <a:gd name="T1" fmla="*/ 139 h 140"/>
                      <a:gd name="T2" fmla="*/ 1 w 61"/>
                      <a:gd name="T3" fmla="*/ 140 h 140"/>
                      <a:gd name="T4" fmla="*/ 61 w 61"/>
                      <a:gd name="T5" fmla="*/ 56 h 140"/>
                      <a:gd name="T6" fmla="*/ 35 w 61"/>
                      <a:gd name="T7" fmla="*/ 0 h 140"/>
                      <a:gd name="T8" fmla="*/ 0 w 61"/>
                      <a:gd name="T9" fmla="*/ 139 h 140"/>
                    </a:gdLst>
                    <a:ahLst/>
                    <a:cxnLst>
                      <a:cxn ang="0">
                        <a:pos x="T0" y="T1"/>
                      </a:cxn>
                      <a:cxn ang="0">
                        <a:pos x="T2" y="T3"/>
                      </a:cxn>
                      <a:cxn ang="0">
                        <a:pos x="T4" y="T5"/>
                      </a:cxn>
                      <a:cxn ang="0">
                        <a:pos x="T6" y="T7"/>
                      </a:cxn>
                      <a:cxn ang="0">
                        <a:pos x="T8" y="T9"/>
                      </a:cxn>
                    </a:cxnLst>
                    <a:rect l="0" t="0" r="r" b="b"/>
                    <a:pathLst>
                      <a:path w="61" h="140">
                        <a:moveTo>
                          <a:pt x="0" y="139"/>
                        </a:moveTo>
                        <a:cubicBezTo>
                          <a:pt x="0" y="139"/>
                          <a:pt x="1" y="139"/>
                          <a:pt x="1" y="140"/>
                        </a:cubicBezTo>
                        <a:cubicBezTo>
                          <a:pt x="61" y="56"/>
                          <a:pt x="61" y="56"/>
                          <a:pt x="61" y="56"/>
                        </a:cubicBezTo>
                        <a:cubicBezTo>
                          <a:pt x="35" y="0"/>
                          <a:pt x="35" y="0"/>
                          <a:pt x="35" y="0"/>
                        </a:cubicBezTo>
                        <a:lnTo>
                          <a:pt x="0"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87"/>
                  <p:cNvSpPr>
                    <a:spLocks/>
                  </p:cNvSpPr>
                  <p:nvPr/>
                </p:nvSpPr>
                <p:spPr bwMode="gray">
                  <a:xfrm>
                    <a:off x="10595267" y="2619879"/>
                    <a:ext cx="30719" cy="43852"/>
                  </a:xfrm>
                  <a:custGeom>
                    <a:avLst/>
                    <a:gdLst>
                      <a:gd name="T0" fmla="*/ 0 w 81"/>
                      <a:gd name="T1" fmla="*/ 33 h 142"/>
                      <a:gd name="T2" fmla="*/ 50 w 81"/>
                      <a:gd name="T3" fmla="*/ 142 h 142"/>
                      <a:gd name="T4" fmla="*/ 81 w 81"/>
                      <a:gd name="T5" fmla="*/ 78 h 142"/>
                      <a:gd name="T6" fmla="*/ 24 w 81"/>
                      <a:gd name="T7" fmla="*/ 0 h 142"/>
                      <a:gd name="T8" fmla="*/ 0 w 81"/>
                      <a:gd name="T9" fmla="*/ 33 h 142"/>
                    </a:gdLst>
                    <a:ahLst/>
                    <a:cxnLst>
                      <a:cxn ang="0">
                        <a:pos x="T0" y="T1"/>
                      </a:cxn>
                      <a:cxn ang="0">
                        <a:pos x="T2" y="T3"/>
                      </a:cxn>
                      <a:cxn ang="0">
                        <a:pos x="T4" y="T5"/>
                      </a:cxn>
                      <a:cxn ang="0">
                        <a:pos x="T6" y="T7"/>
                      </a:cxn>
                      <a:cxn ang="0">
                        <a:pos x="T8" y="T9"/>
                      </a:cxn>
                    </a:cxnLst>
                    <a:rect l="0" t="0" r="r" b="b"/>
                    <a:pathLst>
                      <a:path w="81" h="142">
                        <a:moveTo>
                          <a:pt x="0" y="33"/>
                        </a:moveTo>
                        <a:lnTo>
                          <a:pt x="50" y="142"/>
                        </a:lnTo>
                        <a:lnTo>
                          <a:pt x="81" y="78"/>
                        </a:lnTo>
                        <a:lnTo>
                          <a:pt x="24" y="0"/>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88"/>
                  <p:cNvSpPr>
                    <a:spLocks noEditPoints="1"/>
                  </p:cNvSpPr>
                  <p:nvPr/>
                </p:nvSpPr>
                <p:spPr bwMode="gray">
                  <a:xfrm>
                    <a:off x="10495146" y="2518585"/>
                    <a:ext cx="329564" cy="201352"/>
                  </a:xfrm>
                  <a:custGeom>
                    <a:avLst/>
                    <a:gdLst>
                      <a:gd name="T0" fmla="*/ 360 w 368"/>
                      <a:gd name="T1" fmla="*/ 0 h 276"/>
                      <a:gd name="T2" fmla="*/ 8 w 368"/>
                      <a:gd name="T3" fmla="*/ 0 h 276"/>
                      <a:gd name="T4" fmla="*/ 0 w 368"/>
                      <a:gd name="T5" fmla="*/ 8 h 276"/>
                      <a:gd name="T6" fmla="*/ 0 w 368"/>
                      <a:gd name="T7" fmla="*/ 268 h 276"/>
                      <a:gd name="T8" fmla="*/ 8 w 368"/>
                      <a:gd name="T9" fmla="*/ 276 h 276"/>
                      <a:gd name="T10" fmla="*/ 360 w 368"/>
                      <a:gd name="T11" fmla="*/ 276 h 276"/>
                      <a:gd name="T12" fmla="*/ 368 w 368"/>
                      <a:gd name="T13" fmla="*/ 268 h 276"/>
                      <a:gd name="T14" fmla="*/ 368 w 368"/>
                      <a:gd name="T15" fmla="*/ 8 h 276"/>
                      <a:gd name="T16" fmla="*/ 360 w 368"/>
                      <a:gd name="T17" fmla="*/ 0 h 276"/>
                      <a:gd name="T18" fmla="*/ 323 w 368"/>
                      <a:gd name="T19" fmla="*/ 159 h 276"/>
                      <a:gd name="T20" fmla="*/ 318 w 368"/>
                      <a:gd name="T21" fmla="*/ 158 h 276"/>
                      <a:gd name="T22" fmla="*/ 274 w 368"/>
                      <a:gd name="T23" fmla="*/ 204 h 276"/>
                      <a:gd name="T24" fmla="*/ 247 w 368"/>
                      <a:gd name="T25" fmla="*/ 169 h 276"/>
                      <a:gd name="T26" fmla="*/ 173 w 368"/>
                      <a:gd name="T27" fmla="*/ 210 h 276"/>
                      <a:gd name="T28" fmla="*/ 151 w 368"/>
                      <a:gd name="T29" fmla="*/ 180 h 276"/>
                      <a:gd name="T30" fmla="*/ 133 w 368"/>
                      <a:gd name="T31" fmla="*/ 218 h 276"/>
                      <a:gd name="T32" fmla="*/ 107 w 368"/>
                      <a:gd name="T33" fmla="*/ 161 h 276"/>
                      <a:gd name="T34" fmla="*/ 47 w 368"/>
                      <a:gd name="T35" fmla="*/ 245 h 276"/>
                      <a:gd name="T36" fmla="*/ 47 w 368"/>
                      <a:gd name="T37" fmla="*/ 246 h 276"/>
                      <a:gd name="T38" fmla="*/ 35 w 368"/>
                      <a:gd name="T39" fmla="*/ 259 h 276"/>
                      <a:gd name="T40" fmla="*/ 22 w 368"/>
                      <a:gd name="T41" fmla="*/ 246 h 276"/>
                      <a:gd name="T42" fmla="*/ 34 w 368"/>
                      <a:gd name="T43" fmla="*/ 233 h 276"/>
                      <a:gd name="T44" fmla="*/ 75 w 368"/>
                      <a:gd name="T45" fmla="*/ 73 h 276"/>
                      <a:gd name="T46" fmla="*/ 108 w 368"/>
                      <a:gd name="T47" fmla="*/ 145 h 276"/>
                      <a:gd name="T48" fmla="*/ 122 w 368"/>
                      <a:gd name="T49" fmla="*/ 125 h 276"/>
                      <a:gd name="T50" fmla="*/ 150 w 368"/>
                      <a:gd name="T51" fmla="*/ 164 h 276"/>
                      <a:gd name="T52" fmla="*/ 188 w 368"/>
                      <a:gd name="T53" fmla="*/ 86 h 276"/>
                      <a:gd name="T54" fmla="*/ 247 w 368"/>
                      <a:gd name="T55" fmla="*/ 106 h 276"/>
                      <a:gd name="T56" fmla="*/ 299 w 368"/>
                      <a:gd name="T57" fmla="*/ 41 h 276"/>
                      <a:gd name="T58" fmla="*/ 298 w 368"/>
                      <a:gd name="T59" fmla="*/ 34 h 276"/>
                      <a:gd name="T60" fmla="*/ 310 w 368"/>
                      <a:gd name="T61" fmla="*/ 22 h 276"/>
                      <a:gd name="T62" fmla="*/ 323 w 368"/>
                      <a:gd name="T63" fmla="*/ 34 h 276"/>
                      <a:gd name="T64" fmla="*/ 310 w 368"/>
                      <a:gd name="T65" fmla="*/ 47 h 276"/>
                      <a:gd name="T66" fmla="*/ 305 w 368"/>
                      <a:gd name="T67" fmla="*/ 46 h 276"/>
                      <a:gd name="T68" fmla="*/ 250 w 368"/>
                      <a:gd name="T69" fmla="*/ 116 h 276"/>
                      <a:gd name="T70" fmla="*/ 192 w 368"/>
                      <a:gd name="T71" fmla="*/ 96 h 276"/>
                      <a:gd name="T72" fmla="*/ 155 w 368"/>
                      <a:gd name="T73" fmla="*/ 172 h 276"/>
                      <a:gd name="T74" fmla="*/ 175 w 368"/>
                      <a:gd name="T75" fmla="*/ 200 h 276"/>
                      <a:gd name="T76" fmla="*/ 249 w 368"/>
                      <a:gd name="T77" fmla="*/ 159 h 276"/>
                      <a:gd name="T78" fmla="*/ 274 w 368"/>
                      <a:gd name="T79" fmla="*/ 191 h 276"/>
                      <a:gd name="T80" fmla="*/ 312 w 368"/>
                      <a:gd name="T81" fmla="*/ 153 h 276"/>
                      <a:gd name="T82" fmla="*/ 311 w 368"/>
                      <a:gd name="T83" fmla="*/ 147 h 276"/>
                      <a:gd name="T84" fmla="*/ 323 w 368"/>
                      <a:gd name="T85" fmla="*/ 134 h 276"/>
                      <a:gd name="T86" fmla="*/ 336 w 368"/>
                      <a:gd name="T87" fmla="*/ 147 h 276"/>
                      <a:gd name="T88" fmla="*/ 323 w 368"/>
                      <a:gd name="T89" fmla="*/ 159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8" h="276">
                        <a:moveTo>
                          <a:pt x="360" y="0"/>
                        </a:moveTo>
                        <a:cubicBezTo>
                          <a:pt x="8" y="0"/>
                          <a:pt x="8" y="0"/>
                          <a:pt x="8" y="0"/>
                        </a:cubicBezTo>
                        <a:cubicBezTo>
                          <a:pt x="4" y="0"/>
                          <a:pt x="0" y="4"/>
                          <a:pt x="0" y="8"/>
                        </a:cubicBezTo>
                        <a:cubicBezTo>
                          <a:pt x="0" y="268"/>
                          <a:pt x="0" y="268"/>
                          <a:pt x="0" y="268"/>
                        </a:cubicBezTo>
                        <a:cubicBezTo>
                          <a:pt x="0" y="272"/>
                          <a:pt x="4" y="276"/>
                          <a:pt x="8" y="276"/>
                        </a:cubicBezTo>
                        <a:cubicBezTo>
                          <a:pt x="360" y="276"/>
                          <a:pt x="360" y="276"/>
                          <a:pt x="360" y="276"/>
                        </a:cubicBezTo>
                        <a:cubicBezTo>
                          <a:pt x="364" y="276"/>
                          <a:pt x="368" y="272"/>
                          <a:pt x="368" y="268"/>
                        </a:cubicBezTo>
                        <a:cubicBezTo>
                          <a:pt x="368" y="8"/>
                          <a:pt x="368" y="8"/>
                          <a:pt x="368" y="8"/>
                        </a:cubicBezTo>
                        <a:cubicBezTo>
                          <a:pt x="368" y="4"/>
                          <a:pt x="364" y="0"/>
                          <a:pt x="360" y="0"/>
                        </a:cubicBezTo>
                        <a:close/>
                        <a:moveTo>
                          <a:pt x="323" y="159"/>
                        </a:moveTo>
                        <a:cubicBezTo>
                          <a:pt x="322" y="159"/>
                          <a:pt x="320" y="159"/>
                          <a:pt x="318" y="158"/>
                        </a:cubicBezTo>
                        <a:cubicBezTo>
                          <a:pt x="274" y="204"/>
                          <a:pt x="274" y="204"/>
                          <a:pt x="274" y="204"/>
                        </a:cubicBezTo>
                        <a:cubicBezTo>
                          <a:pt x="247" y="169"/>
                          <a:pt x="247" y="169"/>
                          <a:pt x="247" y="169"/>
                        </a:cubicBezTo>
                        <a:cubicBezTo>
                          <a:pt x="173" y="210"/>
                          <a:pt x="173" y="210"/>
                          <a:pt x="173" y="210"/>
                        </a:cubicBezTo>
                        <a:cubicBezTo>
                          <a:pt x="151" y="180"/>
                          <a:pt x="151" y="180"/>
                          <a:pt x="151" y="180"/>
                        </a:cubicBezTo>
                        <a:cubicBezTo>
                          <a:pt x="133" y="218"/>
                          <a:pt x="133" y="218"/>
                          <a:pt x="133" y="218"/>
                        </a:cubicBezTo>
                        <a:cubicBezTo>
                          <a:pt x="107" y="161"/>
                          <a:pt x="107" y="161"/>
                          <a:pt x="107" y="161"/>
                        </a:cubicBezTo>
                        <a:cubicBezTo>
                          <a:pt x="47" y="245"/>
                          <a:pt x="47" y="245"/>
                          <a:pt x="47" y="245"/>
                        </a:cubicBezTo>
                        <a:cubicBezTo>
                          <a:pt x="47" y="245"/>
                          <a:pt x="47" y="246"/>
                          <a:pt x="47" y="246"/>
                        </a:cubicBezTo>
                        <a:cubicBezTo>
                          <a:pt x="47" y="253"/>
                          <a:pt x="42" y="259"/>
                          <a:pt x="35" y="259"/>
                        </a:cubicBezTo>
                        <a:cubicBezTo>
                          <a:pt x="28" y="259"/>
                          <a:pt x="22" y="253"/>
                          <a:pt x="22" y="246"/>
                        </a:cubicBezTo>
                        <a:cubicBezTo>
                          <a:pt x="22" y="239"/>
                          <a:pt x="27" y="234"/>
                          <a:pt x="34" y="233"/>
                        </a:cubicBezTo>
                        <a:cubicBezTo>
                          <a:pt x="75" y="73"/>
                          <a:pt x="75" y="73"/>
                          <a:pt x="75" y="73"/>
                        </a:cubicBezTo>
                        <a:cubicBezTo>
                          <a:pt x="108" y="145"/>
                          <a:pt x="108" y="145"/>
                          <a:pt x="108" y="145"/>
                        </a:cubicBezTo>
                        <a:cubicBezTo>
                          <a:pt x="122" y="125"/>
                          <a:pt x="122" y="125"/>
                          <a:pt x="122" y="125"/>
                        </a:cubicBezTo>
                        <a:cubicBezTo>
                          <a:pt x="150" y="164"/>
                          <a:pt x="150" y="164"/>
                          <a:pt x="150" y="164"/>
                        </a:cubicBezTo>
                        <a:cubicBezTo>
                          <a:pt x="188" y="86"/>
                          <a:pt x="188" y="86"/>
                          <a:pt x="188" y="86"/>
                        </a:cubicBezTo>
                        <a:cubicBezTo>
                          <a:pt x="247" y="106"/>
                          <a:pt x="247" y="106"/>
                          <a:pt x="247" y="106"/>
                        </a:cubicBezTo>
                        <a:cubicBezTo>
                          <a:pt x="299" y="41"/>
                          <a:pt x="299" y="41"/>
                          <a:pt x="299" y="41"/>
                        </a:cubicBezTo>
                        <a:cubicBezTo>
                          <a:pt x="298" y="39"/>
                          <a:pt x="298" y="37"/>
                          <a:pt x="298" y="34"/>
                        </a:cubicBezTo>
                        <a:cubicBezTo>
                          <a:pt x="298" y="27"/>
                          <a:pt x="303" y="22"/>
                          <a:pt x="310" y="22"/>
                        </a:cubicBezTo>
                        <a:cubicBezTo>
                          <a:pt x="317" y="22"/>
                          <a:pt x="323" y="27"/>
                          <a:pt x="323" y="34"/>
                        </a:cubicBezTo>
                        <a:cubicBezTo>
                          <a:pt x="323" y="41"/>
                          <a:pt x="317" y="47"/>
                          <a:pt x="310" y="47"/>
                        </a:cubicBezTo>
                        <a:cubicBezTo>
                          <a:pt x="309" y="47"/>
                          <a:pt x="307" y="46"/>
                          <a:pt x="305" y="46"/>
                        </a:cubicBezTo>
                        <a:cubicBezTo>
                          <a:pt x="250" y="116"/>
                          <a:pt x="250" y="116"/>
                          <a:pt x="250" y="116"/>
                        </a:cubicBezTo>
                        <a:cubicBezTo>
                          <a:pt x="192" y="96"/>
                          <a:pt x="192" y="96"/>
                          <a:pt x="192" y="96"/>
                        </a:cubicBezTo>
                        <a:cubicBezTo>
                          <a:pt x="155" y="172"/>
                          <a:pt x="155" y="172"/>
                          <a:pt x="155" y="172"/>
                        </a:cubicBezTo>
                        <a:cubicBezTo>
                          <a:pt x="175" y="200"/>
                          <a:pt x="175" y="200"/>
                          <a:pt x="175" y="200"/>
                        </a:cubicBezTo>
                        <a:cubicBezTo>
                          <a:pt x="249" y="159"/>
                          <a:pt x="249" y="159"/>
                          <a:pt x="249" y="159"/>
                        </a:cubicBezTo>
                        <a:cubicBezTo>
                          <a:pt x="274" y="191"/>
                          <a:pt x="274" y="191"/>
                          <a:pt x="274" y="191"/>
                        </a:cubicBezTo>
                        <a:cubicBezTo>
                          <a:pt x="312" y="153"/>
                          <a:pt x="312" y="153"/>
                          <a:pt x="312" y="153"/>
                        </a:cubicBezTo>
                        <a:cubicBezTo>
                          <a:pt x="311" y="151"/>
                          <a:pt x="311" y="149"/>
                          <a:pt x="311" y="147"/>
                        </a:cubicBezTo>
                        <a:cubicBezTo>
                          <a:pt x="311" y="140"/>
                          <a:pt x="316" y="134"/>
                          <a:pt x="323" y="134"/>
                        </a:cubicBezTo>
                        <a:cubicBezTo>
                          <a:pt x="330" y="134"/>
                          <a:pt x="336" y="140"/>
                          <a:pt x="336" y="147"/>
                        </a:cubicBezTo>
                        <a:cubicBezTo>
                          <a:pt x="336" y="154"/>
                          <a:pt x="330" y="159"/>
                          <a:pt x="323"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2" name="Freeform 91"/>
                <p:cNvSpPr>
                  <a:spLocks/>
                </p:cNvSpPr>
                <p:nvPr/>
              </p:nvSpPr>
              <p:spPr bwMode="gray">
                <a:xfrm>
                  <a:off x="9910246" y="2902413"/>
                  <a:ext cx="199478" cy="45719"/>
                </a:xfrm>
                <a:custGeom>
                  <a:avLst/>
                  <a:gdLst>
                    <a:gd name="connsiteX0" fmla="*/ 4475 w 146768"/>
                    <a:gd name="connsiteY0" fmla="*/ 87705 h 96352"/>
                    <a:gd name="connsiteX1" fmla="*/ 142293 w 146768"/>
                    <a:gd name="connsiteY1" fmla="*/ 87705 h 96352"/>
                    <a:gd name="connsiteX2" fmla="*/ 146768 w 146768"/>
                    <a:gd name="connsiteY2" fmla="*/ 91308 h 96352"/>
                    <a:gd name="connsiteX3" fmla="*/ 146768 w 146768"/>
                    <a:gd name="connsiteY3" fmla="*/ 92749 h 96352"/>
                    <a:gd name="connsiteX4" fmla="*/ 142293 w 146768"/>
                    <a:gd name="connsiteY4" fmla="*/ 96352 h 96352"/>
                    <a:gd name="connsiteX5" fmla="*/ 4475 w 146768"/>
                    <a:gd name="connsiteY5" fmla="*/ 96352 h 96352"/>
                    <a:gd name="connsiteX6" fmla="*/ 0 w 146768"/>
                    <a:gd name="connsiteY6" fmla="*/ 92749 h 96352"/>
                    <a:gd name="connsiteX7" fmla="*/ 0 w 146768"/>
                    <a:gd name="connsiteY7" fmla="*/ 91308 h 96352"/>
                    <a:gd name="connsiteX8" fmla="*/ 4475 w 146768"/>
                    <a:gd name="connsiteY8" fmla="*/ 87705 h 96352"/>
                    <a:gd name="connsiteX9" fmla="*/ 4475 w 146768"/>
                    <a:gd name="connsiteY9" fmla="*/ 58367 h 96352"/>
                    <a:gd name="connsiteX10" fmla="*/ 142293 w 146768"/>
                    <a:gd name="connsiteY10" fmla="*/ 58367 h 96352"/>
                    <a:gd name="connsiteX11" fmla="*/ 146768 w 146768"/>
                    <a:gd name="connsiteY11" fmla="*/ 62099 h 96352"/>
                    <a:gd name="connsiteX12" fmla="*/ 146768 w 146768"/>
                    <a:gd name="connsiteY12" fmla="*/ 63591 h 96352"/>
                    <a:gd name="connsiteX13" fmla="*/ 142293 w 146768"/>
                    <a:gd name="connsiteY13" fmla="*/ 67323 h 96352"/>
                    <a:gd name="connsiteX14" fmla="*/ 4475 w 146768"/>
                    <a:gd name="connsiteY14" fmla="*/ 67323 h 96352"/>
                    <a:gd name="connsiteX15" fmla="*/ 0 w 146768"/>
                    <a:gd name="connsiteY15" fmla="*/ 63591 h 96352"/>
                    <a:gd name="connsiteX16" fmla="*/ 0 w 146768"/>
                    <a:gd name="connsiteY16" fmla="*/ 62099 h 96352"/>
                    <a:gd name="connsiteX17" fmla="*/ 4475 w 146768"/>
                    <a:gd name="connsiteY17" fmla="*/ 58367 h 96352"/>
                    <a:gd name="connsiteX18" fmla="*/ 4475 w 146768"/>
                    <a:gd name="connsiteY18" fmla="*/ 29338 h 96352"/>
                    <a:gd name="connsiteX19" fmla="*/ 142293 w 146768"/>
                    <a:gd name="connsiteY19" fmla="*/ 29338 h 96352"/>
                    <a:gd name="connsiteX20" fmla="*/ 146768 w 146768"/>
                    <a:gd name="connsiteY20" fmla="*/ 32941 h 96352"/>
                    <a:gd name="connsiteX21" fmla="*/ 146768 w 146768"/>
                    <a:gd name="connsiteY21" fmla="*/ 34382 h 96352"/>
                    <a:gd name="connsiteX22" fmla="*/ 142293 w 146768"/>
                    <a:gd name="connsiteY22" fmla="*/ 37985 h 96352"/>
                    <a:gd name="connsiteX23" fmla="*/ 4475 w 146768"/>
                    <a:gd name="connsiteY23" fmla="*/ 37985 h 96352"/>
                    <a:gd name="connsiteX24" fmla="*/ 0 w 146768"/>
                    <a:gd name="connsiteY24" fmla="*/ 34382 h 96352"/>
                    <a:gd name="connsiteX25" fmla="*/ 0 w 146768"/>
                    <a:gd name="connsiteY25" fmla="*/ 32941 h 96352"/>
                    <a:gd name="connsiteX26" fmla="*/ 4475 w 146768"/>
                    <a:gd name="connsiteY26" fmla="*/ 29338 h 96352"/>
                    <a:gd name="connsiteX27" fmla="*/ 4475 w 146768"/>
                    <a:gd name="connsiteY27" fmla="*/ 0 h 96352"/>
                    <a:gd name="connsiteX28" fmla="*/ 142293 w 146768"/>
                    <a:gd name="connsiteY28" fmla="*/ 0 h 96352"/>
                    <a:gd name="connsiteX29" fmla="*/ 146768 w 146768"/>
                    <a:gd name="connsiteY29" fmla="*/ 3732 h 96352"/>
                    <a:gd name="connsiteX30" fmla="*/ 146768 w 146768"/>
                    <a:gd name="connsiteY30" fmla="*/ 5224 h 96352"/>
                    <a:gd name="connsiteX31" fmla="*/ 142293 w 146768"/>
                    <a:gd name="connsiteY31" fmla="*/ 8956 h 96352"/>
                    <a:gd name="connsiteX32" fmla="*/ 4475 w 146768"/>
                    <a:gd name="connsiteY32" fmla="*/ 8956 h 96352"/>
                    <a:gd name="connsiteX33" fmla="*/ 0 w 146768"/>
                    <a:gd name="connsiteY33" fmla="*/ 5224 h 96352"/>
                    <a:gd name="connsiteX34" fmla="*/ 0 w 146768"/>
                    <a:gd name="connsiteY34" fmla="*/ 3732 h 96352"/>
                    <a:gd name="connsiteX35" fmla="*/ 4475 w 146768"/>
                    <a:gd name="connsiteY35" fmla="*/ 0 h 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6768" h="96352">
                      <a:moveTo>
                        <a:pt x="4475" y="87705"/>
                      </a:moveTo>
                      <a:cubicBezTo>
                        <a:pt x="4475" y="87705"/>
                        <a:pt x="4475" y="87705"/>
                        <a:pt x="142293" y="87705"/>
                      </a:cubicBezTo>
                      <a:cubicBezTo>
                        <a:pt x="144978" y="87705"/>
                        <a:pt x="146768" y="89146"/>
                        <a:pt x="146768" y="91308"/>
                      </a:cubicBezTo>
                      <a:cubicBezTo>
                        <a:pt x="146768" y="91308"/>
                        <a:pt x="146768" y="91308"/>
                        <a:pt x="146768" y="92749"/>
                      </a:cubicBezTo>
                      <a:cubicBezTo>
                        <a:pt x="146768" y="94911"/>
                        <a:pt x="144978" y="96352"/>
                        <a:pt x="142293" y="96352"/>
                      </a:cubicBezTo>
                      <a:cubicBezTo>
                        <a:pt x="142293" y="96352"/>
                        <a:pt x="142293" y="96352"/>
                        <a:pt x="4475" y="96352"/>
                      </a:cubicBezTo>
                      <a:cubicBezTo>
                        <a:pt x="1790" y="96352"/>
                        <a:pt x="0" y="94911"/>
                        <a:pt x="0" y="92749"/>
                      </a:cubicBezTo>
                      <a:cubicBezTo>
                        <a:pt x="0" y="92749"/>
                        <a:pt x="0" y="92749"/>
                        <a:pt x="0" y="91308"/>
                      </a:cubicBezTo>
                      <a:cubicBezTo>
                        <a:pt x="0" y="89146"/>
                        <a:pt x="1790" y="87705"/>
                        <a:pt x="4475" y="87705"/>
                      </a:cubicBezTo>
                      <a:close/>
                      <a:moveTo>
                        <a:pt x="4475" y="58367"/>
                      </a:moveTo>
                      <a:cubicBezTo>
                        <a:pt x="4475" y="58367"/>
                        <a:pt x="4475" y="58367"/>
                        <a:pt x="142293" y="58367"/>
                      </a:cubicBezTo>
                      <a:cubicBezTo>
                        <a:pt x="144978" y="58367"/>
                        <a:pt x="146768" y="59860"/>
                        <a:pt x="146768" y="62099"/>
                      </a:cubicBezTo>
                      <a:cubicBezTo>
                        <a:pt x="146768" y="62099"/>
                        <a:pt x="146768" y="62099"/>
                        <a:pt x="146768" y="63591"/>
                      </a:cubicBezTo>
                      <a:cubicBezTo>
                        <a:pt x="146768" y="65830"/>
                        <a:pt x="144978" y="67323"/>
                        <a:pt x="142293" y="67323"/>
                      </a:cubicBezTo>
                      <a:cubicBezTo>
                        <a:pt x="142293" y="67323"/>
                        <a:pt x="142293" y="67323"/>
                        <a:pt x="4475" y="67323"/>
                      </a:cubicBezTo>
                      <a:cubicBezTo>
                        <a:pt x="1790" y="67323"/>
                        <a:pt x="0" y="65830"/>
                        <a:pt x="0" y="63591"/>
                      </a:cubicBezTo>
                      <a:cubicBezTo>
                        <a:pt x="0" y="63591"/>
                        <a:pt x="0" y="63591"/>
                        <a:pt x="0" y="62099"/>
                      </a:cubicBezTo>
                      <a:cubicBezTo>
                        <a:pt x="0" y="59860"/>
                        <a:pt x="1790" y="58367"/>
                        <a:pt x="4475" y="58367"/>
                      </a:cubicBezTo>
                      <a:close/>
                      <a:moveTo>
                        <a:pt x="4475" y="29338"/>
                      </a:moveTo>
                      <a:cubicBezTo>
                        <a:pt x="4475" y="29338"/>
                        <a:pt x="4475" y="29338"/>
                        <a:pt x="142293" y="29338"/>
                      </a:cubicBezTo>
                      <a:cubicBezTo>
                        <a:pt x="144978" y="29338"/>
                        <a:pt x="146768" y="30779"/>
                        <a:pt x="146768" y="32941"/>
                      </a:cubicBezTo>
                      <a:cubicBezTo>
                        <a:pt x="146768" y="32941"/>
                        <a:pt x="146768" y="32941"/>
                        <a:pt x="146768" y="34382"/>
                      </a:cubicBezTo>
                      <a:cubicBezTo>
                        <a:pt x="146768" y="36544"/>
                        <a:pt x="144978" y="37985"/>
                        <a:pt x="142293" y="37985"/>
                      </a:cubicBezTo>
                      <a:cubicBezTo>
                        <a:pt x="142293" y="37985"/>
                        <a:pt x="142293" y="37985"/>
                        <a:pt x="4475" y="37985"/>
                      </a:cubicBezTo>
                      <a:cubicBezTo>
                        <a:pt x="1790" y="37985"/>
                        <a:pt x="0" y="36544"/>
                        <a:pt x="0" y="34382"/>
                      </a:cubicBezTo>
                      <a:cubicBezTo>
                        <a:pt x="0" y="34382"/>
                        <a:pt x="0" y="34382"/>
                        <a:pt x="0" y="32941"/>
                      </a:cubicBezTo>
                      <a:cubicBezTo>
                        <a:pt x="0" y="30779"/>
                        <a:pt x="1790" y="29338"/>
                        <a:pt x="4475" y="29338"/>
                      </a:cubicBezTo>
                      <a:close/>
                      <a:moveTo>
                        <a:pt x="4475" y="0"/>
                      </a:moveTo>
                      <a:cubicBezTo>
                        <a:pt x="4475" y="0"/>
                        <a:pt x="4475" y="0"/>
                        <a:pt x="142293" y="0"/>
                      </a:cubicBezTo>
                      <a:cubicBezTo>
                        <a:pt x="144978" y="0"/>
                        <a:pt x="146768" y="1493"/>
                        <a:pt x="146768" y="3732"/>
                      </a:cubicBezTo>
                      <a:cubicBezTo>
                        <a:pt x="146768" y="3732"/>
                        <a:pt x="146768" y="3732"/>
                        <a:pt x="146768" y="5224"/>
                      </a:cubicBezTo>
                      <a:cubicBezTo>
                        <a:pt x="146768" y="7463"/>
                        <a:pt x="144978" y="8956"/>
                        <a:pt x="142293" y="8956"/>
                      </a:cubicBezTo>
                      <a:cubicBezTo>
                        <a:pt x="142293" y="8956"/>
                        <a:pt x="142293" y="8956"/>
                        <a:pt x="4475" y="8956"/>
                      </a:cubicBezTo>
                      <a:cubicBezTo>
                        <a:pt x="1790" y="8956"/>
                        <a:pt x="0" y="7463"/>
                        <a:pt x="0" y="5224"/>
                      </a:cubicBezTo>
                      <a:cubicBezTo>
                        <a:pt x="0" y="5224"/>
                        <a:pt x="0" y="5224"/>
                        <a:pt x="0" y="3732"/>
                      </a:cubicBezTo>
                      <a:cubicBezTo>
                        <a:pt x="0" y="1493"/>
                        <a:pt x="1790" y="0"/>
                        <a:pt x="44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93" name="LOAD METER"/>
                <p:cNvSpPr>
                  <a:spLocks noChangeAspect="1"/>
                </p:cNvSpPr>
                <p:nvPr/>
              </p:nvSpPr>
              <p:spPr bwMode="auto">
                <a:xfrm rot="1919497">
                  <a:off x="9958928" y="2563229"/>
                  <a:ext cx="107627" cy="91440"/>
                </a:xfrm>
                <a:custGeom>
                  <a:avLst/>
                  <a:gdLst/>
                  <a:ahLst/>
                  <a:cxnLst/>
                  <a:rect l="l" t="t" r="r" b="b"/>
                  <a:pathLst>
                    <a:path w="666666" h="566397">
                      <a:moveTo>
                        <a:pt x="499355" y="154452"/>
                      </a:moveTo>
                      <a:cubicBezTo>
                        <a:pt x="512204" y="146426"/>
                        <a:pt x="529128" y="150336"/>
                        <a:pt x="537154" y="163185"/>
                      </a:cubicBezTo>
                      <a:cubicBezTo>
                        <a:pt x="545181" y="176034"/>
                        <a:pt x="541271" y="192958"/>
                        <a:pt x="528422" y="200984"/>
                      </a:cubicBezTo>
                      <a:cubicBezTo>
                        <a:pt x="515573" y="209010"/>
                        <a:pt x="498649" y="205101"/>
                        <a:pt x="490623" y="192252"/>
                      </a:cubicBezTo>
                      <a:cubicBezTo>
                        <a:pt x="482596" y="179402"/>
                        <a:pt x="486506" y="162479"/>
                        <a:pt x="499355" y="154452"/>
                      </a:cubicBezTo>
                      <a:close/>
                      <a:moveTo>
                        <a:pt x="104430" y="401148"/>
                      </a:moveTo>
                      <a:cubicBezTo>
                        <a:pt x="117279" y="393122"/>
                        <a:pt x="134203" y="397032"/>
                        <a:pt x="142230" y="409881"/>
                      </a:cubicBezTo>
                      <a:cubicBezTo>
                        <a:pt x="150256" y="422730"/>
                        <a:pt x="146346" y="439654"/>
                        <a:pt x="133497" y="447680"/>
                      </a:cubicBezTo>
                      <a:cubicBezTo>
                        <a:pt x="120648" y="455706"/>
                        <a:pt x="103724" y="451797"/>
                        <a:pt x="95698" y="438948"/>
                      </a:cubicBezTo>
                      <a:cubicBezTo>
                        <a:pt x="87672" y="426098"/>
                        <a:pt x="91581" y="409175"/>
                        <a:pt x="104430" y="401148"/>
                      </a:cubicBezTo>
                      <a:close/>
                      <a:moveTo>
                        <a:pt x="304648" y="273694"/>
                      </a:moveTo>
                      <a:cubicBezTo>
                        <a:pt x="295011" y="279714"/>
                        <a:pt x="292079" y="292406"/>
                        <a:pt x="298099" y="302043"/>
                      </a:cubicBezTo>
                      <a:cubicBezTo>
                        <a:pt x="304119" y="311681"/>
                        <a:pt x="316811" y="314613"/>
                        <a:pt x="326448" y="308593"/>
                      </a:cubicBezTo>
                      <a:cubicBezTo>
                        <a:pt x="336085" y="302573"/>
                        <a:pt x="339017" y="289881"/>
                        <a:pt x="332997" y="280243"/>
                      </a:cubicBezTo>
                      <a:cubicBezTo>
                        <a:pt x="326977" y="270606"/>
                        <a:pt x="314285" y="267674"/>
                        <a:pt x="304648" y="273694"/>
                      </a:cubicBezTo>
                      <a:close/>
                      <a:moveTo>
                        <a:pt x="420983" y="105074"/>
                      </a:moveTo>
                      <a:cubicBezTo>
                        <a:pt x="433832" y="97048"/>
                        <a:pt x="450756" y="100958"/>
                        <a:pt x="458782" y="113807"/>
                      </a:cubicBezTo>
                      <a:cubicBezTo>
                        <a:pt x="466809" y="126656"/>
                        <a:pt x="462899" y="143579"/>
                        <a:pt x="450050" y="151606"/>
                      </a:cubicBezTo>
                      <a:cubicBezTo>
                        <a:pt x="437201" y="159632"/>
                        <a:pt x="420277" y="155723"/>
                        <a:pt x="412251" y="142873"/>
                      </a:cubicBezTo>
                      <a:cubicBezTo>
                        <a:pt x="404224" y="130024"/>
                        <a:pt x="408134" y="113101"/>
                        <a:pt x="420983" y="105074"/>
                      </a:cubicBezTo>
                      <a:close/>
                      <a:moveTo>
                        <a:pt x="100638" y="305183"/>
                      </a:moveTo>
                      <a:cubicBezTo>
                        <a:pt x="113487" y="297156"/>
                        <a:pt x="130411" y="301066"/>
                        <a:pt x="138437" y="313915"/>
                      </a:cubicBezTo>
                      <a:cubicBezTo>
                        <a:pt x="146464" y="326764"/>
                        <a:pt x="142554" y="343688"/>
                        <a:pt x="129705" y="351714"/>
                      </a:cubicBezTo>
                      <a:cubicBezTo>
                        <a:pt x="116856" y="359741"/>
                        <a:pt x="99932" y="355831"/>
                        <a:pt x="91906" y="342982"/>
                      </a:cubicBezTo>
                      <a:cubicBezTo>
                        <a:pt x="83879" y="330133"/>
                        <a:pt x="87789" y="313209"/>
                        <a:pt x="100638" y="305183"/>
                      </a:cubicBezTo>
                      <a:close/>
                      <a:moveTo>
                        <a:pt x="345385" y="87609"/>
                      </a:moveTo>
                      <a:cubicBezTo>
                        <a:pt x="358234" y="79583"/>
                        <a:pt x="375157" y="83493"/>
                        <a:pt x="383184" y="96342"/>
                      </a:cubicBezTo>
                      <a:cubicBezTo>
                        <a:pt x="391210" y="109191"/>
                        <a:pt x="387301" y="126115"/>
                        <a:pt x="374451" y="134141"/>
                      </a:cubicBezTo>
                      <a:cubicBezTo>
                        <a:pt x="361602" y="142167"/>
                        <a:pt x="344679" y="138258"/>
                        <a:pt x="336652" y="125409"/>
                      </a:cubicBezTo>
                      <a:cubicBezTo>
                        <a:pt x="328626" y="112559"/>
                        <a:pt x="332536" y="95636"/>
                        <a:pt x="345385" y="87609"/>
                      </a:cubicBezTo>
                      <a:close/>
                      <a:moveTo>
                        <a:pt x="128334" y="223194"/>
                      </a:moveTo>
                      <a:cubicBezTo>
                        <a:pt x="141183" y="215167"/>
                        <a:pt x="158107" y="219077"/>
                        <a:pt x="166133" y="231926"/>
                      </a:cubicBezTo>
                      <a:cubicBezTo>
                        <a:pt x="174160" y="244775"/>
                        <a:pt x="170250" y="261699"/>
                        <a:pt x="157401" y="269725"/>
                      </a:cubicBezTo>
                      <a:cubicBezTo>
                        <a:pt x="144552" y="277752"/>
                        <a:pt x="127628" y="273842"/>
                        <a:pt x="119602" y="260993"/>
                      </a:cubicBezTo>
                      <a:cubicBezTo>
                        <a:pt x="111575" y="248144"/>
                        <a:pt x="115485" y="231220"/>
                        <a:pt x="128334" y="223194"/>
                      </a:cubicBezTo>
                      <a:close/>
                      <a:moveTo>
                        <a:pt x="315846" y="102677"/>
                      </a:moveTo>
                      <a:lnTo>
                        <a:pt x="347802" y="267457"/>
                      </a:lnTo>
                      <a:cubicBezTo>
                        <a:pt x="349319" y="267611"/>
                        <a:pt x="349897" y="268463"/>
                        <a:pt x="350447" y="269343"/>
                      </a:cubicBezTo>
                      <a:cubicBezTo>
                        <a:pt x="362486" y="288617"/>
                        <a:pt x="356622" y="314003"/>
                        <a:pt x="337348" y="326042"/>
                      </a:cubicBezTo>
                      <a:cubicBezTo>
                        <a:pt x="318074" y="338082"/>
                        <a:pt x="292689" y="332217"/>
                        <a:pt x="280649" y="312943"/>
                      </a:cubicBezTo>
                      <a:cubicBezTo>
                        <a:pt x="271227" y="297860"/>
                        <a:pt x="272770" y="279034"/>
                        <a:pt x="285572" y="267704"/>
                      </a:cubicBezTo>
                      <a:lnTo>
                        <a:pt x="283842" y="267704"/>
                      </a:lnTo>
                      <a:close/>
                      <a:moveTo>
                        <a:pt x="256314" y="104408"/>
                      </a:moveTo>
                      <a:cubicBezTo>
                        <a:pt x="269163" y="96382"/>
                        <a:pt x="286087" y="100291"/>
                        <a:pt x="294113" y="113140"/>
                      </a:cubicBezTo>
                      <a:cubicBezTo>
                        <a:pt x="302139" y="125990"/>
                        <a:pt x="298230" y="142913"/>
                        <a:pt x="285381" y="150940"/>
                      </a:cubicBezTo>
                      <a:cubicBezTo>
                        <a:pt x="272532" y="158966"/>
                        <a:pt x="255608" y="155056"/>
                        <a:pt x="247582" y="142207"/>
                      </a:cubicBezTo>
                      <a:cubicBezTo>
                        <a:pt x="239555" y="129358"/>
                        <a:pt x="243465" y="112434"/>
                        <a:pt x="256314" y="104408"/>
                      </a:cubicBezTo>
                      <a:close/>
                      <a:moveTo>
                        <a:pt x="180603" y="151702"/>
                      </a:moveTo>
                      <a:cubicBezTo>
                        <a:pt x="193452" y="143676"/>
                        <a:pt x="210375" y="147586"/>
                        <a:pt x="218402" y="160435"/>
                      </a:cubicBezTo>
                      <a:cubicBezTo>
                        <a:pt x="226428" y="173284"/>
                        <a:pt x="222518" y="190207"/>
                        <a:pt x="209669" y="198234"/>
                      </a:cubicBezTo>
                      <a:cubicBezTo>
                        <a:pt x="196820" y="206260"/>
                        <a:pt x="179897" y="202350"/>
                        <a:pt x="171870" y="189501"/>
                      </a:cubicBezTo>
                      <a:cubicBezTo>
                        <a:pt x="163844" y="176652"/>
                        <a:pt x="167754" y="159729"/>
                        <a:pt x="180603" y="151702"/>
                      </a:cubicBezTo>
                      <a:close/>
                      <a:moveTo>
                        <a:pt x="204036" y="106110"/>
                      </a:moveTo>
                      <a:cubicBezTo>
                        <a:pt x="164350" y="130285"/>
                        <a:pt x="130119" y="163452"/>
                        <a:pt x="105017" y="203370"/>
                      </a:cubicBezTo>
                      <a:cubicBezTo>
                        <a:pt x="49531" y="291609"/>
                        <a:pt x="47279" y="398957"/>
                        <a:pt x="99170" y="482030"/>
                      </a:cubicBezTo>
                      <a:lnTo>
                        <a:pt x="581185" y="180932"/>
                      </a:lnTo>
                      <a:cubicBezTo>
                        <a:pt x="531441" y="99451"/>
                        <a:pt x="437250" y="54244"/>
                        <a:pt x="335777" y="62796"/>
                      </a:cubicBezTo>
                      <a:cubicBezTo>
                        <a:pt x="288861" y="66749"/>
                        <a:pt x="243722" y="81934"/>
                        <a:pt x="204036" y="106110"/>
                      </a:cubicBezTo>
                      <a:close/>
                      <a:moveTo>
                        <a:pt x="171961" y="53285"/>
                      </a:moveTo>
                      <a:cubicBezTo>
                        <a:pt x="220848" y="23522"/>
                        <a:pt x="276630" y="5126"/>
                        <a:pt x="334669" y="922"/>
                      </a:cubicBezTo>
                      <a:cubicBezTo>
                        <a:pt x="457870" y="-8002"/>
                        <a:pt x="572360" y="48305"/>
                        <a:pt x="633439" y="148290"/>
                      </a:cubicBezTo>
                      <a:lnTo>
                        <a:pt x="634418" y="147679"/>
                      </a:lnTo>
                      <a:lnTo>
                        <a:pt x="666666" y="199304"/>
                      </a:lnTo>
                      <a:lnTo>
                        <a:pt x="79003" y="566397"/>
                      </a:lnTo>
                      <a:lnTo>
                        <a:pt x="46756" y="514773"/>
                      </a:lnTo>
                      <a:lnTo>
                        <a:pt x="46755" y="514772"/>
                      </a:lnTo>
                      <a:cubicBezTo>
                        <a:pt x="-16950" y="412788"/>
                        <a:pt x="-15459" y="281656"/>
                        <a:pt x="50631" y="173852"/>
                      </a:cubicBezTo>
                      <a:cubicBezTo>
                        <a:pt x="81085" y="124181"/>
                        <a:pt x="123074" y="83049"/>
                        <a:pt x="171961" y="53285"/>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94" name="Group 93"/>
                <p:cNvGrpSpPr/>
                <p:nvPr/>
              </p:nvGrpSpPr>
              <p:grpSpPr>
                <a:xfrm>
                  <a:off x="9907172" y="2794022"/>
                  <a:ext cx="89907" cy="78744"/>
                  <a:chOff x="4225429" y="1222164"/>
                  <a:chExt cx="1460899" cy="1221232"/>
                </a:xfrm>
                <a:grpFill/>
              </p:grpSpPr>
              <p:sp>
                <p:nvSpPr>
                  <p:cNvPr id="100" name="Rounded Rectangle 99"/>
                  <p:cNvSpPr/>
                  <p:nvPr/>
                </p:nvSpPr>
                <p:spPr bwMode="auto">
                  <a:xfrm flipH="1">
                    <a:off x="4320679" y="2160270"/>
                    <a:ext cx="845820" cy="266700"/>
                  </a:xfrm>
                  <a:prstGeom prst="round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799"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100"/>
                  <p:cNvSpPr/>
                  <p:nvPr/>
                </p:nvSpPr>
                <p:spPr bwMode="auto">
                  <a:xfrm rot="19233811" flipH="1">
                    <a:off x="4650722" y="2027618"/>
                    <a:ext cx="180975" cy="229107"/>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799"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21"/>
                  <p:cNvSpPr/>
                  <p:nvPr/>
                </p:nvSpPr>
                <p:spPr bwMode="auto">
                  <a:xfrm rot="1663182" flipH="1">
                    <a:off x="4643040" y="1334313"/>
                    <a:ext cx="193060" cy="512062"/>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799"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29"/>
                  <p:cNvSpPr/>
                  <p:nvPr/>
                </p:nvSpPr>
                <p:spPr bwMode="auto">
                  <a:xfrm rot="6300000" flipH="1">
                    <a:off x="5129668" y="1183759"/>
                    <a:ext cx="146572" cy="500932"/>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799"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104" name="Rounded Rectangle 103"/>
                  <p:cNvSpPr/>
                  <p:nvPr/>
                </p:nvSpPr>
                <p:spPr bwMode="auto">
                  <a:xfrm flipH="1">
                    <a:off x="4225429" y="2293620"/>
                    <a:ext cx="1036320" cy="149776"/>
                  </a:xfrm>
                  <a:prstGeom prst="round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799"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Oval 104"/>
                  <p:cNvSpPr/>
                  <p:nvPr/>
                </p:nvSpPr>
                <p:spPr bwMode="auto">
                  <a:xfrm flipH="1">
                    <a:off x="4394974" y="1762559"/>
                    <a:ext cx="352209" cy="352210"/>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799"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Oval 105"/>
                  <p:cNvSpPr/>
                  <p:nvPr/>
                </p:nvSpPr>
                <p:spPr bwMode="auto">
                  <a:xfrm flipH="1">
                    <a:off x="4758229" y="1222164"/>
                    <a:ext cx="256032" cy="256033"/>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799" spc="-5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7" name="Group 106"/>
                  <p:cNvGrpSpPr/>
                  <p:nvPr/>
                </p:nvGrpSpPr>
                <p:grpSpPr>
                  <a:xfrm rot="20781386">
                    <a:off x="5409524" y="1586085"/>
                    <a:ext cx="276804" cy="467545"/>
                    <a:chOff x="6199773" y="1569838"/>
                    <a:chExt cx="276804" cy="467545"/>
                  </a:xfrm>
                  <a:grpFill/>
                </p:grpSpPr>
                <p:sp>
                  <p:nvSpPr>
                    <p:cNvPr id="109" name="Rectangle 108"/>
                    <p:cNvSpPr/>
                    <p:nvPr/>
                  </p:nvSpPr>
                  <p:spPr bwMode="auto">
                    <a:xfrm rot="10800000" flipH="1">
                      <a:off x="6289818" y="1569838"/>
                      <a:ext cx="96717" cy="173784"/>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799"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Oval 109"/>
                    <p:cNvSpPr/>
                    <p:nvPr/>
                  </p:nvSpPr>
                  <p:spPr bwMode="auto">
                    <a:xfrm rot="10737439" flipH="1">
                      <a:off x="6282702" y="1724048"/>
                      <a:ext cx="110946" cy="110946"/>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799" spc="-5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1" name="Group 110"/>
                    <p:cNvGrpSpPr/>
                    <p:nvPr/>
                  </p:nvGrpSpPr>
                  <p:grpSpPr>
                    <a:xfrm>
                      <a:off x="6199773" y="1764545"/>
                      <a:ext cx="99173" cy="272838"/>
                      <a:chOff x="5426382" y="1788525"/>
                      <a:chExt cx="99173" cy="272838"/>
                    </a:xfrm>
                    <a:grpFill/>
                  </p:grpSpPr>
                  <p:sp>
                    <p:nvSpPr>
                      <p:cNvPr id="115" name="Rectangle 114"/>
                      <p:cNvSpPr/>
                      <p:nvPr/>
                    </p:nvSpPr>
                    <p:spPr bwMode="auto">
                      <a:xfrm rot="13260000" flipH="1">
                        <a:off x="5464045" y="1788525"/>
                        <a:ext cx="45719" cy="137160"/>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799"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Diagonal Stripe 115"/>
                      <p:cNvSpPr/>
                      <p:nvPr/>
                    </p:nvSpPr>
                    <p:spPr bwMode="auto">
                      <a:xfrm rot="19432650">
                        <a:off x="5426382" y="1878483"/>
                        <a:ext cx="99173" cy="182880"/>
                      </a:xfrm>
                      <a:prstGeom prst="diagStrip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799" spc="-5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2" name="Group 111"/>
                    <p:cNvGrpSpPr/>
                    <p:nvPr/>
                  </p:nvGrpSpPr>
                  <p:grpSpPr>
                    <a:xfrm flipH="1">
                      <a:off x="6377404" y="1764545"/>
                      <a:ext cx="99173" cy="272838"/>
                      <a:chOff x="5426382" y="1788525"/>
                      <a:chExt cx="99173" cy="272838"/>
                    </a:xfrm>
                    <a:grpFill/>
                  </p:grpSpPr>
                  <p:sp>
                    <p:nvSpPr>
                      <p:cNvPr id="113" name="Rectangle 112"/>
                      <p:cNvSpPr/>
                      <p:nvPr/>
                    </p:nvSpPr>
                    <p:spPr bwMode="auto">
                      <a:xfrm rot="13260000" flipH="1">
                        <a:off x="5464045" y="1788525"/>
                        <a:ext cx="45719" cy="137160"/>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799"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Diagonal Stripe 113"/>
                      <p:cNvSpPr/>
                      <p:nvPr/>
                    </p:nvSpPr>
                    <p:spPr bwMode="auto">
                      <a:xfrm rot="19432650">
                        <a:off x="5426382" y="1878483"/>
                        <a:ext cx="99173" cy="182880"/>
                      </a:xfrm>
                      <a:prstGeom prst="diagStrip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799" spc="-5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08" name="Oval 107"/>
                  <p:cNvSpPr/>
                  <p:nvPr/>
                </p:nvSpPr>
                <p:spPr bwMode="auto">
                  <a:xfrm flipH="1">
                    <a:off x="5372628" y="1436546"/>
                    <a:ext cx="192023" cy="192024"/>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799" spc="-5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95" name="VEHICLE TRACKING"/>
                <p:cNvSpPr/>
                <p:nvPr/>
              </p:nvSpPr>
              <p:spPr bwMode="auto">
                <a:xfrm>
                  <a:off x="9906038" y="2665908"/>
                  <a:ext cx="114660" cy="90822"/>
                </a:xfrm>
                <a:custGeom>
                  <a:avLst/>
                  <a:gdLst/>
                  <a:ahLst/>
                  <a:cxnLst/>
                  <a:rect l="l" t="t" r="r" b="b"/>
                  <a:pathLst>
                    <a:path w="779174" h="582906">
                      <a:moveTo>
                        <a:pt x="640768" y="456982"/>
                      </a:moveTo>
                      <a:lnTo>
                        <a:pt x="711568" y="456982"/>
                      </a:lnTo>
                      <a:cubicBezTo>
                        <a:pt x="726718" y="456982"/>
                        <a:pt x="739000" y="469264"/>
                        <a:pt x="739000" y="484414"/>
                      </a:cubicBezTo>
                      <a:cubicBezTo>
                        <a:pt x="739000" y="499564"/>
                        <a:pt x="726718" y="511846"/>
                        <a:pt x="711568" y="511846"/>
                      </a:cubicBezTo>
                      <a:lnTo>
                        <a:pt x="640768" y="511846"/>
                      </a:lnTo>
                      <a:cubicBezTo>
                        <a:pt x="625618" y="511846"/>
                        <a:pt x="613336" y="499564"/>
                        <a:pt x="613336" y="484414"/>
                      </a:cubicBezTo>
                      <a:cubicBezTo>
                        <a:pt x="613336" y="469264"/>
                        <a:pt x="625618" y="456982"/>
                        <a:pt x="640768" y="456982"/>
                      </a:cubicBezTo>
                      <a:close/>
                      <a:moveTo>
                        <a:pt x="440533" y="392281"/>
                      </a:moveTo>
                      <a:cubicBezTo>
                        <a:pt x="423466" y="392281"/>
                        <a:pt x="409629" y="405409"/>
                        <a:pt x="409629" y="421602"/>
                      </a:cubicBezTo>
                      <a:cubicBezTo>
                        <a:pt x="409629" y="437795"/>
                        <a:pt x="423466" y="450923"/>
                        <a:pt x="440533" y="450923"/>
                      </a:cubicBezTo>
                      <a:cubicBezTo>
                        <a:pt x="457600" y="450923"/>
                        <a:pt x="471435" y="437795"/>
                        <a:pt x="471435" y="421602"/>
                      </a:cubicBezTo>
                      <a:cubicBezTo>
                        <a:pt x="471435" y="405409"/>
                        <a:pt x="457600" y="392281"/>
                        <a:pt x="440533" y="392281"/>
                      </a:cubicBezTo>
                      <a:close/>
                      <a:moveTo>
                        <a:pt x="74716" y="392281"/>
                      </a:moveTo>
                      <a:cubicBezTo>
                        <a:pt x="57649" y="392281"/>
                        <a:pt x="43813" y="405409"/>
                        <a:pt x="43813" y="421602"/>
                      </a:cubicBezTo>
                      <a:cubicBezTo>
                        <a:pt x="43813" y="437795"/>
                        <a:pt x="57649" y="450923"/>
                        <a:pt x="74716" y="450923"/>
                      </a:cubicBezTo>
                      <a:cubicBezTo>
                        <a:pt x="91783" y="450923"/>
                        <a:pt x="105619" y="437795"/>
                        <a:pt x="105619" y="421602"/>
                      </a:cubicBezTo>
                      <a:cubicBezTo>
                        <a:pt x="105619" y="405409"/>
                        <a:pt x="91783" y="392281"/>
                        <a:pt x="74716" y="392281"/>
                      </a:cubicBezTo>
                      <a:close/>
                      <a:moveTo>
                        <a:pt x="680516" y="320756"/>
                      </a:moveTo>
                      <a:cubicBezTo>
                        <a:pt x="655266" y="320756"/>
                        <a:pt x="634796" y="341226"/>
                        <a:pt x="634796" y="366476"/>
                      </a:cubicBezTo>
                      <a:cubicBezTo>
                        <a:pt x="634796" y="391726"/>
                        <a:pt x="655266" y="412196"/>
                        <a:pt x="680516" y="412196"/>
                      </a:cubicBezTo>
                      <a:cubicBezTo>
                        <a:pt x="705766" y="412196"/>
                        <a:pt x="726236" y="391726"/>
                        <a:pt x="726236" y="366476"/>
                      </a:cubicBezTo>
                      <a:cubicBezTo>
                        <a:pt x="726236" y="341226"/>
                        <a:pt x="705766" y="320756"/>
                        <a:pt x="680516" y="320756"/>
                      </a:cubicBezTo>
                      <a:close/>
                      <a:moveTo>
                        <a:pt x="133583" y="194372"/>
                      </a:moveTo>
                      <a:cubicBezTo>
                        <a:pt x="123760" y="195437"/>
                        <a:pt x="107202" y="197301"/>
                        <a:pt x="99063" y="219136"/>
                      </a:cubicBezTo>
                      <a:lnTo>
                        <a:pt x="60670" y="331331"/>
                      </a:lnTo>
                      <a:lnTo>
                        <a:pt x="454632" y="331331"/>
                      </a:lnTo>
                      <a:lnTo>
                        <a:pt x="458839" y="332137"/>
                      </a:lnTo>
                      <a:lnTo>
                        <a:pt x="418166" y="220734"/>
                      </a:lnTo>
                      <a:cubicBezTo>
                        <a:pt x="410307" y="203958"/>
                        <a:pt x="408343" y="195171"/>
                        <a:pt x="379436" y="194372"/>
                      </a:cubicBezTo>
                      <a:close/>
                      <a:moveTo>
                        <a:pt x="136109" y="172004"/>
                      </a:moveTo>
                      <a:lnTo>
                        <a:pt x="384488" y="172004"/>
                      </a:lnTo>
                      <a:cubicBezTo>
                        <a:pt x="419008" y="175200"/>
                        <a:pt x="423218" y="191975"/>
                        <a:pt x="432479" y="207952"/>
                      </a:cubicBezTo>
                      <a:lnTo>
                        <a:pt x="489525" y="343266"/>
                      </a:lnTo>
                      <a:cubicBezTo>
                        <a:pt x="504729" y="352772"/>
                        <a:pt x="514176" y="369253"/>
                        <a:pt x="514176" y="387826"/>
                      </a:cubicBezTo>
                      <a:lnTo>
                        <a:pt x="514176" y="450205"/>
                      </a:lnTo>
                      <a:cubicBezTo>
                        <a:pt x="514176" y="476177"/>
                        <a:pt x="495706" y="498055"/>
                        <a:pt x="470268" y="503705"/>
                      </a:cubicBezTo>
                      <a:lnTo>
                        <a:pt x="470268" y="559252"/>
                      </a:lnTo>
                      <a:cubicBezTo>
                        <a:pt x="470268" y="572315"/>
                        <a:pt x="459107" y="582906"/>
                        <a:pt x="445338" y="582906"/>
                      </a:cubicBezTo>
                      <a:lnTo>
                        <a:pt x="417811" y="582906"/>
                      </a:lnTo>
                      <a:cubicBezTo>
                        <a:pt x="404043" y="582906"/>
                        <a:pt x="392881" y="572315"/>
                        <a:pt x="392881" y="559252"/>
                      </a:cubicBezTo>
                      <a:lnTo>
                        <a:pt x="392881" y="506700"/>
                      </a:lnTo>
                      <a:lnTo>
                        <a:pt x="124415" y="506700"/>
                      </a:lnTo>
                      <a:lnTo>
                        <a:pt x="124415" y="559253"/>
                      </a:lnTo>
                      <a:cubicBezTo>
                        <a:pt x="124415" y="572316"/>
                        <a:pt x="113253" y="582906"/>
                        <a:pt x="99485" y="582906"/>
                      </a:cubicBezTo>
                      <a:lnTo>
                        <a:pt x="71958" y="582906"/>
                      </a:lnTo>
                      <a:cubicBezTo>
                        <a:pt x="58189" y="582906"/>
                        <a:pt x="47028" y="572316"/>
                        <a:pt x="47028" y="559253"/>
                      </a:cubicBezTo>
                      <a:lnTo>
                        <a:pt x="47028" y="504302"/>
                      </a:lnTo>
                      <a:cubicBezTo>
                        <a:pt x="20025" y="499853"/>
                        <a:pt x="0" y="477248"/>
                        <a:pt x="0" y="450205"/>
                      </a:cubicBezTo>
                      <a:lnTo>
                        <a:pt x="0" y="387826"/>
                      </a:lnTo>
                      <a:cubicBezTo>
                        <a:pt x="0" y="368466"/>
                        <a:pt x="10264" y="351380"/>
                        <a:pt x="26534" y="342061"/>
                      </a:cubicBezTo>
                      <a:lnTo>
                        <a:pt x="85592" y="202360"/>
                      </a:lnTo>
                      <a:cubicBezTo>
                        <a:pt x="97379" y="186650"/>
                        <a:pt x="106640" y="173335"/>
                        <a:pt x="136109" y="172004"/>
                      </a:cubicBezTo>
                      <a:close/>
                      <a:moveTo>
                        <a:pt x="344827" y="0"/>
                      </a:moveTo>
                      <a:lnTo>
                        <a:pt x="748300" y="0"/>
                      </a:lnTo>
                      <a:cubicBezTo>
                        <a:pt x="759814" y="0"/>
                        <a:pt x="769148" y="9334"/>
                        <a:pt x="769148" y="20848"/>
                      </a:cubicBezTo>
                      <a:lnTo>
                        <a:pt x="769148" y="268862"/>
                      </a:lnTo>
                      <a:cubicBezTo>
                        <a:pt x="774898" y="269223"/>
                        <a:pt x="779174" y="274149"/>
                        <a:pt x="779174" y="280073"/>
                      </a:cubicBezTo>
                      <a:lnTo>
                        <a:pt x="779174" y="443168"/>
                      </a:lnTo>
                      <a:cubicBezTo>
                        <a:pt x="779174" y="449823"/>
                        <a:pt x="773779" y="455218"/>
                        <a:pt x="767124" y="455218"/>
                      </a:cubicBezTo>
                      <a:lnTo>
                        <a:pt x="523551" y="455218"/>
                      </a:lnTo>
                      <a:cubicBezTo>
                        <a:pt x="522461" y="437854"/>
                        <a:pt x="521167" y="424811"/>
                        <a:pt x="521167" y="369749"/>
                      </a:cubicBezTo>
                      <a:cubicBezTo>
                        <a:pt x="518187" y="352715"/>
                        <a:pt x="510532" y="348310"/>
                        <a:pt x="497199" y="338488"/>
                      </a:cubicBezTo>
                      <a:cubicBezTo>
                        <a:pt x="484856" y="310893"/>
                        <a:pt x="474350" y="284477"/>
                        <a:pt x="464289" y="260833"/>
                      </a:cubicBezTo>
                      <a:lnTo>
                        <a:pt x="710995" y="260833"/>
                      </a:lnTo>
                      <a:lnTo>
                        <a:pt x="693825" y="115562"/>
                      </a:lnTo>
                      <a:lnTo>
                        <a:pt x="384033" y="115562"/>
                      </a:lnTo>
                      <a:lnTo>
                        <a:pt x="379179" y="156629"/>
                      </a:lnTo>
                      <a:lnTo>
                        <a:pt x="323979" y="156629"/>
                      </a:lnTo>
                      <a:lnTo>
                        <a:pt x="323979" y="20848"/>
                      </a:lnTo>
                      <a:cubicBezTo>
                        <a:pt x="323979" y="9334"/>
                        <a:pt x="333313" y="0"/>
                        <a:pt x="34482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96" name="Group 95"/>
                <p:cNvGrpSpPr/>
                <p:nvPr/>
              </p:nvGrpSpPr>
              <p:grpSpPr>
                <a:xfrm>
                  <a:off x="10025141" y="2670640"/>
                  <a:ext cx="84583" cy="51677"/>
                  <a:chOff x="10495146" y="2518585"/>
                  <a:chExt cx="329564" cy="201352"/>
                </a:xfrm>
                <a:grpFill/>
              </p:grpSpPr>
              <p:sp>
                <p:nvSpPr>
                  <p:cNvPr id="97" name="Freeform 86"/>
                  <p:cNvSpPr>
                    <a:spLocks/>
                  </p:cNvSpPr>
                  <p:nvPr/>
                </p:nvSpPr>
                <p:spPr bwMode="gray">
                  <a:xfrm>
                    <a:off x="10532691" y="2589305"/>
                    <a:ext cx="54611" cy="102220"/>
                  </a:xfrm>
                  <a:custGeom>
                    <a:avLst/>
                    <a:gdLst>
                      <a:gd name="T0" fmla="*/ 0 w 61"/>
                      <a:gd name="T1" fmla="*/ 139 h 140"/>
                      <a:gd name="T2" fmla="*/ 1 w 61"/>
                      <a:gd name="T3" fmla="*/ 140 h 140"/>
                      <a:gd name="T4" fmla="*/ 61 w 61"/>
                      <a:gd name="T5" fmla="*/ 56 h 140"/>
                      <a:gd name="T6" fmla="*/ 35 w 61"/>
                      <a:gd name="T7" fmla="*/ 0 h 140"/>
                      <a:gd name="T8" fmla="*/ 0 w 61"/>
                      <a:gd name="T9" fmla="*/ 139 h 140"/>
                    </a:gdLst>
                    <a:ahLst/>
                    <a:cxnLst>
                      <a:cxn ang="0">
                        <a:pos x="T0" y="T1"/>
                      </a:cxn>
                      <a:cxn ang="0">
                        <a:pos x="T2" y="T3"/>
                      </a:cxn>
                      <a:cxn ang="0">
                        <a:pos x="T4" y="T5"/>
                      </a:cxn>
                      <a:cxn ang="0">
                        <a:pos x="T6" y="T7"/>
                      </a:cxn>
                      <a:cxn ang="0">
                        <a:pos x="T8" y="T9"/>
                      </a:cxn>
                    </a:cxnLst>
                    <a:rect l="0" t="0" r="r" b="b"/>
                    <a:pathLst>
                      <a:path w="61" h="140">
                        <a:moveTo>
                          <a:pt x="0" y="139"/>
                        </a:moveTo>
                        <a:cubicBezTo>
                          <a:pt x="0" y="139"/>
                          <a:pt x="1" y="139"/>
                          <a:pt x="1" y="140"/>
                        </a:cubicBezTo>
                        <a:cubicBezTo>
                          <a:pt x="61" y="56"/>
                          <a:pt x="61" y="56"/>
                          <a:pt x="61" y="56"/>
                        </a:cubicBezTo>
                        <a:cubicBezTo>
                          <a:pt x="35" y="0"/>
                          <a:pt x="35" y="0"/>
                          <a:pt x="35" y="0"/>
                        </a:cubicBezTo>
                        <a:lnTo>
                          <a:pt x="0"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87"/>
                  <p:cNvSpPr>
                    <a:spLocks/>
                  </p:cNvSpPr>
                  <p:nvPr/>
                </p:nvSpPr>
                <p:spPr bwMode="gray">
                  <a:xfrm>
                    <a:off x="10595267" y="2619879"/>
                    <a:ext cx="30719" cy="43852"/>
                  </a:xfrm>
                  <a:custGeom>
                    <a:avLst/>
                    <a:gdLst>
                      <a:gd name="T0" fmla="*/ 0 w 81"/>
                      <a:gd name="T1" fmla="*/ 33 h 142"/>
                      <a:gd name="T2" fmla="*/ 50 w 81"/>
                      <a:gd name="T3" fmla="*/ 142 h 142"/>
                      <a:gd name="T4" fmla="*/ 81 w 81"/>
                      <a:gd name="T5" fmla="*/ 78 h 142"/>
                      <a:gd name="T6" fmla="*/ 24 w 81"/>
                      <a:gd name="T7" fmla="*/ 0 h 142"/>
                      <a:gd name="T8" fmla="*/ 0 w 81"/>
                      <a:gd name="T9" fmla="*/ 33 h 142"/>
                    </a:gdLst>
                    <a:ahLst/>
                    <a:cxnLst>
                      <a:cxn ang="0">
                        <a:pos x="T0" y="T1"/>
                      </a:cxn>
                      <a:cxn ang="0">
                        <a:pos x="T2" y="T3"/>
                      </a:cxn>
                      <a:cxn ang="0">
                        <a:pos x="T4" y="T5"/>
                      </a:cxn>
                      <a:cxn ang="0">
                        <a:pos x="T6" y="T7"/>
                      </a:cxn>
                      <a:cxn ang="0">
                        <a:pos x="T8" y="T9"/>
                      </a:cxn>
                    </a:cxnLst>
                    <a:rect l="0" t="0" r="r" b="b"/>
                    <a:pathLst>
                      <a:path w="81" h="142">
                        <a:moveTo>
                          <a:pt x="0" y="33"/>
                        </a:moveTo>
                        <a:lnTo>
                          <a:pt x="50" y="142"/>
                        </a:lnTo>
                        <a:lnTo>
                          <a:pt x="81" y="78"/>
                        </a:lnTo>
                        <a:lnTo>
                          <a:pt x="24" y="0"/>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88"/>
                  <p:cNvSpPr>
                    <a:spLocks noEditPoints="1"/>
                  </p:cNvSpPr>
                  <p:nvPr/>
                </p:nvSpPr>
                <p:spPr bwMode="gray">
                  <a:xfrm>
                    <a:off x="10495146" y="2518585"/>
                    <a:ext cx="329564" cy="201352"/>
                  </a:xfrm>
                  <a:custGeom>
                    <a:avLst/>
                    <a:gdLst>
                      <a:gd name="T0" fmla="*/ 360 w 368"/>
                      <a:gd name="T1" fmla="*/ 0 h 276"/>
                      <a:gd name="T2" fmla="*/ 8 w 368"/>
                      <a:gd name="T3" fmla="*/ 0 h 276"/>
                      <a:gd name="T4" fmla="*/ 0 w 368"/>
                      <a:gd name="T5" fmla="*/ 8 h 276"/>
                      <a:gd name="T6" fmla="*/ 0 w 368"/>
                      <a:gd name="T7" fmla="*/ 268 h 276"/>
                      <a:gd name="T8" fmla="*/ 8 w 368"/>
                      <a:gd name="T9" fmla="*/ 276 h 276"/>
                      <a:gd name="T10" fmla="*/ 360 w 368"/>
                      <a:gd name="T11" fmla="*/ 276 h 276"/>
                      <a:gd name="T12" fmla="*/ 368 w 368"/>
                      <a:gd name="T13" fmla="*/ 268 h 276"/>
                      <a:gd name="T14" fmla="*/ 368 w 368"/>
                      <a:gd name="T15" fmla="*/ 8 h 276"/>
                      <a:gd name="T16" fmla="*/ 360 w 368"/>
                      <a:gd name="T17" fmla="*/ 0 h 276"/>
                      <a:gd name="T18" fmla="*/ 323 w 368"/>
                      <a:gd name="T19" fmla="*/ 159 h 276"/>
                      <a:gd name="T20" fmla="*/ 318 w 368"/>
                      <a:gd name="T21" fmla="*/ 158 h 276"/>
                      <a:gd name="T22" fmla="*/ 274 w 368"/>
                      <a:gd name="T23" fmla="*/ 204 h 276"/>
                      <a:gd name="T24" fmla="*/ 247 w 368"/>
                      <a:gd name="T25" fmla="*/ 169 h 276"/>
                      <a:gd name="T26" fmla="*/ 173 w 368"/>
                      <a:gd name="T27" fmla="*/ 210 h 276"/>
                      <a:gd name="T28" fmla="*/ 151 w 368"/>
                      <a:gd name="T29" fmla="*/ 180 h 276"/>
                      <a:gd name="T30" fmla="*/ 133 w 368"/>
                      <a:gd name="T31" fmla="*/ 218 h 276"/>
                      <a:gd name="T32" fmla="*/ 107 w 368"/>
                      <a:gd name="T33" fmla="*/ 161 h 276"/>
                      <a:gd name="T34" fmla="*/ 47 w 368"/>
                      <a:gd name="T35" fmla="*/ 245 h 276"/>
                      <a:gd name="T36" fmla="*/ 47 w 368"/>
                      <a:gd name="T37" fmla="*/ 246 h 276"/>
                      <a:gd name="T38" fmla="*/ 35 w 368"/>
                      <a:gd name="T39" fmla="*/ 259 h 276"/>
                      <a:gd name="T40" fmla="*/ 22 w 368"/>
                      <a:gd name="T41" fmla="*/ 246 h 276"/>
                      <a:gd name="T42" fmla="*/ 34 w 368"/>
                      <a:gd name="T43" fmla="*/ 233 h 276"/>
                      <a:gd name="T44" fmla="*/ 75 w 368"/>
                      <a:gd name="T45" fmla="*/ 73 h 276"/>
                      <a:gd name="T46" fmla="*/ 108 w 368"/>
                      <a:gd name="T47" fmla="*/ 145 h 276"/>
                      <a:gd name="T48" fmla="*/ 122 w 368"/>
                      <a:gd name="T49" fmla="*/ 125 h 276"/>
                      <a:gd name="T50" fmla="*/ 150 w 368"/>
                      <a:gd name="T51" fmla="*/ 164 h 276"/>
                      <a:gd name="T52" fmla="*/ 188 w 368"/>
                      <a:gd name="T53" fmla="*/ 86 h 276"/>
                      <a:gd name="T54" fmla="*/ 247 w 368"/>
                      <a:gd name="T55" fmla="*/ 106 h 276"/>
                      <a:gd name="T56" fmla="*/ 299 w 368"/>
                      <a:gd name="T57" fmla="*/ 41 h 276"/>
                      <a:gd name="T58" fmla="*/ 298 w 368"/>
                      <a:gd name="T59" fmla="*/ 34 h 276"/>
                      <a:gd name="T60" fmla="*/ 310 w 368"/>
                      <a:gd name="T61" fmla="*/ 22 h 276"/>
                      <a:gd name="T62" fmla="*/ 323 w 368"/>
                      <a:gd name="T63" fmla="*/ 34 h 276"/>
                      <a:gd name="T64" fmla="*/ 310 w 368"/>
                      <a:gd name="T65" fmla="*/ 47 h 276"/>
                      <a:gd name="T66" fmla="*/ 305 w 368"/>
                      <a:gd name="T67" fmla="*/ 46 h 276"/>
                      <a:gd name="T68" fmla="*/ 250 w 368"/>
                      <a:gd name="T69" fmla="*/ 116 h 276"/>
                      <a:gd name="T70" fmla="*/ 192 w 368"/>
                      <a:gd name="T71" fmla="*/ 96 h 276"/>
                      <a:gd name="T72" fmla="*/ 155 w 368"/>
                      <a:gd name="T73" fmla="*/ 172 h 276"/>
                      <a:gd name="T74" fmla="*/ 175 w 368"/>
                      <a:gd name="T75" fmla="*/ 200 h 276"/>
                      <a:gd name="T76" fmla="*/ 249 w 368"/>
                      <a:gd name="T77" fmla="*/ 159 h 276"/>
                      <a:gd name="T78" fmla="*/ 274 w 368"/>
                      <a:gd name="T79" fmla="*/ 191 h 276"/>
                      <a:gd name="T80" fmla="*/ 312 w 368"/>
                      <a:gd name="T81" fmla="*/ 153 h 276"/>
                      <a:gd name="T82" fmla="*/ 311 w 368"/>
                      <a:gd name="T83" fmla="*/ 147 h 276"/>
                      <a:gd name="T84" fmla="*/ 323 w 368"/>
                      <a:gd name="T85" fmla="*/ 134 h 276"/>
                      <a:gd name="T86" fmla="*/ 336 w 368"/>
                      <a:gd name="T87" fmla="*/ 147 h 276"/>
                      <a:gd name="T88" fmla="*/ 323 w 368"/>
                      <a:gd name="T89" fmla="*/ 159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8" h="276">
                        <a:moveTo>
                          <a:pt x="360" y="0"/>
                        </a:moveTo>
                        <a:cubicBezTo>
                          <a:pt x="8" y="0"/>
                          <a:pt x="8" y="0"/>
                          <a:pt x="8" y="0"/>
                        </a:cubicBezTo>
                        <a:cubicBezTo>
                          <a:pt x="4" y="0"/>
                          <a:pt x="0" y="4"/>
                          <a:pt x="0" y="8"/>
                        </a:cubicBezTo>
                        <a:cubicBezTo>
                          <a:pt x="0" y="268"/>
                          <a:pt x="0" y="268"/>
                          <a:pt x="0" y="268"/>
                        </a:cubicBezTo>
                        <a:cubicBezTo>
                          <a:pt x="0" y="272"/>
                          <a:pt x="4" y="276"/>
                          <a:pt x="8" y="276"/>
                        </a:cubicBezTo>
                        <a:cubicBezTo>
                          <a:pt x="360" y="276"/>
                          <a:pt x="360" y="276"/>
                          <a:pt x="360" y="276"/>
                        </a:cubicBezTo>
                        <a:cubicBezTo>
                          <a:pt x="364" y="276"/>
                          <a:pt x="368" y="272"/>
                          <a:pt x="368" y="268"/>
                        </a:cubicBezTo>
                        <a:cubicBezTo>
                          <a:pt x="368" y="8"/>
                          <a:pt x="368" y="8"/>
                          <a:pt x="368" y="8"/>
                        </a:cubicBezTo>
                        <a:cubicBezTo>
                          <a:pt x="368" y="4"/>
                          <a:pt x="364" y="0"/>
                          <a:pt x="360" y="0"/>
                        </a:cubicBezTo>
                        <a:close/>
                        <a:moveTo>
                          <a:pt x="323" y="159"/>
                        </a:moveTo>
                        <a:cubicBezTo>
                          <a:pt x="322" y="159"/>
                          <a:pt x="320" y="159"/>
                          <a:pt x="318" y="158"/>
                        </a:cubicBezTo>
                        <a:cubicBezTo>
                          <a:pt x="274" y="204"/>
                          <a:pt x="274" y="204"/>
                          <a:pt x="274" y="204"/>
                        </a:cubicBezTo>
                        <a:cubicBezTo>
                          <a:pt x="247" y="169"/>
                          <a:pt x="247" y="169"/>
                          <a:pt x="247" y="169"/>
                        </a:cubicBezTo>
                        <a:cubicBezTo>
                          <a:pt x="173" y="210"/>
                          <a:pt x="173" y="210"/>
                          <a:pt x="173" y="210"/>
                        </a:cubicBezTo>
                        <a:cubicBezTo>
                          <a:pt x="151" y="180"/>
                          <a:pt x="151" y="180"/>
                          <a:pt x="151" y="180"/>
                        </a:cubicBezTo>
                        <a:cubicBezTo>
                          <a:pt x="133" y="218"/>
                          <a:pt x="133" y="218"/>
                          <a:pt x="133" y="218"/>
                        </a:cubicBezTo>
                        <a:cubicBezTo>
                          <a:pt x="107" y="161"/>
                          <a:pt x="107" y="161"/>
                          <a:pt x="107" y="161"/>
                        </a:cubicBezTo>
                        <a:cubicBezTo>
                          <a:pt x="47" y="245"/>
                          <a:pt x="47" y="245"/>
                          <a:pt x="47" y="245"/>
                        </a:cubicBezTo>
                        <a:cubicBezTo>
                          <a:pt x="47" y="245"/>
                          <a:pt x="47" y="246"/>
                          <a:pt x="47" y="246"/>
                        </a:cubicBezTo>
                        <a:cubicBezTo>
                          <a:pt x="47" y="253"/>
                          <a:pt x="42" y="259"/>
                          <a:pt x="35" y="259"/>
                        </a:cubicBezTo>
                        <a:cubicBezTo>
                          <a:pt x="28" y="259"/>
                          <a:pt x="22" y="253"/>
                          <a:pt x="22" y="246"/>
                        </a:cubicBezTo>
                        <a:cubicBezTo>
                          <a:pt x="22" y="239"/>
                          <a:pt x="27" y="234"/>
                          <a:pt x="34" y="233"/>
                        </a:cubicBezTo>
                        <a:cubicBezTo>
                          <a:pt x="75" y="73"/>
                          <a:pt x="75" y="73"/>
                          <a:pt x="75" y="73"/>
                        </a:cubicBezTo>
                        <a:cubicBezTo>
                          <a:pt x="108" y="145"/>
                          <a:pt x="108" y="145"/>
                          <a:pt x="108" y="145"/>
                        </a:cubicBezTo>
                        <a:cubicBezTo>
                          <a:pt x="122" y="125"/>
                          <a:pt x="122" y="125"/>
                          <a:pt x="122" y="125"/>
                        </a:cubicBezTo>
                        <a:cubicBezTo>
                          <a:pt x="150" y="164"/>
                          <a:pt x="150" y="164"/>
                          <a:pt x="150" y="164"/>
                        </a:cubicBezTo>
                        <a:cubicBezTo>
                          <a:pt x="188" y="86"/>
                          <a:pt x="188" y="86"/>
                          <a:pt x="188" y="86"/>
                        </a:cubicBezTo>
                        <a:cubicBezTo>
                          <a:pt x="247" y="106"/>
                          <a:pt x="247" y="106"/>
                          <a:pt x="247" y="106"/>
                        </a:cubicBezTo>
                        <a:cubicBezTo>
                          <a:pt x="299" y="41"/>
                          <a:pt x="299" y="41"/>
                          <a:pt x="299" y="41"/>
                        </a:cubicBezTo>
                        <a:cubicBezTo>
                          <a:pt x="298" y="39"/>
                          <a:pt x="298" y="37"/>
                          <a:pt x="298" y="34"/>
                        </a:cubicBezTo>
                        <a:cubicBezTo>
                          <a:pt x="298" y="27"/>
                          <a:pt x="303" y="22"/>
                          <a:pt x="310" y="22"/>
                        </a:cubicBezTo>
                        <a:cubicBezTo>
                          <a:pt x="317" y="22"/>
                          <a:pt x="323" y="27"/>
                          <a:pt x="323" y="34"/>
                        </a:cubicBezTo>
                        <a:cubicBezTo>
                          <a:pt x="323" y="41"/>
                          <a:pt x="317" y="47"/>
                          <a:pt x="310" y="47"/>
                        </a:cubicBezTo>
                        <a:cubicBezTo>
                          <a:pt x="309" y="47"/>
                          <a:pt x="307" y="46"/>
                          <a:pt x="305" y="46"/>
                        </a:cubicBezTo>
                        <a:cubicBezTo>
                          <a:pt x="250" y="116"/>
                          <a:pt x="250" y="116"/>
                          <a:pt x="250" y="116"/>
                        </a:cubicBezTo>
                        <a:cubicBezTo>
                          <a:pt x="192" y="96"/>
                          <a:pt x="192" y="96"/>
                          <a:pt x="192" y="96"/>
                        </a:cubicBezTo>
                        <a:cubicBezTo>
                          <a:pt x="155" y="172"/>
                          <a:pt x="155" y="172"/>
                          <a:pt x="155" y="172"/>
                        </a:cubicBezTo>
                        <a:cubicBezTo>
                          <a:pt x="175" y="200"/>
                          <a:pt x="175" y="200"/>
                          <a:pt x="175" y="200"/>
                        </a:cubicBezTo>
                        <a:cubicBezTo>
                          <a:pt x="249" y="159"/>
                          <a:pt x="249" y="159"/>
                          <a:pt x="249" y="159"/>
                        </a:cubicBezTo>
                        <a:cubicBezTo>
                          <a:pt x="274" y="191"/>
                          <a:pt x="274" y="191"/>
                          <a:pt x="274" y="191"/>
                        </a:cubicBezTo>
                        <a:cubicBezTo>
                          <a:pt x="312" y="153"/>
                          <a:pt x="312" y="153"/>
                          <a:pt x="312" y="153"/>
                        </a:cubicBezTo>
                        <a:cubicBezTo>
                          <a:pt x="311" y="151"/>
                          <a:pt x="311" y="149"/>
                          <a:pt x="311" y="147"/>
                        </a:cubicBezTo>
                        <a:cubicBezTo>
                          <a:pt x="311" y="140"/>
                          <a:pt x="316" y="134"/>
                          <a:pt x="323" y="134"/>
                        </a:cubicBezTo>
                        <a:cubicBezTo>
                          <a:pt x="330" y="134"/>
                          <a:pt x="336" y="140"/>
                          <a:pt x="336" y="147"/>
                        </a:cubicBezTo>
                        <a:cubicBezTo>
                          <a:pt x="336" y="154"/>
                          <a:pt x="330" y="159"/>
                          <a:pt x="323"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129" name="Freeform 128"/>
            <p:cNvSpPr/>
            <p:nvPr/>
          </p:nvSpPr>
          <p:spPr bwMode="auto">
            <a:xfrm>
              <a:off x="5387545" y="3200403"/>
              <a:ext cx="790641" cy="448978"/>
            </a:xfrm>
            <a:custGeom>
              <a:avLst/>
              <a:gdLst>
                <a:gd name="connsiteX0" fmla="*/ 403145 w 2965547"/>
                <a:gd name="connsiteY0" fmla="*/ 1378348 h 1647976"/>
                <a:gd name="connsiteX1" fmla="*/ 389476 w 2965547"/>
                <a:gd name="connsiteY1" fmla="*/ 1398842 h 1647976"/>
                <a:gd name="connsiteX2" fmla="*/ 403145 w 2965547"/>
                <a:gd name="connsiteY2" fmla="*/ 1415236 h 1647976"/>
                <a:gd name="connsiteX3" fmla="*/ 550104 w 2965547"/>
                <a:gd name="connsiteY3" fmla="*/ 1415236 h 1647976"/>
                <a:gd name="connsiteX4" fmla="*/ 563773 w 2965547"/>
                <a:gd name="connsiteY4" fmla="*/ 1398842 h 1647976"/>
                <a:gd name="connsiteX5" fmla="*/ 550104 w 2965547"/>
                <a:gd name="connsiteY5" fmla="*/ 1378348 h 1647976"/>
                <a:gd name="connsiteX6" fmla="*/ 403145 w 2965547"/>
                <a:gd name="connsiteY6" fmla="*/ 1378348 h 1647976"/>
                <a:gd name="connsiteX7" fmla="*/ 327019 w 2965547"/>
                <a:gd name="connsiteY7" fmla="*/ 1378348 h 1647976"/>
                <a:gd name="connsiteX8" fmla="*/ 309588 w 2965547"/>
                <a:gd name="connsiteY8" fmla="*/ 1399427 h 1647976"/>
                <a:gd name="connsiteX9" fmla="*/ 327019 w 2965547"/>
                <a:gd name="connsiteY9" fmla="*/ 1420505 h 1647976"/>
                <a:gd name="connsiteX10" fmla="*/ 344449 w 2965547"/>
                <a:gd name="connsiteY10" fmla="*/ 1399427 h 1647976"/>
                <a:gd name="connsiteX11" fmla="*/ 327019 w 2965547"/>
                <a:gd name="connsiteY11" fmla="*/ 1378348 h 1647976"/>
                <a:gd name="connsiteX12" fmla="*/ 403174 w 2965547"/>
                <a:gd name="connsiteY12" fmla="*/ 1253640 h 1647976"/>
                <a:gd name="connsiteX13" fmla="*/ 389476 w 2965547"/>
                <a:gd name="connsiteY13" fmla="*/ 1274719 h 1647976"/>
                <a:gd name="connsiteX14" fmla="*/ 403174 w 2965547"/>
                <a:gd name="connsiteY14" fmla="*/ 1295794 h 1647976"/>
                <a:gd name="connsiteX15" fmla="*/ 793571 w 2965547"/>
                <a:gd name="connsiteY15" fmla="*/ 1295794 h 1647976"/>
                <a:gd name="connsiteX16" fmla="*/ 810695 w 2965547"/>
                <a:gd name="connsiteY16" fmla="*/ 1274719 h 1647976"/>
                <a:gd name="connsiteX17" fmla="*/ 793571 w 2965547"/>
                <a:gd name="connsiteY17" fmla="*/ 1253640 h 1647976"/>
                <a:gd name="connsiteX18" fmla="*/ 403174 w 2965547"/>
                <a:gd name="connsiteY18" fmla="*/ 1253640 h 1647976"/>
                <a:gd name="connsiteX19" fmla="*/ 327019 w 2965547"/>
                <a:gd name="connsiteY19" fmla="*/ 1250128 h 1647976"/>
                <a:gd name="connsiteX20" fmla="*/ 309588 w 2965547"/>
                <a:gd name="connsiteY20" fmla="*/ 1272963 h 1647976"/>
                <a:gd name="connsiteX21" fmla="*/ 327019 w 2965547"/>
                <a:gd name="connsiteY21" fmla="*/ 1295797 h 1647976"/>
                <a:gd name="connsiteX22" fmla="*/ 344449 w 2965547"/>
                <a:gd name="connsiteY22" fmla="*/ 1272963 h 1647976"/>
                <a:gd name="connsiteX23" fmla="*/ 327019 w 2965547"/>
                <a:gd name="connsiteY23" fmla="*/ 1250128 h 1647976"/>
                <a:gd name="connsiteX24" fmla="*/ 403197 w 2965547"/>
                <a:gd name="connsiteY24" fmla="*/ 1128936 h 1647976"/>
                <a:gd name="connsiteX25" fmla="*/ 389476 w 2965547"/>
                <a:gd name="connsiteY25" fmla="*/ 1150014 h 1647976"/>
                <a:gd name="connsiteX26" fmla="*/ 403197 w 2965547"/>
                <a:gd name="connsiteY26" fmla="*/ 1171089 h 1647976"/>
                <a:gd name="connsiteX27" fmla="*/ 893762 w 2965547"/>
                <a:gd name="connsiteY27" fmla="*/ 1171089 h 1647976"/>
                <a:gd name="connsiteX28" fmla="*/ 910915 w 2965547"/>
                <a:gd name="connsiteY28" fmla="*/ 1150014 h 1647976"/>
                <a:gd name="connsiteX29" fmla="*/ 893762 w 2965547"/>
                <a:gd name="connsiteY29" fmla="*/ 1128936 h 1647976"/>
                <a:gd name="connsiteX30" fmla="*/ 403197 w 2965547"/>
                <a:gd name="connsiteY30" fmla="*/ 1128936 h 1647976"/>
                <a:gd name="connsiteX31" fmla="*/ 327019 w 2965547"/>
                <a:gd name="connsiteY31" fmla="*/ 1128936 h 1647976"/>
                <a:gd name="connsiteX32" fmla="*/ 309588 w 2965547"/>
                <a:gd name="connsiteY32" fmla="*/ 1151771 h 1647976"/>
                <a:gd name="connsiteX33" fmla="*/ 327019 w 2965547"/>
                <a:gd name="connsiteY33" fmla="*/ 1174605 h 1647976"/>
                <a:gd name="connsiteX34" fmla="*/ 344449 w 2965547"/>
                <a:gd name="connsiteY34" fmla="*/ 1151771 h 1647976"/>
                <a:gd name="connsiteX35" fmla="*/ 327019 w 2965547"/>
                <a:gd name="connsiteY35" fmla="*/ 1128936 h 1647976"/>
                <a:gd name="connsiteX36" fmla="*/ 403174 w 2965547"/>
                <a:gd name="connsiteY36" fmla="*/ 1009497 h 1647976"/>
                <a:gd name="connsiteX37" fmla="*/ 389476 w 2965547"/>
                <a:gd name="connsiteY37" fmla="*/ 1025891 h 1647976"/>
                <a:gd name="connsiteX38" fmla="*/ 403174 w 2965547"/>
                <a:gd name="connsiteY38" fmla="*/ 1046385 h 1647976"/>
                <a:gd name="connsiteX39" fmla="*/ 793571 w 2965547"/>
                <a:gd name="connsiteY39" fmla="*/ 1046385 h 1647976"/>
                <a:gd name="connsiteX40" fmla="*/ 810695 w 2965547"/>
                <a:gd name="connsiteY40" fmla="*/ 1025891 h 1647976"/>
                <a:gd name="connsiteX41" fmla="*/ 793571 w 2965547"/>
                <a:gd name="connsiteY41" fmla="*/ 1009497 h 1647976"/>
                <a:gd name="connsiteX42" fmla="*/ 403174 w 2965547"/>
                <a:gd name="connsiteY42" fmla="*/ 1009497 h 1647976"/>
                <a:gd name="connsiteX43" fmla="*/ 2520063 w 2965547"/>
                <a:gd name="connsiteY43" fmla="*/ 1004580 h 1647976"/>
                <a:gd name="connsiteX44" fmla="*/ 2520063 w 2965547"/>
                <a:gd name="connsiteY44" fmla="*/ 1284395 h 1647976"/>
                <a:gd name="connsiteX45" fmla="*/ 2792753 w 2965547"/>
                <a:gd name="connsiteY45" fmla="*/ 1284395 h 1647976"/>
                <a:gd name="connsiteX46" fmla="*/ 2520063 w 2965547"/>
                <a:gd name="connsiteY46" fmla="*/ 1564209 h 1647976"/>
                <a:gd name="connsiteX47" fmla="*/ 2247373 w 2965547"/>
                <a:gd name="connsiteY47" fmla="*/ 1284395 h 1647976"/>
                <a:gd name="connsiteX48" fmla="*/ 2520063 w 2965547"/>
                <a:gd name="connsiteY48" fmla="*/ 1004580 h 1647976"/>
                <a:gd name="connsiteX49" fmla="*/ 327019 w 2965547"/>
                <a:gd name="connsiteY49" fmla="*/ 1004228 h 1647976"/>
                <a:gd name="connsiteX50" fmla="*/ 309588 w 2965547"/>
                <a:gd name="connsiteY50" fmla="*/ 1025306 h 1647976"/>
                <a:gd name="connsiteX51" fmla="*/ 327019 w 2965547"/>
                <a:gd name="connsiteY51" fmla="*/ 1046385 h 1647976"/>
                <a:gd name="connsiteX52" fmla="*/ 344449 w 2965547"/>
                <a:gd name="connsiteY52" fmla="*/ 1025306 h 1647976"/>
                <a:gd name="connsiteX53" fmla="*/ 327019 w 2965547"/>
                <a:gd name="connsiteY53" fmla="*/ 1004228 h 1647976"/>
                <a:gd name="connsiteX54" fmla="*/ 2553575 w 2965547"/>
                <a:gd name="connsiteY54" fmla="*/ 980870 h 1647976"/>
                <a:gd name="connsiteX55" fmla="*/ 2819529 w 2965547"/>
                <a:gd name="connsiteY55" fmla="*/ 1256553 h 1647976"/>
                <a:gd name="connsiteX56" fmla="*/ 2546855 w 2965547"/>
                <a:gd name="connsiteY56" fmla="*/ 1253475 h 1647976"/>
                <a:gd name="connsiteX57" fmla="*/ 2553575 w 2965547"/>
                <a:gd name="connsiteY57" fmla="*/ 980870 h 1647976"/>
                <a:gd name="connsiteX58" fmla="*/ 2520063 w 2965547"/>
                <a:gd name="connsiteY58" fmla="*/ 949120 h 1647976"/>
                <a:gd name="connsiteX59" fmla="*/ 2184791 w 2965547"/>
                <a:gd name="connsiteY59" fmla="*/ 1284391 h 1647976"/>
                <a:gd name="connsiteX60" fmla="*/ 2520063 w 2965547"/>
                <a:gd name="connsiteY60" fmla="*/ 1619661 h 1647976"/>
                <a:gd name="connsiteX61" fmla="*/ 2855335 w 2965547"/>
                <a:gd name="connsiteY61" fmla="*/ 1284391 h 1647976"/>
                <a:gd name="connsiteX62" fmla="*/ 2520063 w 2965547"/>
                <a:gd name="connsiteY62" fmla="*/ 949120 h 1647976"/>
                <a:gd name="connsiteX63" fmla="*/ 2520063 w 2965547"/>
                <a:gd name="connsiteY63" fmla="*/ 920805 h 1647976"/>
                <a:gd name="connsiteX64" fmla="*/ 2883650 w 2965547"/>
                <a:gd name="connsiteY64" fmla="*/ 1284391 h 1647976"/>
                <a:gd name="connsiteX65" fmla="*/ 2520063 w 2965547"/>
                <a:gd name="connsiteY65" fmla="*/ 1647976 h 1647976"/>
                <a:gd name="connsiteX66" fmla="*/ 2156476 w 2965547"/>
                <a:gd name="connsiteY66" fmla="*/ 1284391 h 1647976"/>
                <a:gd name="connsiteX67" fmla="*/ 2520063 w 2965547"/>
                <a:gd name="connsiteY67" fmla="*/ 920805 h 1647976"/>
                <a:gd name="connsiteX68" fmla="*/ 445125 w 2965547"/>
                <a:gd name="connsiteY68" fmla="*/ 505778 h 1647976"/>
                <a:gd name="connsiteX69" fmla="*/ 398130 w 2965547"/>
                <a:gd name="connsiteY69" fmla="*/ 552760 h 1647976"/>
                <a:gd name="connsiteX70" fmla="*/ 445125 w 2965547"/>
                <a:gd name="connsiteY70" fmla="*/ 599743 h 1647976"/>
                <a:gd name="connsiteX71" fmla="*/ 492120 w 2965547"/>
                <a:gd name="connsiteY71" fmla="*/ 552760 h 1647976"/>
                <a:gd name="connsiteX72" fmla="*/ 445125 w 2965547"/>
                <a:gd name="connsiteY72" fmla="*/ 505778 h 1647976"/>
                <a:gd name="connsiteX73" fmla="*/ 1385306 w 2965547"/>
                <a:gd name="connsiteY73" fmla="*/ 493380 h 1647976"/>
                <a:gd name="connsiteX74" fmla="*/ 1826868 w 2965547"/>
                <a:gd name="connsiteY74" fmla="*/ 739252 h 1647976"/>
                <a:gd name="connsiteX75" fmla="*/ 1385306 w 2965547"/>
                <a:gd name="connsiteY75" fmla="*/ 985124 h 1647976"/>
                <a:gd name="connsiteX76" fmla="*/ 445125 w 2965547"/>
                <a:gd name="connsiteY76" fmla="*/ 458796 h 1647976"/>
                <a:gd name="connsiteX77" fmla="*/ 539115 w 2965547"/>
                <a:gd name="connsiteY77" fmla="*/ 552760 h 1647976"/>
                <a:gd name="connsiteX78" fmla="*/ 445125 w 2965547"/>
                <a:gd name="connsiteY78" fmla="*/ 646725 h 1647976"/>
                <a:gd name="connsiteX79" fmla="*/ 351135 w 2965547"/>
                <a:gd name="connsiteY79" fmla="*/ 552760 h 1647976"/>
                <a:gd name="connsiteX80" fmla="*/ 445125 w 2965547"/>
                <a:gd name="connsiteY80" fmla="*/ 458796 h 1647976"/>
                <a:gd name="connsiteX81" fmla="*/ 810220 w 2965547"/>
                <a:gd name="connsiteY81" fmla="*/ 362545 h 1647976"/>
                <a:gd name="connsiteX82" fmla="*/ 782024 w 2965547"/>
                <a:gd name="connsiteY82" fmla="*/ 390735 h 1647976"/>
                <a:gd name="connsiteX83" fmla="*/ 810220 w 2965547"/>
                <a:gd name="connsiteY83" fmla="*/ 418925 h 1647976"/>
                <a:gd name="connsiteX84" fmla="*/ 838418 w 2965547"/>
                <a:gd name="connsiteY84" fmla="*/ 390735 h 1647976"/>
                <a:gd name="connsiteX85" fmla="*/ 810220 w 2965547"/>
                <a:gd name="connsiteY85" fmla="*/ 362545 h 1647976"/>
                <a:gd name="connsiteX86" fmla="*/ 810220 w 2965547"/>
                <a:gd name="connsiteY86" fmla="*/ 334355 h 1647976"/>
                <a:gd name="connsiteX87" fmla="*/ 866614 w 2965547"/>
                <a:gd name="connsiteY87" fmla="*/ 390735 h 1647976"/>
                <a:gd name="connsiteX88" fmla="*/ 810220 w 2965547"/>
                <a:gd name="connsiteY88" fmla="*/ 447114 h 1647976"/>
                <a:gd name="connsiteX89" fmla="*/ 753827 w 2965547"/>
                <a:gd name="connsiteY89" fmla="*/ 390735 h 1647976"/>
                <a:gd name="connsiteX90" fmla="*/ 810220 w 2965547"/>
                <a:gd name="connsiteY90" fmla="*/ 334355 h 1647976"/>
                <a:gd name="connsiteX91" fmla="*/ 2507457 w 2965547"/>
                <a:gd name="connsiteY91" fmla="*/ 303855 h 1647976"/>
                <a:gd name="connsiteX92" fmla="*/ 2622463 w 2965547"/>
                <a:gd name="connsiteY92" fmla="*/ 303855 h 1647976"/>
                <a:gd name="connsiteX93" fmla="*/ 2651215 w 2965547"/>
                <a:gd name="connsiteY93" fmla="*/ 332607 h 1647976"/>
                <a:gd name="connsiteX94" fmla="*/ 2651215 w 2965547"/>
                <a:gd name="connsiteY94" fmla="*/ 553931 h 1647976"/>
                <a:gd name="connsiteX95" fmla="*/ 2622463 w 2965547"/>
                <a:gd name="connsiteY95" fmla="*/ 582683 h 1647976"/>
                <a:gd name="connsiteX96" fmla="*/ 2507457 w 2965547"/>
                <a:gd name="connsiteY96" fmla="*/ 582683 h 1647976"/>
                <a:gd name="connsiteX97" fmla="*/ 2478705 w 2965547"/>
                <a:gd name="connsiteY97" fmla="*/ 553931 h 1647976"/>
                <a:gd name="connsiteX98" fmla="*/ 2478705 w 2965547"/>
                <a:gd name="connsiteY98" fmla="*/ 332607 h 1647976"/>
                <a:gd name="connsiteX99" fmla="*/ 2507457 w 2965547"/>
                <a:gd name="connsiteY99" fmla="*/ 303855 h 1647976"/>
                <a:gd name="connsiteX100" fmla="*/ 472907 w 2965547"/>
                <a:gd name="connsiteY100" fmla="*/ 300559 h 1647976"/>
                <a:gd name="connsiteX101" fmla="*/ 420824 w 2965547"/>
                <a:gd name="connsiteY101" fmla="*/ 301894 h 1647976"/>
                <a:gd name="connsiteX102" fmla="*/ 406134 w 2965547"/>
                <a:gd name="connsiteY102" fmla="*/ 352628 h 1647976"/>
                <a:gd name="connsiteX103" fmla="*/ 368742 w 2965547"/>
                <a:gd name="connsiteY103" fmla="*/ 365979 h 1647976"/>
                <a:gd name="connsiteX104" fmla="*/ 323336 w 2965547"/>
                <a:gd name="connsiteY104" fmla="*/ 335271 h 1647976"/>
                <a:gd name="connsiteX105" fmla="*/ 284609 w 2965547"/>
                <a:gd name="connsiteY105" fmla="*/ 365979 h 1647976"/>
                <a:gd name="connsiteX106" fmla="*/ 301969 w 2965547"/>
                <a:gd name="connsiteY106" fmla="*/ 426057 h 1647976"/>
                <a:gd name="connsiteX107" fmla="*/ 273925 w 2965547"/>
                <a:gd name="connsiteY107" fmla="*/ 456765 h 1647976"/>
                <a:gd name="connsiteX108" fmla="*/ 224514 w 2965547"/>
                <a:gd name="connsiteY108" fmla="*/ 455429 h 1647976"/>
                <a:gd name="connsiteX109" fmla="*/ 209824 w 2965547"/>
                <a:gd name="connsiteY109" fmla="*/ 504827 h 1647976"/>
                <a:gd name="connsiteX110" fmla="*/ 249888 w 2965547"/>
                <a:gd name="connsiteY110" fmla="*/ 538204 h 1647976"/>
                <a:gd name="connsiteX111" fmla="*/ 251222 w 2965547"/>
                <a:gd name="connsiteY111" fmla="*/ 590273 h 1647976"/>
                <a:gd name="connsiteX112" fmla="*/ 209824 w 2965547"/>
                <a:gd name="connsiteY112" fmla="*/ 611635 h 1647976"/>
                <a:gd name="connsiteX113" fmla="*/ 220508 w 2965547"/>
                <a:gd name="connsiteY113" fmla="*/ 663704 h 1647976"/>
                <a:gd name="connsiteX114" fmla="*/ 272590 w 2965547"/>
                <a:gd name="connsiteY114" fmla="*/ 665038 h 1647976"/>
                <a:gd name="connsiteX115" fmla="*/ 300635 w 2965547"/>
                <a:gd name="connsiteY115" fmla="*/ 702421 h 1647976"/>
                <a:gd name="connsiteX116" fmla="*/ 287279 w 2965547"/>
                <a:gd name="connsiteY116" fmla="*/ 746478 h 1647976"/>
                <a:gd name="connsiteX117" fmla="*/ 324672 w 2965547"/>
                <a:gd name="connsiteY117" fmla="*/ 779856 h 1647976"/>
                <a:gd name="connsiteX118" fmla="*/ 362065 w 2965547"/>
                <a:gd name="connsiteY118" fmla="*/ 749148 h 1647976"/>
                <a:gd name="connsiteX119" fmla="*/ 406134 w 2965547"/>
                <a:gd name="connsiteY119" fmla="*/ 762499 h 1647976"/>
                <a:gd name="connsiteX120" fmla="*/ 419489 w 2965547"/>
                <a:gd name="connsiteY120" fmla="*/ 819908 h 1647976"/>
                <a:gd name="connsiteX121" fmla="*/ 474241 w 2965547"/>
                <a:gd name="connsiteY121" fmla="*/ 814568 h 1647976"/>
                <a:gd name="connsiteX122" fmla="*/ 483590 w 2965547"/>
                <a:gd name="connsiteY122" fmla="*/ 767840 h 1647976"/>
                <a:gd name="connsiteX123" fmla="*/ 526324 w 2965547"/>
                <a:gd name="connsiteY123" fmla="*/ 749148 h 1647976"/>
                <a:gd name="connsiteX124" fmla="*/ 565052 w 2965547"/>
                <a:gd name="connsiteY124" fmla="*/ 779856 h 1647976"/>
                <a:gd name="connsiteX125" fmla="*/ 607786 w 2965547"/>
                <a:gd name="connsiteY125" fmla="*/ 747814 h 1647976"/>
                <a:gd name="connsiteX126" fmla="*/ 595768 w 2965547"/>
                <a:gd name="connsiteY126" fmla="*/ 698415 h 1647976"/>
                <a:gd name="connsiteX127" fmla="*/ 615799 w 2965547"/>
                <a:gd name="connsiteY127" fmla="*/ 666373 h 1647976"/>
                <a:gd name="connsiteX128" fmla="*/ 673223 w 2965547"/>
                <a:gd name="connsiteY128" fmla="*/ 665038 h 1647976"/>
                <a:gd name="connsiteX129" fmla="*/ 685242 w 2965547"/>
                <a:gd name="connsiteY129" fmla="*/ 611635 h 1647976"/>
                <a:gd name="connsiteX130" fmla="*/ 651856 w 2965547"/>
                <a:gd name="connsiteY130" fmla="*/ 580928 h 1647976"/>
                <a:gd name="connsiteX131" fmla="*/ 651856 w 2965547"/>
                <a:gd name="connsiteY131" fmla="*/ 536870 h 1647976"/>
                <a:gd name="connsiteX132" fmla="*/ 687913 w 2965547"/>
                <a:gd name="connsiteY132" fmla="*/ 508833 h 1647976"/>
                <a:gd name="connsiteX133" fmla="*/ 671887 w 2965547"/>
                <a:gd name="connsiteY133" fmla="*/ 450089 h 1647976"/>
                <a:gd name="connsiteX134" fmla="*/ 619805 w 2965547"/>
                <a:gd name="connsiteY134" fmla="*/ 450089 h 1647976"/>
                <a:gd name="connsiteX135" fmla="*/ 594432 w 2965547"/>
                <a:gd name="connsiteY135" fmla="*/ 412706 h 1647976"/>
                <a:gd name="connsiteX136" fmla="*/ 611792 w 2965547"/>
                <a:gd name="connsiteY136" fmla="*/ 365979 h 1647976"/>
                <a:gd name="connsiteX137" fmla="*/ 565052 w 2965547"/>
                <a:gd name="connsiteY137" fmla="*/ 333936 h 1647976"/>
                <a:gd name="connsiteX138" fmla="*/ 534337 w 2965547"/>
                <a:gd name="connsiteY138" fmla="*/ 367313 h 1647976"/>
                <a:gd name="connsiteX139" fmla="*/ 483590 w 2965547"/>
                <a:gd name="connsiteY139" fmla="*/ 349957 h 1647976"/>
                <a:gd name="connsiteX140" fmla="*/ 826889 w 2965547"/>
                <a:gd name="connsiteY140" fmla="*/ 239414 h 1647976"/>
                <a:gd name="connsiteX141" fmla="*/ 795641 w 2965547"/>
                <a:gd name="connsiteY141" fmla="*/ 240215 h 1647976"/>
                <a:gd name="connsiteX142" fmla="*/ 786826 w 2965547"/>
                <a:gd name="connsiteY142" fmla="*/ 270656 h 1647976"/>
                <a:gd name="connsiteX143" fmla="*/ 764391 w 2965547"/>
                <a:gd name="connsiteY143" fmla="*/ 278666 h 1647976"/>
                <a:gd name="connsiteX144" fmla="*/ 737148 w 2965547"/>
                <a:gd name="connsiteY144" fmla="*/ 260241 h 1647976"/>
                <a:gd name="connsiteX145" fmla="*/ 713911 w 2965547"/>
                <a:gd name="connsiteY145" fmla="*/ 278666 h 1647976"/>
                <a:gd name="connsiteX146" fmla="*/ 724327 w 2965547"/>
                <a:gd name="connsiteY146" fmla="*/ 314713 h 1647976"/>
                <a:gd name="connsiteX147" fmla="*/ 707501 w 2965547"/>
                <a:gd name="connsiteY147" fmla="*/ 333138 h 1647976"/>
                <a:gd name="connsiteX148" fmla="*/ 677854 w 2965547"/>
                <a:gd name="connsiteY148" fmla="*/ 332336 h 1647976"/>
                <a:gd name="connsiteX149" fmla="*/ 669040 w 2965547"/>
                <a:gd name="connsiteY149" fmla="*/ 361976 h 1647976"/>
                <a:gd name="connsiteX150" fmla="*/ 693078 w 2965547"/>
                <a:gd name="connsiteY150" fmla="*/ 382001 h 1647976"/>
                <a:gd name="connsiteX151" fmla="*/ 693880 w 2965547"/>
                <a:gd name="connsiteY151" fmla="*/ 413243 h 1647976"/>
                <a:gd name="connsiteX152" fmla="*/ 669040 w 2965547"/>
                <a:gd name="connsiteY152" fmla="*/ 426059 h 1647976"/>
                <a:gd name="connsiteX153" fmla="*/ 675450 w 2965547"/>
                <a:gd name="connsiteY153" fmla="*/ 457301 h 1647976"/>
                <a:gd name="connsiteX154" fmla="*/ 706700 w 2965547"/>
                <a:gd name="connsiteY154" fmla="*/ 458102 h 1647976"/>
                <a:gd name="connsiteX155" fmla="*/ 723527 w 2965547"/>
                <a:gd name="connsiteY155" fmla="*/ 480531 h 1647976"/>
                <a:gd name="connsiteX156" fmla="*/ 715514 w 2965547"/>
                <a:gd name="connsiteY156" fmla="*/ 506966 h 1647976"/>
                <a:gd name="connsiteX157" fmla="*/ 737949 w 2965547"/>
                <a:gd name="connsiteY157" fmla="*/ 526992 h 1647976"/>
                <a:gd name="connsiteX158" fmla="*/ 760384 w 2965547"/>
                <a:gd name="connsiteY158" fmla="*/ 508568 h 1647976"/>
                <a:gd name="connsiteX159" fmla="*/ 786826 w 2965547"/>
                <a:gd name="connsiteY159" fmla="*/ 516578 h 1647976"/>
                <a:gd name="connsiteX160" fmla="*/ 794839 w 2965547"/>
                <a:gd name="connsiteY160" fmla="*/ 551023 h 1647976"/>
                <a:gd name="connsiteX161" fmla="*/ 827691 w 2965547"/>
                <a:gd name="connsiteY161" fmla="*/ 547819 h 1647976"/>
                <a:gd name="connsiteX162" fmla="*/ 833299 w 2965547"/>
                <a:gd name="connsiteY162" fmla="*/ 519783 h 1647976"/>
                <a:gd name="connsiteX163" fmla="*/ 858940 w 2965547"/>
                <a:gd name="connsiteY163" fmla="*/ 508568 h 1647976"/>
                <a:gd name="connsiteX164" fmla="*/ 882176 w 2965547"/>
                <a:gd name="connsiteY164" fmla="*/ 526992 h 1647976"/>
                <a:gd name="connsiteX165" fmla="*/ 907817 w 2965547"/>
                <a:gd name="connsiteY165" fmla="*/ 507767 h 1647976"/>
                <a:gd name="connsiteX166" fmla="*/ 900606 w 2965547"/>
                <a:gd name="connsiteY166" fmla="*/ 478128 h 1647976"/>
                <a:gd name="connsiteX167" fmla="*/ 912625 w 2965547"/>
                <a:gd name="connsiteY167" fmla="*/ 458903 h 1647976"/>
                <a:gd name="connsiteX168" fmla="*/ 947079 w 2965547"/>
                <a:gd name="connsiteY168" fmla="*/ 458102 h 1647976"/>
                <a:gd name="connsiteX169" fmla="*/ 954290 w 2965547"/>
                <a:gd name="connsiteY169" fmla="*/ 426059 h 1647976"/>
                <a:gd name="connsiteX170" fmla="*/ 934259 w 2965547"/>
                <a:gd name="connsiteY170" fmla="*/ 407636 h 1647976"/>
                <a:gd name="connsiteX171" fmla="*/ 934259 w 2965547"/>
                <a:gd name="connsiteY171" fmla="*/ 381200 h 1647976"/>
                <a:gd name="connsiteX172" fmla="*/ 955893 w 2965547"/>
                <a:gd name="connsiteY172" fmla="*/ 364378 h 1647976"/>
                <a:gd name="connsiteX173" fmla="*/ 946277 w 2965547"/>
                <a:gd name="connsiteY173" fmla="*/ 329132 h 1647976"/>
                <a:gd name="connsiteX174" fmla="*/ 915029 w 2965547"/>
                <a:gd name="connsiteY174" fmla="*/ 329132 h 1647976"/>
                <a:gd name="connsiteX175" fmla="*/ 899805 w 2965547"/>
                <a:gd name="connsiteY175" fmla="*/ 306702 h 1647976"/>
                <a:gd name="connsiteX176" fmla="*/ 910222 w 2965547"/>
                <a:gd name="connsiteY176" fmla="*/ 278666 h 1647976"/>
                <a:gd name="connsiteX177" fmla="*/ 882176 w 2965547"/>
                <a:gd name="connsiteY177" fmla="*/ 259441 h 1647976"/>
                <a:gd name="connsiteX178" fmla="*/ 863748 w 2965547"/>
                <a:gd name="connsiteY178" fmla="*/ 279467 h 1647976"/>
                <a:gd name="connsiteX179" fmla="*/ 833299 w 2965547"/>
                <a:gd name="connsiteY179" fmla="*/ 269053 h 1647976"/>
                <a:gd name="connsiteX180" fmla="*/ 2293901 w 2965547"/>
                <a:gd name="connsiteY180" fmla="*/ 213356 h 1647976"/>
                <a:gd name="connsiteX181" fmla="*/ 2408907 w 2965547"/>
                <a:gd name="connsiteY181" fmla="*/ 213356 h 1647976"/>
                <a:gd name="connsiteX182" fmla="*/ 2437659 w 2965547"/>
                <a:gd name="connsiteY182" fmla="*/ 242108 h 1647976"/>
                <a:gd name="connsiteX183" fmla="*/ 2437659 w 2965547"/>
                <a:gd name="connsiteY183" fmla="*/ 553931 h 1647976"/>
                <a:gd name="connsiteX184" fmla="*/ 2408907 w 2965547"/>
                <a:gd name="connsiteY184" fmla="*/ 582683 h 1647976"/>
                <a:gd name="connsiteX185" fmla="*/ 2293901 w 2965547"/>
                <a:gd name="connsiteY185" fmla="*/ 582683 h 1647976"/>
                <a:gd name="connsiteX186" fmla="*/ 2265149 w 2965547"/>
                <a:gd name="connsiteY186" fmla="*/ 553931 h 1647976"/>
                <a:gd name="connsiteX187" fmla="*/ 2265149 w 2965547"/>
                <a:gd name="connsiteY187" fmla="*/ 242108 h 1647976"/>
                <a:gd name="connsiteX188" fmla="*/ 2293901 w 2965547"/>
                <a:gd name="connsiteY188" fmla="*/ 213356 h 1647976"/>
                <a:gd name="connsiteX189" fmla="*/ 2721015 w 2965547"/>
                <a:gd name="connsiteY189" fmla="*/ 140372 h 1647976"/>
                <a:gd name="connsiteX190" fmla="*/ 2836021 w 2965547"/>
                <a:gd name="connsiteY190" fmla="*/ 140372 h 1647976"/>
                <a:gd name="connsiteX191" fmla="*/ 2864773 w 2965547"/>
                <a:gd name="connsiteY191" fmla="*/ 169124 h 1647976"/>
                <a:gd name="connsiteX192" fmla="*/ 2864773 w 2965547"/>
                <a:gd name="connsiteY192" fmla="*/ 553931 h 1647976"/>
                <a:gd name="connsiteX193" fmla="*/ 2836021 w 2965547"/>
                <a:gd name="connsiteY193" fmla="*/ 582683 h 1647976"/>
                <a:gd name="connsiteX194" fmla="*/ 2721015 w 2965547"/>
                <a:gd name="connsiteY194" fmla="*/ 582683 h 1647976"/>
                <a:gd name="connsiteX195" fmla="*/ 2692263 w 2965547"/>
                <a:gd name="connsiteY195" fmla="*/ 553931 h 1647976"/>
                <a:gd name="connsiteX196" fmla="*/ 2692263 w 2965547"/>
                <a:gd name="connsiteY196" fmla="*/ 169124 h 1647976"/>
                <a:gd name="connsiteX197" fmla="*/ 2721015 w 2965547"/>
                <a:gd name="connsiteY197" fmla="*/ 140372 h 1647976"/>
                <a:gd name="connsiteX198" fmla="*/ 2175397 w 2965547"/>
                <a:gd name="connsiteY198" fmla="*/ 123681 h 1647976"/>
                <a:gd name="connsiteX199" fmla="*/ 2226564 w 2965547"/>
                <a:gd name="connsiteY199" fmla="*/ 123681 h 1647976"/>
                <a:gd name="connsiteX200" fmla="*/ 2226564 w 2965547"/>
                <a:gd name="connsiteY200" fmla="*/ 509107 h 1647976"/>
                <a:gd name="connsiteX201" fmla="*/ 2331620 w 2965547"/>
                <a:gd name="connsiteY201" fmla="*/ 614163 h 1647976"/>
                <a:gd name="connsiteX202" fmla="*/ 2965547 w 2965547"/>
                <a:gd name="connsiteY202" fmla="*/ 614163 h 1647976"/>
                <a:gd name="connsiteX203" fmla="*/ 2965547 w 2965547"/>
                <a:gd name="connsiteY203" fmla="*/ 661217 h 1647976"/>
                <a:gd name="connsiteX204" fmla="*/ 2278541 w 2965547"/>
                <a:gd name="connsiteY204" fmla="*/ 661217 h 1647976"/>
                <a:gd name="connsiteX205" fmla="*/ 2173484 w 2965547"/>
                <a:gd name="connsiteY205" fmla="*/ 556161 h 1647976"/>
                <a:gd name="connsiteX206" fmla="*/ 2173484 w 2965547"/>
                <a:gd name="connsiteY206" fmla="*/ 135953 h 1647976"/>
                <a:gd name="connsiteX207" fmla="*/ 131924 w 2965547"/>
                <a:gd name="connsiteY207" fmla="*/ 0 h 1647976"/>
                <a:gd name="connsiteX208" fmla="*/ 1088578 w 2965547"/>
                <a:gd name="connsiteY208" fmla="*/ 0 h 1647976"/>
                <a:gd name="connsiteX209" fmla="*/ 1220502 w 2965547"/>
                <a:gd name="connsiteY209" fmla="*/ 131924 h 1647976"/>
                <a:gd name="connsiteX210" fmla="*/ 1220502 w 2965547"/>
                <a:gd name="connsiteY210" fmla="*/ 1490157 h 1647976"/>
                <a:gd name="connsiteX211" fmla="*/ 1088578 w 2965547"/>
                <a:gd name="connsiteY211" fmla="*/ 1622081 h 1647976"/>
                <a:gd name="connsiteX212" fmla="*/ 131924 w 2965547"/>
                <a:gd name="connsiteY212" fmla="*/ 1622081 h 1647976"/>
                <a:gd name="connsiteX213" fmla="*/ 0 w 2965547"/>
                <a:gd name="connsiteY213" fmla="*/ 1490157 h 1647976"/>
                <a:gd name="connsiteX214" fmla="*/ 0 w 2965547"/>
                <a:gd name="connsiteY214" fmla="*/ 131924 h 1647976"/>
                <a:gd name="connsiteX215" fmla="*/ 131924 w 2965547"/>
                <a:gd name="connsiteY215" fmla="*/ 0 h 1647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Lst>
              <a:rect l="l" t="t" r="r" b="b"/>
              <a:pathLst>
                <a:path w="2965547" h="1647976">
                  <a:moveTo>
                    <a:pt x="403145" y="1378348"/>
                  </a:moveTo>
                  <a:cubicBezTo>
                    <a:pt x="396311" y="1378348"/>
                    <a:pt x="389476" y="1386545"/>
                    <a:pt x="389476" y="1398842"/>
                  </a:cubicBezTo>
                  <a:cubicBezTo>
                    <a:pt x="389476" y="1407039"/>
                    <a:pt x="396311" y="1415236"/>
                    <a:pt x="403145" y="1415236"/>
                  </a:cubicBezTo>
                  <a:cubicBezTo>
                    <a:pt x="403145" y="1415236"/>
                    <a:pt x="403145" y="1415236"/>
                    <a:pt x="550104" y="1415236"/>
                  </a:cubicBezTo>
                  <a:cubicBezTo>
                    <a:pt x="556939" y="1415236"/>
                    <a:pt x="563773" y="1407039"/>
                    <a:pt x="563773" y="1398842"/>
                  </a:cubicBezTo>
                  <a:cubicBezTo>
                    <a:pt x="563773" y="1386545"/>
                    <a:pt x="556939" y="1378348"/>
                    <a:pt x="550104" y="1378348"/>
                  </a:cubicBezTo>
                  <a:cubicBezTo>
                    <a:pt x="550104" y="1378348"/>
                    <a:pt x="550104" y="1378348"/>
                    <a:pt x="403145" y="1378348"/>
                  </a:cubicBezTo>
                  <a:close/>
                  <a:moveTo>
                    <a:pt x="327019" y="1378348"/>
                  </a:moveTo>
                  <a:cubicBezTo>
                    <a:pt x="317391" y="1378348"/>
                    <a:pt x="309588" y="1387785"/>
                    <a:pt x="309588" y="1399427"/>
                  </a:cubicBezTo>
                  <a:cubicBezTo>
                    <a:pt x="309588" y="1411068"/>
                    <a:pt x="317391" y="1420505"/>
                    <a:pt x="327019" y="1420505"/>
                  </a:cubicBezTo>
                  <a:cubicBezTo>
                    <a:pt x="336646" y="1420505"/>
                    <a:pt x="344449" y="1411068"/>
                    <a:pt x="344449" y="1399427"/>
                  </a:cubicBezTo>
                  <a:cubicBezTo>
                    <a:pt x="344449" y="1387785"/>
                    <a:pt x="336646" y="1378348"/>
                    <a:pt x="327019" y="1378348"/>
                  </a:cubicBezTo>
                  <a:close/>
                  <a:moveTo>
                    <a:pt x="403174" y="1253640"/>
                  </a:moveTo>
                  <a:cubicBezTo>
                    <a:pt x="396324" y="1253640"/>
                    <a:pt x="389476" y="1262073"/>
                    <a:pt x="389476" y="1274719"/>
                  </a:cubicBezTo>
                  <a:cubicBezTo>
                    <a:pt x="389476" y="1283148"/>
                    <a:pt x="396324" y="1295794"/>
                    <a:pt x="403174" y="1295794"/>
                  </a:cubicBezTo>
                  <a:cubicBezTo>
                    <a:pt x="403174" y="1295794"/>
                    <a:pt x="403174" y="1295794"/>
                    <a:pt x="793571" y="1295794"/>
                  </a:cubicBezTo>
                  <a:cubicBezTo>
                    <a:pt x="803847" y="1295794"/>
                    <a:pt x="810695" y="1283148"/>
                    <a:pt x="810695" y="1274719"/>
                  </a:cubicBezTo>
                  <a:cubicBezTo>
                    <a:pt x="810695" y="1262073"/>
                    <a:pt x="803847" y="1253640"/>
                    <a:pt x="793571" y="1253640"/>
                  </a:cubicBezTo>
                  <a:cubicBezTo>
                    <a:pt x="793571" y="1253640"/>
                    <a:pt x="793571" y="1253640"/>
                    <a:pt x="403174" y="1253640"/>
                  </a:cubicBezTo>
                  <a:close/>
                  <a:moveTo>
                    <a:pt x="327019" y="1250128"/>
                  </a:moveTo>
                  <a:cubicBezTo>
                    <a:pt x="317391" y="1250128"/>
                    <a:pt x="309588" y="1260352"/>
                    <a:pt x="309588" y="1272963"/>
                  </a:cubicBezTo>
                  <a:cubicBezTo>
                    <a:pt x="309588" y="1285573"/>
                    <a:pt x="317391" y="1295797"/>
                    <a:pt x="327019" y="1295797"/>
                  </a:cubicBezTo>
                  <a:cubicBezTo>
                    <a:pt x="336646" y="1295797"/>
                    <a:pt x="344449" y="1285573"/>
                    <a:pt x="344449" y="1272963"/>
                  </a:cubicBezTo>
                  <a:cubicBezTo>
                    <a:pt x="344449" y="1260352"/>
                    <a:pt x="336646" y="1250128"/>
                    <a:pt x="327019" y="1250128"/>
                  </a:cubicBezTo>
                  <a:close/>
                  <a:moveTo>
                    <a:pt x="403197" y="1128936"/>
                  </a:moveTo>
                  <a:cubicBezTo>
                    <a:pt x="396337" y="1128936"/>
                    <a:pt x="389476" y="1141582"/>
                    <a:pt x="389476" y="1150014"/>
                  </a:cubicBezTo>
                  <a:cubicBezTo>
                    <a:pt x="389476" y="1162660"/>
                    <a:pt x="396337" y="1171089"/>
                    <a:pt x="403197" y="1171089"/>
                  </a:cubicBezTo>
                  <a:cubicBezTo>
                    <a:pt x="403197" y="1171089"/>
                    <a:pt x="403197" y="1171089"/>
                    <a:pt x="893762" y="1171089"/>
                  </a:cubicBezTo>
                  <a:cubicBezTo>
                    <a:pt x="904055" y="1171089"/>
                    <a:pt x="910915" y="1162660"/>
                    <a:pt x="910915" y="1150014"/>
                  </a:cubicBezTo>
                  <a:cubicBezTo>
                    <a:pt x="910915" y="1141582"/>
                    <a:pt x="904055" y="1128936"/>
                    <a:pt x="893762" y="1128936"/>
                  </a:cubicBezTo>
                  <a:cubicBezTo>
                    <a:pt x="893762" y="1128936"/>
                    <a:pt x="893762" y="1128936"/>
                    <a:pt x="403197" y="1128936"/>
                  </a:cubicBezTo>
                  <a:close/>
                  <a:moveTo>
                    <a:pt x="327019" y="1128936"/>
                  </a:moveTo>
                  <a:cubicBezTo>
                    <a:pt x="317391" y="1128936"/>
                    <a:pt x="309588" y="1139160"/>
                    <a:pt x="309588" y="1151771"/>
                  </a:cubicBezTo>
                  <a:cubicBezTo>
                    <a:pt x="309588" y="1164381"/>
                    <a:pt x="317391" y="1174605"/>
                    <a:pt x="327019" y="1174605"/>
                  </a:cubicBezTo>
                  <a:cubicBezTo>
                    <a:pt x="336646" y="1174605"/>
                    <a:pt x="344449" y="1164381"/>
                    <a:pt x="344449" y="1151771"/>
                  </a:cubicBezTo>
                  <a:cubicBezTo>
                    <a:pt x="344449" y="1139160"/>
                    <a:pt x="336646" y="1128936"/>
                    <a:pt x="327019" y="1128936"/>
                  </a:cubicBezTo>
                  <a:close/>
                  <a:moveTo>
                    <a:pt x="403174" y="1009497"/>
                  </a:moveTo>
                  <a:cubicBezTo>
                    <a:pt x="396324" y="1009497"/>
                    <a:pt x="389476" y="1017694"/>
                    <a:pt x="389476" y="1025891"/>
                  </a:cubicBezTo>
                  <a:cubicBezTo>
                    <a:pt x="389476" y="1038188"/>
                    <a:pt x="396324" y="1046385"/>
                    <a:pt x="403174" y="1046385"/>
                  </a:cubicBezTo>
                  <a:cubicBezTo>
                    <a:pt x="403174" y="1046385"/>
                    <a:pt x="403174" y="1046385"/>
                    <a:pt x="793571" y="1046385"/>
                  </a:cubicBezTo>
                  <a:cubicBezTo>
                    <a:pt x="803847" y="1046385"/>
                    <a:pt x="810695" y="1038188"/>
                    <a:pt x="810695" y="1025891"/>
                  </a:cubicBezTo>
                  <a:cubicBezTo>
                    <a:pt x="810695" y="1017694"/>
                    <a:pt x="803847" y="1009497"/>
                    <a:pt x="793571" y="1009497"/>
                  </a:cubicBezTo>
                  <a:cubicBezTo>
                    <a:pt x="793571" y="1009497"/>
                    <a:pt x="793571" y="1009497"/>
                    <a:pt x="403174" y="1009497"/>
                  </a:cubicBezTo>
                  <a:close/>
                  <a:moveTo>
                    <a:pt x="2520063" y="1004580"/>
                  </a:moveTo>
                  <a:lnTo>
                    <a:pt x="2520063" y="1284395"/>
                  </a:lnTo>
                  <a:lnTo>
                    <a:pt x="2792753" y="1284395"/>
                  </a:lnTo>
                  <a:cubicBezTo>
                    <a:pt x="2792753" y="1438930"/>
                    <a:pt x="2670667" y="1564209"/>
                    <a:pt x="2520063" y="1564209"/>
                  </a:cubicBezTo>
                  <a:cubicBezTo>
                    <a:pt x="2369459" y="1564209"/>
                    <a:pt x="2247373" y="1438930"/>
                    <a:pt x="2247373" y="1284395"/>
                  </a:cubicBezTo>
                  <a:cubicBezTo>
                    <a:pt x="2247373" y="1129859"/>
                    <a:pt x="2369459" y="1004580"/>
                    <a:pt x="2520063" y="1004580"/>
                  </a:cubicBezTo>
                  <a:close/>
                  <a:moveTo>
                    <a:pt x="327019" y="1004228"/>
                  </a:moveTo>
                  <a:cubicBezTo>
                    <a:pt x="317391" y="1004228"/>
                    <a:pt x="309588" y="1013665"/>
                    <a:pt x="309588" y="1025306"/>
                  </a:cubicBezTo>
                  <a:cubicBezTo>
                    <a:pt x="309588" y="1036948"/>
                    <a:pt x="317391" y="1046385"/>
                    <a:pt x="327019" y="1046385"/>
                  </a:cubicBezTo>
                  <a:cubicBezTo>
                    <a:pt x="336646" y="1046385"/>
                    <a:pt x="344449" y="1036948"/>
                    <a:pt x="344449" y="1025306"/>
                  </a:cubicBezTo>
                  <a:cubicBezTo>
                    <a:pt x="344449" y="1013665"/>
                    <a:pt x="336646" y="1004228"/>
                    <a:pt x="327019" y="1004228"/>
                  </a:cubicBezTo>
                  <a:close/>
                  <a:moveTo>
                    <a:pt x="2553575" y="980870"/>
                  </a:moveTo>
                  <a:cubicBezTo>
                    <a:pt x="2702712" y="984548"/>
                    <a:pt x="2821211" y="1107381"/>
                    <a:pt x="2819529" y="1256553"/>
                  </a:cubicBezTo>
                  <a:lnTo>
                    <a:pt x="2546855" y="1253475"/>
                  </a:lnTo>
                  <a:cubicBezTo>
                    <a:pt x="2549094" y="1162607"/>
                    <a:pt x="2551336" y="1071738"/>
                    <a:pt x="2553575" y="980870"/>
                  </a:cubicBezTo>
                  <a:close/>
                  <a:moveTo>
                    <a:pt x="2520063" y="949120"/>
                  </a:moveTo>
                  <a:cubicBezTo>
                    <a:pt x="2334898" y="949120"/>
                    <a:pt x="2184791" y="1099226"/>
                    <a:pt x="2184791" y="1284391"/>
                  </a:cubicBezTo>
                  <a:cubicBezTo>
                    <a:pt x="2184791" y="1469555"/>
                    <a:pt x="2334898" y="1619661"/>
                    <a:pt x="2520063" y="1619661"/>
                  </a:cubicBezTo>
                  <a:cubicBezTo>
                    <a:pt x="2705229" y="1619661"/>
                    <a:pt x="2855335" y="1469555"/>
                    <a:pt x="2855335" y="1284391"/>
                  </a:cubicBezTo>
                  <a:cubicBezTo>
                    <a:pt x="2855335" y="1099226"/>
                    <a:pt x="2705229" y="949120"/>
                    <a:pt x="2520063" y="949120"/>
                  </a:cubicBezTo>
                  <a:close/>
                  <a:moveTo>
                    <a:pt x="2520063" y="920805"/>
                  </a:moveTo>
                  <a:cubicBezTo>
                    <a:pt x="2720867" y="920805"/>
                    <a:pt x="2883650" y="1083588"/>
                    <a:pt x="2883650" y="1284391"/>
                  </a:cubicBezTo>
                  <a:cubicBezTo>
                    <a:pt x="2883650" y="1485194"/>
                    <a:pt x="2720867" y="1647976"/>
                    <a:pt x="2520063" y="1647976"/>
                  </a:cubicBezTo>
                  <a:cubicBezTo>
                    <a:pt x="2319259" y="1647976"/>
                    <a:pt x="2156476" y="1485194"/>
                    <a:pt x="2156476" y="1284391"/>
                  </a:cubicBezTo>
                  <a:cubicBezTo>
                    <a:pt x="2156476" y="1083588"/>
                    <a:pt x="2319259" y="920805"/>
                    <a:pt x="2520063" y="920805"/>
                  </a:cubicBezTo>
                  <a:close/>
                  <a:moveTo>
                    <a:pt x="445125" y="505778"/>
                  </a:moveTo>
                  <a:cubicBezTo>
                    <a:pt x="419171" y="505778"/>
                    <a:pt x="398130" y="526812"/>
                    <a:pt x="398130" y="552760"/>
                  </a:cubicBezTo>
                  <a:cubicBezTo>
                    <a:pt x="398130" y="578707"/>
                    <a:pt x="419171" y="599743"/>
                    <a:pt x="445125" y="599743"/>
                  </a:cubicBezTo>
                  <a:cubicBezTo>
                    <a:pt x="471080" y="599743"/>
                    <a:pt x="492120" y="578707"/>
                    <a:pt x="492120" y="552760"/>
                  </a:cubicBezTo>
                  <a:cubicBezTo>
                    <a:pt x="492120" y="526812"/>
                    <a:pt x="471080" y="505778"/>
                    <a:pt x="445125" y="505778"/>
                  </a:cubicBezTo>
                  <a:close/>
                  <a:moveTo>
                    <a:pt x="1385306" y="493380"/>
                  </a:moveTo>
                  <a:lnTo>
                    <a:pt x="1826868" y="739252"/>
                  </a:lnTo>
                  <a:lnTo>
                    <a:pt x="1385306" y="985124"/>
                  </a:lnTo>
                  <a:close/>
                  <a:moveTo>
                    <a:pt x="445125" y="458796"/>
                  </a:moveTo>
                  <a:cubicBezTo>
                    <a:pt x="497034" y="458796"/>
                    <a:pt x="539115" y="500865"/>
                    <a:pt x="539115" y="552760"/>
                  </a:cubicBezTo>
                  <a:cubicBezTo>
                    <a:pt x="539115" y="604655"/>
                    <a:pt x="497034" y="646725"/>
                    <a:pt x="445125" y="646725"/>
                  </a:cubicBezTo>
                  <a:cubicBezTo>
                    <a:pt x="393216" y="646725"/>
                    <a:pt x="351135" y="604655"/>
                    <a:pt x="351135" y="552760"/>
                  </a:cubicBezTo>
                  <a:cubicBezTo>
                    <a:pt x="351135" y="500865"/>
                    <a:pt x="393216" y="458796"/>
                    <a:pt x="445125" y="458796"/>
                  </a:cubicBezTo>
                  <a:close/>
                  <a:moveTo>
                    <a:pt x="810220" y="362545"/>
                  </a:moveTo>
                  <a:cubicBezTo>
                    <a:pt x="794648" y="362545"/>
                    <a:pt x="782024" y="375166"/>
                    <a:pt x="782024" y="390735"/>
                  </a:cubicBezTo>
                  <a:cubicBezTo>
                    <a:pt x="782024" y="406303"/>
                    <a:pt x="794648" y="418925"/>
                    <a:pt x="810220" y="418925"/>
                  </a:cubicBezTo>
                  <a:cubicBezTo>
                    <a:pt x="825793" y="418925"/>
                    <a:pt x="838418" y="406303"/>
                    <a:pt x="838418" y="390735"/>
                  </a:cubicBezTo>
                  <a:cubicBezTo>
                    <a:pt x="838418" y="375166"/>
                    <a:pt x="825793" y="362545"/>
                    <a:pt x="810220" y="362545"/>
                  </a:cubicBezTo>
                  <a:close/>
                  <a:moveTo>
                    <a:pt x="810220" y="334355"/>
                  </a:moveTo>
                  <a:cubicBezTo>
                    <a:pt x="841366" y="334355"/>
                    <a:pt x="866614" y="359597"/>
                    <a:pt x="866614" y="390735"/>
                  </a:cubicBezTo>
                  <a:cubicBezTo>
                    <a:pt x="866614" y="421872"/>
                    <a:pt x="841366" y="447114"/>
                    <a:pt x="810220" y="447114"/>
                  </a:cubicBezTo>
                  <a:cubicBezTo>
                    <a:pt x="779075" y="447114"/>
                    <a:pt x="753827" y="421872"/>
                    <a:pt x="753827" y="390735"/>
                  </a:cubicBezTo>
                  <a:cubicBezTo>
                    <a:pt x="753827" y="359597"/>
                    <a:pt x="779075" y="334355"/>
                    <a:pt x="810220" y="334355"/>
                  </a:cubicBezTo>
                  <a:close/>
                  <a:moveTo>
                    <a:pt x="2507457" y="303855"/>
                  </a:moveTo>
                  <a:lnTo>
                    <a:pt x="2622463" y="303855"/>
                  </a:lnTo>
                  <a:cubicBezTo>
                    <a:pt x="2638343" y="303855"/>
                    <a:pt x="2651215" y="316727"/>
                    <a:pt x="2651215" y="332607"/>
                  </a:cubicBezTo>
                  <a:lnTo>
                    <a:pt x="2651215" y="553931"/>
                  </a:lnTo>
                  <a:cubicBezTo>
                    <a:pt x="2651215" y="569811"/>
                    <a:pt x="2638343" y="582683"/>
                    <a:pt x="2622463" y="582683"/>
                  </a:cubicBezTo>
                  <a:lnTo>
                    <a:pt x="2507457" y="582683"/>
                  </a:lnTo>
                  <a:cubicBezTo>
                    <a:pt x="2491578" y="582683"/>
                    <a:pt x="2478705" y="569811"/>
                    <a:pt x="2478705" y="553931"/>
                  </a:cubicBezTo>
                  <a:lnTo>
                    <a:pt x="2478705" y="332607"/>
                  </a:lnTo>
                  <a:cubicBezTo>
                    <a:pt x="2478705" y="316727"/>
                    <a:pt x="2491578" y="303855"/>
                    <a:pt x="2507457" y="303855"/>
                  </a:cubicBezTo>
                  <a:close/>
                  <a:moveTo>
                    <a:pt x="472907" y="300559"/>
                  </a:moveTo>
                  <a:lnTo>
                    <a:pt x="420824" y="301894"/>
                  </a:lnTo>
                  <a:lnTo>
                    <a:pt x="406134" y="352628"/>
                  </a:lnTo>
                  <a:lnTo>
                    <a:pt x="368742" y="365979"/>
                  </a:lnTo>
                  <a:lnTo>
                    <a:pt x="323336" y="335271"/>
                  </a:lnTo>
                  <a:lnTo>
                    <a:pt x="284609" y="365979"/>
                  </a:lnTo>
                  <a:lnTo>
                    <a:pt x="301969" y="426057"/>
                  </a:lnTo>
                  <a:lnTo>
                    <a:pt x="273925" y="456765"/>
                  </a:lnTo>
                  <a:lnTo>
                    <a:pt x="224514" y="455429"/>
                  </a:lnTo>
                  <a:lnTo>
                    <a:pt x="209824" y="504827"/>
                  </a:lnTo>
                  <a:lnTo>
                    <a:pt x="249888" y="538204"/>
                  </a:lnTo>
                  <a:lnTo>
                    <a:pt x="251222" y="590273"/>
                  </a:lnTo>
                  <a:lnTo>
                    <a:pt x="209824" y="611635"/>
                  </a:lnTo>
                  <a:lnTo>
                    <a:pt x="220508" y="663704"/>
                  </a:lnTo>
                  <a:lnTo>
                    <a:pt x="272590" y="665038"/>
                  </a:lnTo>
                  <a:lnTo>
                    <a:pt x="300635" y="702421"/>
                  </a:lnTo>
                  <a:lnTo>
                    <a:pt x="287279" y="746478"/>
                  </a:lnTo>
                  <a:lnTo>
                    <a:pt x="324672" y="779856"/>
                  </a:lnTo>
                  <a:lnTo>
                    <a:pt x="362065" y="749148"/>
                  </a:lnTo>
                  <a:lnTo>
                    <a:pt x="406134" y="762499"/>
                  </a:lnTo>
                  <a:lnTo>
                    <a:pt x="419489" y="819908"/>
                  </a:lnTo>
                  <a:lnTo>
                    <a:pt x="474241" y="814568"/>
                  </a:lnTo>
                  <a:lnTo>
                    <a:pt x="483590" y="767840"/>
                  </a:lnTo>
                  <a:lnTo>
                    <a:pt x="526324" y="749148"/>
                  </a:lnTo>
                  <a:lnTo>
                    <a:pt x="565052" y="779856"/>
                  </a:lnTo>
                  <a:lnTo>
                    <a:pt x="607786" y="747814"/>
                  </a:lnTo>
                  <a:lnTo>
                    <a:pt x="595768" y="698415"/>
                  </a:lnTo>
                  <a:lnTo>
                    <a:pt x="615799" y="666373"/>
                  </a:lnTo>
                  <a:lnTo>
                    <a:pt x="673223" y="665038"/>
                  </a:lnTo>
                  <a:lnTo>
                    <a:pt x="685242" y="611635"/>
                  </a:lnTo>
                  <a:lnTo>
                    <a:pt x="651856" y="580928"/>
                  </a:lnTo>
                  <a:lnTo>
                    <a:pt x="651856" y="536870"/>
                  </a:lnTo>
                  <a:lnTo>
                    <a:pt x="687913" y="508833"/>
                  </a:lnTo>
                  <a:lnTo>
                    <a:pt x="671887" y="450089"/>
                  </a:lnTo>
                  <a:lnTo>
                    <a:pt x="619805" y="450089"/>
                  </a:lnTo>
                  <a:lnTo>
                    <a:pt x="594432" y="412706"/>
                  </a:lnTo>
                  <a:lnTo>
                    <a:pt x="611792" y="365979"/>
                  </a:lnTo>
                  <a:lnTo>
                    <a:pt x="565052" y="333936"/>
                  </a:lnTo>
                  <a:lnTo>
                    <a:pt x="534337" y="367313"/>
                  </a:lnTo>
                  <a:lnTo>
                    <a:pt x="483590" y="349957"/>
                  </a:lnTo>
                  <a:close/>
                  <a:moveTo>
                    <a:pt x="826889" y="239414"/>
                  </a:moveTo>
                  <a:lnTo>
                    <a:pt x="795641" y="240215"/>
                  </a:lnTo>
                  <a:lnTo>
                    <a:pt x="786826" y="270656"/>
                  </a:lnTo>
                  <a:lnTo>
                    <a:pt x="764391" y="278666"/>
                  </a:lnTo>
                  <a:lnTo>
                    <a:pt x="737148" y="260241"/>
                  </a:lnTo>
                  <a:lnTo>
                    <a:pt x="713911" y="278666"/>
                  </a:lnTo>
                  <a:lnTo>
                    <a:pt x="724327" y="314713"/>
                  </a:lnTo>
                  <a:lnTo>
                    <a:pt x="707501" y="333138"/>
                  </a:lnTo>
                  <a:lnTo>
                    <a:pt x="677854" y="332336"/>
                  </a:lnTo>
                  <a:lnTo>
                    <a:pt x="669040" y="361976"/>
                  </a:lnTo>
                  <a:lnTo>
                    <a:pt x="693078" y="382001"/>
                  </a:lnTo>
                  <a:lnTo>
                    <a:pt x="693880" y="413243"/>
                  </a:lnTo>
                  <a:lnTo>
                    <a:pt x="669040" y="426059"/>
                  </a:lnTo>
                  <a:lnTo>
                    <a:pt x="675450" y="457301"/>
                  </a:lnTo>
                  <a:lnTo>
                    <a:pt x="706700" y="458102"/>
                  </a:lnTo>
                  <a:lnTo>
                    <a:pt x="723527" y="480531"/>
                  </a:lnTo>
                  <a:lnTo>
                    <a:pt x="715514" y="506966"/>
                  </a:lnTo>
                  <a:lnTo>
                    <a:pt x="737949" y="526992"/>
                  </a:lnTo>
                  <a:lnTo>
                    <a:pt x="760384" y="508568"/>
                  </a:lnTo>
                  <a:lnTo>
                    <a:pt x="786826" y="516578"/>
                  </a:lnTo>
                  <a:lnTo>
                    <a:pt x="794839" y="551023"/>
                  </a:lnTo>
                  <a:lnTo>
                    <a:pt x="827691" y="547819"/>
                  </a:lnTo>
                  <a:lnTo>
                    <a:pt x="833299" y="519783"/>
                  </a:lnTo>
                  <a:lnTo>
                    <a:pt x="858940" y="508568"/>
                  </a:lnTo>
                  <a:lnTo>
                    <a:pt x="882176" y="526992"/>
                  </a:lnTo>
                  <a:lnTo>
                    <a:pt x="907817" y="507767"/>
                  </a:lnTo>
                  <a:lnTo>
                    <a:pt x="900606" y="478128"/>
                  </a:lnTo>
                  <a:lnTo>
                    <a:pt x="912625" y="458903"/>
                  </a:lnTo>
                  <a:lnTo>
                    <a:pt x="947079" y="458102"/>
                  </a:lnTo>
                  <a:lnTo>
                    <a:pt x="954290" y="426059"/>
                  </a:lnTo>
                  <a:lnTo>
                    <a:pt x="934259" y="407636"/>
                  </a:lnTo>
                  <a:lnTo>
                    <a:pt x="934259" y="381200"/>
                  </a:lnTo>
                  <a:lnTo>
                    <a:pt x="955893" y="364378"/>
                  </a:lnTo>
                  <a:lnTo>
                    <a:pt x="946277" y="329132"/>
                  </a:lnTo>
                  <a:lnTo>
                    <a:pt x="915029" y="329132"/>
                  </a:lnTo>
                  <a:lnTo>
                    <a:pt x="899805" y="306702"/>
                  </a:lnTo>
                  <a:lnTo>
                    <a:pt x="910222" y="278666"/>
                  </a:lnTo>
                  <a:lnTo>
                    <a:pt x="882176" y="259441"/>
                  </a:lnTo>
                  <a:lnTo>
                    <a:pt x="863748" y="279467"/>
                  </a:lnTo>
                  <a:lnTo>
                    <a:pt x="833299" y="269053"/>
                  </a:lnTo>
                  <a:close/>
                  <a:moveTo>
                    <a:pt x="2293901" y="213356"/>
                  </a:moveTo>
                  <a:lnTo>
                    <a:pt x="2408907" y="213356"/>
                  </a:lnTo>
                  <a:cubicBezTo>
                    <a:pt x="2424786" y="213356"/>
                    <a:pt x="2437659" y="226229"/>
                    <a:pt x="2437659" y="242108"/>
                  </a:cubicBezTo>
                  <a:lnTo>
                    <a:pt x="2437659" y="553931"/>
                  </a:lnTo>
                  <a:cubicBezTo>
                    <a:pt x="2437659" y="569811"/>
                    <a:pt x="2424786" y="582683"/>
                    <a:pt x="2408907" y="582683"/>
                  </a:cubicBezTo>
                  <a:lnTo>
                    <a:pt x="2293901" y="582683"/>
                  </a:lnTo>
                  <a:cubicBezTo>
                    <a:pt x="2278021" y="582683"/>
                    <a:pt x="2265149" y="569811"/>
                    <a:pt x="2265149" y="553931"/>
                  </a:cubicBezTo>
                  <a:lnTo>
                    <a:pt x="2265149" y="242108"/>
                  </a:lnTo>
                  <a:cubicBezTo>
                    <a:pt x="2265149" y="226229"/>
                    <a:pt x="2278021" y="213356"/>
                    <a:pt x="2293901" y="213356"/>
                  </a:cubicBezTo>
                  <a:close/>
                  <a:moveTo>
                    <a:pt x="2721015" y="140372"/>
                  </a:moveTo>
                  <a:lnTo>
                    <a:pt x="2836021" y="140372"/>
                  </a:lnTo>
                  <a:cubicBezTo>
                    <a:pt x="2851901" y="140372"/>
                    <a:pt x="2864773" y="153244"/>
                    <a:pt x="2864773" y="169124"/>
                  </a:cubicBezTo>
                  <a:lnTo>
                    <a:pt x="2864773" y="553931"/>
                  </a:lnTo>
                  <a:cubicBezTo>
                    <a:pt x="2864773" y="569811"/>
                    <a:pt x="2851901" y="582683"/>
                    <a:pt x="2836021" y="582683"/>
                  </a:cubicBezTo>
                  <a:lnTo>
                    <a:pt x="2721015" y="582683"/>
                  </a:lnTo>
                  <a:cubicBezTo>
                    <a:pt x="2705136" y="582683"/>
                    <a:pt x="2692263" y="569811"/>
                    <a:pt x="2692263" y="553931"/>
                  </a:cubicBezTo>
                  <a:lnTo>
                    <a:pt x="2692263" y="169124"/>
                  </a:lnTo>
                  <a:cubicBezTo>
                    <a:pt x="2692263" y="153244"/>
                    <a:pt x="2705136" y="140372"/>
                    <a:pt x="2721015" y="140372"/>
                  </a:cubicBezTo>
                  <a:close/>
                  <a:moveTo>
                    <a:pt x="2175397" y="123681"/>
                  </a:moveTo>
                  <a:lnTo>
                    <a:pt x="2226564" y="123681"/>
                  </a:lnTo>
                  <a:lnTo>
                    <a:pt x="2226564" y="509107"/>
                  </a:lnTo>
                  <a:cubicBezTo>
                    <a:pt x="2226564" y="603620"/>
                    <a:pt x="2240424" y="617479"/>
                    <a:pt x="2331620" y="614163"/>
                  </a:cubicBezTo>
                  <a:cubicBezTo>
                    <a:pt x="2422816" y="610846"/>
                    <a:pt x="2754239" y="614163"/>
                    <a:pt x="2965547" y="614163"/>
                  </a:cubicBezTo>
                  <a:lnTo>
                    <a:pt x="2965547" y="661217"/>
                  </a:lnTo>
                  <a:lnTo>
                    <a:pt x="2278541" y="661217"/>
                  </a:lnTo>
                  <a:cubicBezTo>
                    <a:pt x="2200614" y="661217"/>
                    <a:pt x="2176801" y="647355"/>
                    <a:pt x="2173484" y="556161"/>
                  </a:cubicBezTo>
                  <a:cubicBezTo>
                    <a:pt x="2170168" y="464967"/>
                    <a:pt x="2173484" y="276023"/>
                    <a:pt x="2173484" y="135953"/>
                  </a:cubicBezTo>
                  <a:close/>
                  <a:moveTo>
                    <a:pt x="131924" y="0"/>
                  </a:moveTo>
                  <a:lnTo>
                    <a:pt x="1088578" y="0"/>
                  </a:lnTo>
                  <a:cubicBezTo>
                    <a:pt x="1161438" y="0"/>
                    <a:pt x="1220502" y="59064"/>
                    <a:pt x="1220502" y="131924"/>
                  </a:cubicBezTo>
                  <a:lnTo>
                    <a:pt x="1220502" y="1490157"/>
                  </a:lnTo>
                  <a:cubicBezTo>
                    <a:pt x="1220502" y="1563017"/>
                    <a:pt x="1161438" y="1622081"/>
                    <a:pt x="1088578" y="1622081"/>
                  </a:cubicBezTo>
                  <a:lnTo>
                    <a:pt x="131924" y="1622081"/>
                  </a:lnTo>
                  <a:cubicBezTo>
                    <a:pt x="59064" y="1622081"/>
                    <a:pt x="0" y="1563017"/>
                    <a:pt x="0" y="1490157"/>
                  </a:cubicBezTo>
                  <a:lnTo>
                    <a:pt x="0" y="131924"/>
                  </a:lnTo>
                  <a:cubicBezTo>
                    <a:pt x="0" y="59064"/>
                    <a:pt x="59064" y="0"/>
                    <a:pt x="13192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Tree>
    <p:extLst>
      <p:ext uri="{BB962C8B-B14F-4D97-AF65-F5344CB8AC3E}">
        <p14:creationId xmlns:p14="http://schemas.microsoft.com/office/powerpoint/2010/main" val="18585154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0-#ppt_w/2"/>
                                          </p:val>
                                        </p:tav>
                                        <p:tav tm="100000">
                                          <p:val>
                                            <p:strVal val="#ppt_x"/>
                                          </p:val>
                                        </p:tav>
                                      </p:tavLst>
                                    </p:anim>
                                    <p:anim calcmode="lin" valueType="num">
                                      <p:cBhvr additive="base">
                                        <p:cTn id="8" dur="500" fill="hold"/>
                                        <p:tgtEl>
                                          <p:spTgt spid="59"/>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decel="100000" fill="hold" nodeType="clickEffect">
                                  <p:stCondLst>
                                    <p:cond delay="0"/>
                                  </p:stCondLst>
                                  <p:childTnLst>
                                    <p:set>
                                      <p:cBhvr>
                                        <p:cTn id="16" dur="1" fill="hold">
                                          <p:stCondLst>
                                            <p:cond delay="0"/>
                                          </p:stCondLst>
                                        </p:cTn>
                                        <p:tgtEl>
                                          <p:spTgt spid="66"/>
                                        </p:tgtEl>
                                        <p:attrNameLst>
                                          <p:attrName>style.visibility</p:attrName>
                                        </p:attrNameLst>
                                      </p:cBhvr>
                                      <p:to>
                                        <p:strVal val="visible"/>
                                      </p:to>
                                    </p:set>
                                    <p:anim calcmode="lin" valueType="num">
                                      <p:cBhvr additive="base">
                                        <p:cTn id="17" dur="500" fill="hold"/>
                                        <p:tgtEl>
                                          <p:spTgt spid="66"/>
                                        </p:tgtEl>
                                        <p:attrNameLst>
                                          <p:attrName>ppt_x</p:attrName>
                                        </p:attrNameLst>
                                      </p:cBhvr>
                                      <p:tavLst>
                                        <p:tav tm="0">
                                          <p:val>
                                            <p:strVal val="0-#ppt_w/2"/>
                                          </p:val>
                                        </p:tav>
                                        <p:tav tm="100000">
                                          <p:val>
                                            <p:strVal val="#ppt_x"/>
                                          </p:val>
                                        </p:tav>
                                      </p:tavLst>
                                    </p:anim>
                                    <p:anim calcmode="lin" valueType="num">
                                      <p:cBhvr additive="base">
                                        <p:cTn id="18" dur="500" fill="hold"/>
                                        <p:tgtEl>
                                          <p:spTgt spid="6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anim calcmode="lin" valueType="num">
                                      <p:cBhvr additive="base">
                                        <p:cTn id="23" dur="500" fill="hold"/>
                                        <p:tgtEl>
                                          <p:spTgt spid="55"/>
                                        </p:tgtEl>
                                        <p:attrNameLst>
                                          <p:attrName>ppt_x</p:attrName>
                                        </p:attrNameLst>
                                      </p:cBhvr>
                                      <p:tavLst>
                                        <p:tav tm="0">
                                          <p:val>
                                            <p:strVal val="#ppt_x"/>
                                          </p:val>
                                        </p:tav>
                                        <p:tav tm="100000">
                                          <p:val>
                                            <p:strVal val="#ppt_x"/>
                                          </p:val>
                                        </p:tav>
                                      </p:tavLst>
                                    </p:anim>
                                    <p:anim calcmode="lin" valueType="num">
                                      <p:cBhvr additive="base">
                                        <p:cTn id="24"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942799"/>
            <a:ext cx="11887200" cy="3779496"/>
          </a:xfrm>
        </p:spPr>
        <p:txBody>
          <a:bodyPr/>
          <a:lstStyle/>
          <a:p>
            <a:pPr lvl="0"/>
            <a:r>
              <a:rPr lang="en-US" dirty="0"/>
              <a:t>Community already has HA support for:</a:t>
            </a:r>
          </a:p>
          <a:p>
            <a:pPr lvl="1">
              <a:buFontTx/>
              <a:buChar char="-"/>
            </a:pPr>
            <a:r>
              <a:rPr lang="en-US" dirty="0"/>
              <a:t>HDFS HA</a:t>
            </a:r>
          </a:p>
          <a:p>
            <a:pPr lvl="1">
              <a:buFontTx/>
              <a:buChar char="-"/>
            </a:pPr>
            <a:r>
              <a:rPr lang="en-US" dirty="0"/>
              <a:t>Job scheduling HA through Resource Manager</a:t>
            </a:r>
          </a:p>
          <a:p>
            <a:pPr lvl="1">
              <a:buFontTx/>
              <a:buChar char="-"/>
            </a:pPr>
            <a:r>
              <a:rPr lang="en-US" dirty="0"/>
              <a:t>Job resiliency i.e. no need to restart entire job</a:t>
            </a:r>
          </a:p>
          <a:p>
            <a:r>
              <a:rPr lang="en-US" dirty="0"/>
              <a:t>HDInsight further adds HA support for:</a:t>
            </a:r>
          </a:p>
          <a:p>
            <a:pPr lvl="1">
              <a:buFontTx/>
              <a:buChar char="-"/>
            </a:pPr>
            <a:r>
              <a:rPr lang="en-US" dirty="0"/>
              <a:t>Ensuring Job History stays persistent across Head Node failures</a:t>
            </a:r>
          </a:p>
          <a:p>
            <a:pPr lvl="1">
              <a:buFontTx/>
              <a:buChar char="-"/>
            </a:pPr>
            <a:r>
              <a:rPr lang="en-US" dirty="0"/>
              <a:t>Also work in progress to add persistency for Ambari metrics in case of Ambari failure</a:t>
            </a:r>
          </a:p>
        </p:txBody>
      </p:sp>
      <p:sp>
        <p:nvSpPr>
          <p:cNvPr id="2" name="Title 1"/>
          <p:cNvSpPr>
            <a:spLocks noGrp="1"/>
          </p:cNvSpPr>
          <p:nvPr>
            <p:ph type="title"/>
          </p:nvPr>
        </p:nvSpPr>
        <p:spPr/>
        <p:txBody>
          <a:bodyPr/>
          <a:lstStyle/>
          <a:p>
            <a:r>
              <a:rPr lang="en-US" dirty="0"/>
              <a:t>Scaling for Big Data workloads</a:t>
            </a:r>
            <a:br>
              <a:rPr lang="en-US" dirty="0"/>
            </a:br>
            <a:r>
              <a:rPr lang="en-US" sz="4000" dirty="0">
                <a:gradFill>
                  <a:gsLst>
                    <a:gs pos="0">
                      <a:schemeClr val="tx2"/>
                    </a:gs>
                    <a:gs pos="100000">
                      <a:schemeClr val="tx2"/>
                    </a:gs>
                  </a:gsLst>
                  <a:lin ang="5400000" scaled="0"/>
                </a:gradFill>
              </a:rPr>
              <a:t>HA Improvements</a:t>
            </a:r>
          </a:p>
        </p:txBody>
      </p:sp>
    </p:spTree>
    <p:extLst>
      <p:ext uri="{BB962C8B-B14F-4D97-AF65-F5344CB8AC3E}">
        <p14:creationId xmlns:p14="http://schemas.microsoft.com/office/powerpoint/2010/main" val="361285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942799"/>
            <a:ext cx="11887200" cy="2769989"/>
          </a:xfrm>
        </p:spPr>
        <p:txBody>
          <a:bodyPr/>
          <a:lstStyle/>
          <a:p>
            <a:r>
              <a:rPr lang="en-US" dirty="0"/>
              <a:t>Dozens of VM types supported</a:t>
            </a:r>
          </a:p>
          <a:p>
            <a:pPr lvl="0"/>
            <a:r>
              <a:rPr lang="en-US" dirty="0"/>
              <a:t>Scale to thousands of nodes</a:t>
            </a:r>
          </a:p>
          <a:p>
            <a:pPr lvl="0"/>
            <a:r>
              <a:rPr lang="en-US" dirty="0"/>
              <a:t>Scale after cluster creation supported</a:t>
            </a:r>
          </a:p>
          <a:p>
            <a:pPr lvl="0"/>
            <a:r>
              <a:rPr lang="en-US" dirty="0"/>
              <a:t>Scale Storage and Compute separately</a:t>
            </a:r>
          </a:p>
        </p:txBody>
      </p:sp>
      <p:sp>
        <p:nvSpPr>
          <p:cNvPr id="2" name="Title 1"/>
          <p:cNvSpPr>
            <a:spLocks noGrp="1"/>
          </p:cNvSpPr>
          <p:nvPr>
            <p:ph type="title"/>
          </p:nvPr>
        </p:nvSpPr>
        <p:spPr/>
        <p:txBody>
          <a:bodyPr/>
          <a:lstStyle/>
          <a:p>
            <a:r>
              <a:rPr lang="en-US" dirty="0"/>
              <a:t>Scaling for Big Data workloads</a:t>
            </a:r>
            <a:br>
              <a:rPr lang="en-US" dirty="0"/>
            </a:br>
            <a:r>
              <a:rPr lang="en-US" sz="4000" dirty="0">
                <a:gradFill>
                  <a:gsLst>
                    <a:gs pos="0">
                      <a:schemeClr val="tx2"/>
                    </a:gs>
                    <a:gs pos="100000">
                      <a:schemeClr val="tx2"/>
                    </a:gs>
                  </a:gsLst>
                  <a:lin ang="5400000" scaled="0"/>
                </a:gradFill>
              </a:rPr>
              <a:t>Elastic scaling: Built for the cloud</a:t>
            </a:r>
          </a:p>
        </p:txBody>
      </p:sp>
    </p:spTree>
    <p:extLst>
      <p:ext uri="{BB962C8B-B14F-4D97-AF65-F5344CB8AC3E}">
        <p14:creationId xmlns:p14="http://schemas.microsoft.com/office/powerpoint/2010/main" val="3784217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942799"/>
            <a:ext cx="11887200" cy="2092881"/>
          </a:xfrm>
        </p:spPr>
        <p:txBody>
          <a:bodyPr/>
          <a:lstStyle/>
          <a:p>
            <a:r>
              <a:rPr lang="en-US" dirty="0"/>
              <a:t>Why edge nodes?</a:t>
            </a:r>
          </a:p>
          <a:p>
            <a:r>
              <a:rPr lang="en-US" dirty="0"/>
              <a:t>How to deploy edge nodes?</a:t>
            </a:r>
          </a:p>
          <a:p>
            <a:r>
              <a:rPr lang="en-US" dirty="0"/>
              <a:t>Supported apps using edge nodes</a:t>
            </a:r>
          </a:p>
        </p:txBody>
      </p:sp>
      <p:sp>
        <p:nvSpPr>
          <p:cNvPr id="2" name="Title 1"/>
          <p:cNvSpPr>
            <a:spLocks noGrp="1"/>
          </p:cNvSpPr>
          <p:nvPr>
            <p:ph type="title"/>
          </p:nvPr>
        </p:nvSpPr>
        <p:spPr/>
        <p:txBody>
          <a:bodyPr/>
          <a:lstStyle/>
          <a:p>
            <a:r>
              <a:rPr lang="en-US" dirty="0"/>
              <a:t>Scaling for Big Data workloads</a:t>
            </a:r>
            <a:br>
              <a:rPr lang="en-US" dirty="0"/>
            </a:br>
            <a:r>
              <a:rPr lang="en-US" sz="4000" dirty="0">
                <a:gradFill>
                  <a:gsLst>
                    <a:gs pos="0">
                      <a:schemeClr val="tx2"/>
                    </a:gs>
                    <a:gs pos="100000">
                      <a:schemeClr val="tx2"/>
                    </a:gs>
                  </a:gsLst>
                  <a:lin ang="5400000" scaled="0"/>
                </a:gradFill>
              </a:rPr>
              <a:t>Edge Nodes</a:t>
            </a:r>
          </a:p>
        </p:txBody>
      </p:sp>
    </p:spTree>
    <p:extLst>
      <p:ext uri="{BB962C8B-B14F-4D97-AF65-F5344CB8AC3E}">
        <p14:creationId xmlns:p14="http://schemas.microsoft.com/office/powerpoint/2010/main" val="116319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Using 3</a:t>
            </a:r>
            <a:r>
              <a:rPr lang="en-US" baseline="30000" dirty="0"/>
              <a:t>rd</a:t>
            </a:r>
            <a:r>
              <a:rPr lang="en-US" dirty="0"/>
              <a:t> party apps</a:t>
            </a:r>
          </a:p>
        </p:txBody>
      </p:sp>
      <p:sp>
        <p:nvSpPr>
          <p:cNvPr id="6" name="Text Placeholder 5"/>
          <p:cNvSpPr>
            <a:spLocks noGrp="1"/>
          </p:cNvSpPr>
          <p:nvPr>
            <p:ph type="body" sz="quarter" idx="10"/>
          </p:nvPr>
        </p:nvSpPr>
        <p:spPr>
          <a:xfrm>
            <a:off x="277846" y="1235731"/>
            <a:ext cx="10549343" cy="5449366"/>
          </a:xfrm>
        </p:spPr>
        <p:txBody>
          <a:bodyPr/>
          <a:lstStyle/>
          <a:p>
            <a:r>
              <a:rPr lang="en-US" dirty="0"/>
              <a:t>Scenario</a:t>
            </a:r>
          </a:p>
          <a:p>
            <a:pPr lvl="1"/>
            <a:r>
              <a:rPr lang="en-US" sz="2400" dirty="0"/>
              <a:t>Hadoop has a rich ecosystem of apps</a:t>
            </a:r>
          </a:p>
          <a:p>
            <a:pPr lvl="1"/>
            <a:r>
              <a:rPr lang="en-US" sz="2400" dirty="0"/>
              <a:t>Customers want to use apps beyond those provided by out of box</a:t>
            </a:r>
          </a:p>
          <a:p>
            <a:endParaRPr lang="en-US" dirty="0"/>
          </a:p>
          <a:p>
            <a:r>
              <a:rPr lang="en-US" dirty="0"/>
              <a:t>Why use 3</a:t>
            </a:r>
            <a:r>
              <a:rPr lang="en-US" baseline="30000" dirty="0"/>
              <a:t>rd</a:t>
            </a:r>
            <a:r>
              <a:rPr lang="en-US" dirty="0"/>
              <a:t> party apps?</a:t>
            </a:r>
          </a:p>
          <a:p>
            <a:pPr lvl="1"/>
            <a:r>
              <a:rPr lang="en-US" sz="2400" dirty="0"/>
              <a:t>Provide more features than those available in Hadoop</a:t>
            </a:r>
          </a:p>
          <a:p>
            <a:pPr lvl="1"/>
            <a:r>
              <a:rPr lang="en-US" sz="2400" dirty="0"/>
              <a:t>WSIWYG Query Designer Tools</a:t>
            </a:r>
          </a:p>
          <a:p>
            <a:pPr lvl="1"/>
            <a:r>
              <a:rPr lang="en-US" sz="2400" dirty="0"/>
              <a:t>OLAP BI Capabilities over your Hadoop cluster</a:t>
            </a:r>
          </a:p>
          <a:p>
            <a:pPr lvl="1"/>
            <a:r>
              <a:rPr lang="en-US" sz="2400" dirty="0"/>
              <a:t>Fine grained access control</a:t>
            </a:r>
          </a:p>
          <a:p>
            <a:pPr lvl="1"/>
            <a:r>
              <a:rPr lang="en-US" sz="2400" dirty="0"/>
              <a:t>Drag and Drop data pipeline design and orchestration</a:t>
            </a:r>
          </a:p>
          <a:p>
            <a:pPr lvl="1"/>
            <a:endParaRPr lang="en-US" sz="2400" dirty="0"/>
          </a:p>
        </p:txBody>
      </p:sp>
    </p:spTree>
    <p:extLst>
      <p:ext uri="{BB962C8B-B14F-4D97-AF65-F5344CB8AC3E}">
        <p14:creationId xmlns:p14="http://schemas.microsoft.com/office/powerpoint/2010/main" val="3695621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ISV apps: </a:t>
            </a:r>
            <a:r>
              <a:rPr lang="en-US" dirty="0" err="1"/>
              <a:t>Datameer</a:t>
            </a:r>
            <a:endParaRPr lang="en-US" dirty="0"/>
          </a:p>
        </p:txBody>
      </p:sp>
      <p:sp>
        <p:nvSpPr>
          <p:cNvPr id="6" name="Text Placeholder 5"/>
          <p:cNvSpPr>
            <a:spLocks noGrp="1"/>
          </p:cNvSpPr>
          <p:nvPr>
            <p:ph type="body" sz="quarter" idx="10"/>
          </p:nvPr>
        </p:nvSpPr>
        <p:spPr>
          <a:xfrm>
            <a:off x="277847" y="1235731"/>
            <a:ext cx="5740354" cy="3013475"/>
          </a:xfrm>
        </p:spPr>
        <p:txBody>
          <a:bodyPr/>
          <a:lstStyle/>
          <a:p>
            <a:r>
              <a:rPr lang="en-US" dirty="0" err="1"/>
              <a:t>Datameer</a:t>
            </a:r>
            <a:endParaRPr lang="en-US" dirty="0"/>
          </a:p>
          <a:p>
            <a:pPr lvl="1"/>
            <a:r>
              <a:rPr lang="en-US" sz="2400" dirty="0"/>
              <a:t>WYSIWIG Query Designer in an Excel-like Interface</a:t>
            </a:r>
          </a:p>
          <a:p>
            <a:pPr lvl="1"/>
            <a:r>
              <a:rPr lang="en-US" sz="2400" dirty="0"/>
              <a:t>Schedule recurring jobs</a:t>
            </a:r>
          </a:p>
          <a:p>
            <a:pPr lvl="1"/>
            <a:r>
              <a:rPr lang="en-US" sz="2400" dirty="0"/>
              <a:t>Easily share projects with other analysts/data engineers in your company</a:t>
            </a:r>
          </a:p>
        </p:txBody>
      </p:sp>
      <p:pic>
        <p:nvPicPr>
          <p:cNvPr id="4" name="Picture 2" descr="http://www.datameer.com/wp-content/uploads/2015/07/Flipside-v7.gif"/>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8201" y="1919539"/>
            <a:ext cx="5828589" cy="3469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005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ISV apps: </a:t>
            </a:r>
            <a:r>
              <a:rPr lang="en-US" dirty="0" err="1"/>
              <a:t>AtScale</a:t>
            </a:r>
            <a:endParaRPr lang="en-US" dirty="0"/>
          </a:p>
        </p:txBody>
      </p:sp>
      <p:sp>
        <p:nvSpPr>
          <p:cNvPr id="6" name="Text Placeholder 5"/>
          <p:cNvSpPr>
            <a:spLocks noGrp="1"/>
          </p:cNvSpPr>
          <p:nvPr>
            <p:ph type="body" sz="quarter" idx="10"/>
          </p:nvPr>
        </p:nvSpPr>
        <p:spPr>
          <a:xfrm>
            <a:off x="277847" y="1235731"/>
            <a:ext cx="5740354" cy="4431983"/>
          </a:xfrm>
        </p:spPr>
        <p:txBody>
          <a:bodyPr/>
          <a:lstStyle/>
          <a:p>
            <a:r>
              <a:rPr lang="en-US" dirty="0" err="1"/>
              <a:t>AtScale</a:t>
            </a:r>
            <a:endParaRPr lang="en-US" dirty="0"/>
          </a:p>
          <a:p>
            <a:pPr lvl="1"/>
            <a:r>
              <a:rPr lang="en-US" sz="2400" dirty="0" err="1"/>
              <a:t>AtScale</a:t>
            </a:r>
            <a:r>
              <a:rPr lang="en-US" sz="2400" dirty="0"/>
              <a:t> is an OLAP engine purpose-built for Hadoop. It leverages the latest advancements in the Hadoop ecosystem to support existing BI workloads. </a:t>
            </a:r>
          </a:p>
          <a:p>
            <a:pPr marL="349724" lvl="1" indent="-349724">
              <a:buFont typeface="Arial" panose="020B0604020202020204" pitchFamily="34" charset="0"/>
              <a:buChar char="•"/>
            </a:pPr>
            <a:r>
              <a:rPr lang="en-US" sz="2400" dirty="0"/>
              <a:t>Multiple SQL-on-Hadoop Engine Support</a:t>
            </a:r>
          </a:p>
          <a:p>
            <a:pPr marL="349724" lvl="1" indent="-349724">
              <a:buFont typeface="Arial" panose="020B0604020202020204" pitchFamily="34" charset="0"/>
              <a:buChar char="•"/>
            </a:pPr>
            <a:r>
              <a:rPr lang="en-US" sz="2400" dirty="0"/>
              <a:t>Access Data Where it </a:t>
            </a:r>
            <a:r>
              <a:rPr lang="en-US" sz="2400" dirty="0" err="1"/>
              <a:t>LaysBuilt</a:t>
            </a:r>
            <a:r>
              <a:rPr lang="en-US" sz="2400" dirty="0"/>
              <a:t>-in</a:t>
            </a:r>
          </a:p>
          <a:p>
            <a:pPr marL="349724" lvl="1" indent="-349724">
              <a:buFont typeface="Arial" panose="020B0604020202020204" pitchFamily="34" charset="0"/>
              <a:buChar char="•"/>
            </a:pPr>
            <a:r>
              <a:rPr lang="en-US" sz="2400" dirty="0"/>
              <a:t>Support for Complex Data Types</a:t>
            </a:r>
          </a:p>
          <a:p>
            <a:pPr marL="349724" lvl="1" indent="-349724">
              <a:buFont typeface="Arial" panose="020B0604020202020204" pitchFamily="34" charset="0"/>
              <a:buChar char="•"/>
            </a:pPr>
            <a:r>
              <a:rPr lang="en-US" sz="2400" dirty="0"/>
              <a:t>Single Drop-in Gateway Node Deployment</a:t>
            </a:r>
          </a:p>
        </p:txBody>
      </p:sp>
      <p:pic>
        <p:nvPicPr>
          <p:cNvPr id="5" name="Picture 2" descr="http://www.atscale.com/wp-content/uploads/2015/08/at_xl_prod_native_on-cluster_cha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914" y="1735420"/>
            <a:ext cx="5637539" cy="4267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279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ISV apps: Cask</a:t>
            </a:r>
          </a:p>
        </p:txBody>
      </p:sp>
      <p:sp>
        <p:nvSpPr>
          <p:cNvPr id="6" name="Text Placeholder 5"/>
          <p:cNvSpPr>
            <a:spLocks noGrp="1"/>
          </p:cNvSpPr>
          <p:nvPr>
            <p:ph type="body" sz="quarter" idx="10"/>
          </p:nvPr>
        </p:nvSpPr>
        <p:spPr>
          <a:xfrm>
            <a:off x="277847" y="1235731"/>
            <a:ext cx="4538882" cy="4783891"/>
          </a:xfrm>
        </p:spPr>
        <p:txBody>
          <a:bodyPr/>
          <a:lstStyle/>
          <a:p>
            <a:r>
              <a:rPr lang="en-US" dirty="0"/>
              <a:t>Cask</a:t>
            </a:r>
          </a:p>
          <a:p>
            <a:pPr lvl="1"/>
            <a:r>
              <a:rPr lang="en-US" sz="2400" dirty="0"/>
              <a:t>Build pipeline using Drag &amp; Drop</a:t>
            </a:r>
          </a:p>
          <a:p>
            <a:pPr lvl="1"/>
            <a:r>
              <a:rPr lang="en-US" sz="2400" dirty="0"/>
              <a:t>Source connections from on prem relational databases, or cloud stores for big data into HDInsight/Data Lake Storage</a:t>
            </a:r>
          </a:p>
          <a:p>
            <a:pPr lvl="1"/>
            <a:r>
              <a:rPr lang="en-US" sz="2400" dirty="0"/>
              <a:t>Common data pipeline task library</a:t>
            </a:r>
          </a:p>
          <a:p>
            <a:pPr lvl="1"/>
            <a:r>
              <a:rPr lang="en-US" sz="2400" dirty="0"/>
              <a:t>Free, open source license to get started, enterprise option for dedicated use</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83499" y="1212850"/>
            <a:ext cx="7346631" cy="3897157"/>
          </a:xfrm>
          <a:prstGeom prst="rect">
            <a:avLst/>
          </a:prstGeom>
        </p:spPr>
      </p:pic>
    </p:spTree>
    <p:extLst>
      <p:ext uri="{BB962C8B-B14F-4D97-AF65-F5344CB8AC3E}">
        <p14:creationId xmlns:p14="http://schemas.microsoft.com/office/powerpoint/2010/main" val="198305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164" y="44923"/>
            <a:ext cx="11885514" cy="946279"/>
          </a:xfrm>
        </p:spPr>
        <p:txBody>
          <a:bodyPr/>
          <a:lstStyle/>
          <a:p>
            <a:pPr marL="186519">
              <a:spcBef>
                <a:spcPts val="1224"/>
              </a:spcBef>
            </a:pPr>
            <a:r>
              <a:rPr lang="en-US" dirty="0">
                <a:solidFill>
                  <a:schemeClr val="tx1"/>
                </a:solidFill>
                <a:latin typeface="Segoe UI Light" panose="020B0502040204020203" pitchFamily="34" charset="0"/>
                <a:ea typeface="Times New Roman" panose="02020603050405020304" pitchFamily="18" charset="0"/>
              </a:rPr>
              <a:t>Big Data Cloud Vendors: Forrester 2016 Ratings</a:t>
            </a:r>
            <a:endParaRPr lang="en-US" sz="1800" dirty="0">
              <a:solidFill>
                <a:schemeClr val="tx1"/>
              </a:solidFill>
              <a:latin typeface="Segoe UI Light" panose="020B0502040204020203" pitchFamily="34" charset="0"/>
              <a:ea typeface="Times New Roman" panose="02020603050405020304" pitchFamily="18" charset="0"/>
            </a:endParaRPr>
          </a:p>
        </p:txBody>
      </p:sp>
      <p:pic>
        <p:nvPicPr>
          <p:cNvPr id="10" name="Picture 4" descr="cid:image005.png@01D19988.6C0194E0"/>
          <p:cNvPicPr>
            <a:picLocks noChangeAspect="1" noChangeArrowheads="1"/>
          </p:cNvPicPr>
          <p:nvPr/>
        </p:nvPicPr>
        <p:blipFill rotWithShape="1">
          <a:blip r:embed="rId2">
            <a:extLst>
              <a:ext uri="{28A0092B-C50C-407E-A947-70E740481C1C}">
                <a14:useLocalDpi xmlns:a14="http://schemas.microsoft.com/office/drawing/2010/main" val="0"/>
              </a:ext>
            </a:extLst>
          </a:blip>
          <a:srcRect b="3885"/>
          <a:stretch/>
        </p:blipFill>
        <p:spPr bwMode="auto">
          <a:xfrm>
            <a:off x="3132739" y="1119848"/>
            <a:ext cx="6170363" cy="5329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636679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Free IT Pro resources</a:t>
            </a:r>
            <a:br>
              <a:rPr lang="en-US" dirty="0"/>
            </a:br>
            <a:r>
              <a:rPr lang="en-US" sz="3200" spc="0" dirty="0">
                <a:gradFill>
                  <a:gsLst>
                    <a:gs pos="1250">
                      <a:schemeClr val="tx2"/>
                    </a:gs>
                    <a:gs pos="100000">
                      <a:schemeClr val="tx2"/>
                    </a:gs>
                  </a:gsLst>
                  <a:lin ang="5400000" scaled="0"/>
                </a:gradFill>
              </a:rPr>
              <a:t>To advance your career in cloud technology</a:t>
            </a:r>
          </a:p>
        </p:txBody>
      </p:sp>
      <p:sp>
        <p:nvSpPr>
          <p:cNvPr id="5" name="checks"/>
          <p:cNvSpPr/>
          <p:nvPr/>
        </p:nvSpPr>
        <p:spPr bwMode="auto">
          <a:xfrm>
            <a:off x="3147376" y="1940604"/>
            <a:ext cx="9166861" cy="3973353"/>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marL="0" marR="0" lvl="0" indent="0" defTabSz="914400" eaLnBrk="1" fontAlgn="auto" latinLnBrk="0" hangingPunct="1">
              <a:lnSpc>
                <a:spcPct val="90000"/>
              </a:lnSpc>
              <a:spcBef>
                <a:spcPts val="600"/>
              </a:spcBef>
              <a:spcAft>
                <a:spcPts val="1200"/>
              </a:spcAft>
              <a:buClrTx/>
              <a:buSzTx/>
              <a:buFontTx/>
              <a:buNone/>
              <a:tabLst/>
              <a:defRPr/>
            </a:pPr>
            <a:r>
              <a:rPr kumimoji="0" lang="en-US" sz="1800" b="0" i="0" u="none" strike="noStrike" kern="0" cap="none" spc="0" normalizeH="0" baseline="0" noProof="0" dirty="0">
                <a:ln>
                  <a:noFill/>
                </a:ln>
                <a:gradFill>
                  <a:gsLst>
                    <a:gs pos="0">
                      <a:schemeClr val="tx1"/>
                    </a:gs>
                    <a:gs pos="100000">
                      <a:schemeClr val="tx1"/>
                    </a:gs>
                  </a:gsLst>
                  <a:lin ang="5400000" scaled="0"/>
                </a:gradFill>
                <a:effectLst/>
                <a:uLnTx/>
                <a:uFillTx/>
              </a:rPr>
              <a:t>Cloud role mapping </a:t>
            </a:r>
          </a:p>
          <a:p>
            <a:pPr marL="0" marR="0" lvl="0" indent="0" defTabSz="914400" eaLnBrk="1" fontAlgn="auto" latinLnBrk="0" hangingPunct="1">
              <a:lnSpc>
                <a:spcPct val="90000"/>
              </a:lnSpc>
              <a:spcBef>
                <a:spcPts val="600"/>
              </a:spcBef>
              <a:spcAft>
                <a:spcPts val="1200"/>
              </a:spcAft>
              <a:buClrTx/>
              <a:buSzTx/>
              <a:buFontTx/>
              <a:buNone/>
              <a:tabLst/>
              <a:defRPr/>
            </a:pPr>
            <a:r>
              <a:rPr kumimoji="0" lang="en-US" sz="1800" b="0" i="0" u="none" strike="noStrike" kern="0" cap="none" spc="0" normalizeH="0" baseline="0" noProof="0" dirty="0">
                <a:ln>
                  <a:noFill/>
                </a:ln>
                <a:gradFill>
                  <a:gsLst>
                    <a:gs pos="0">
                      <a:schemeClr val="tx1"/>
                    </a:gs>
                    <a:gs pos="100000">
                      <a:schemeClr val="tx1"/>
                    </a:gs>
                  </a:gsLst>
                  <a:lin ang="5400000" scaled="0"/>
                </a:gradFill>
                <a:effectLst/>
                <a:uLnTx/>
                <a:uFillTx/>
              </a:rPr>
              <a:t>Expert advice on skills needed </a:t>
            </a:r>
          </a:p>
          <a:p>
            <a:pPr marL="0" marR="0" lvl="0" indent="0" defTabSz="914400" eaLnBrk="1" fontAlgn="auto" latinLnBrk="0" hangingPunct="1">
              <a:lnSpc>
                <a:spcPct val="90000"/>
              </a:lnSpc>
              <a:spcBef>
                <a:spcPts val="600"/>
              </a:spcBef>
              <a:spcAft>
                <a:spcPts val="1200"/>
              </a:spcAft>
              <a:buClrTx/>
              <a:buSzTx/>
              <a:buFontTx/>
              <a:buNone/>
              <a:tabLst/>
              <a:defRPr/>
            </a:pPr>
            <a:r>
              <a:rPr kumimoji="0" lang="en-US" sz="1800" b="0" i="0" u="none" strike="noStrike" kern="0" cap="none" spc="0" normalizeH="0" baseline="0" noProof="0" dirty="0">
                <a:ln>
                  <a:noFill/>
                </a:ln>
                <a:gradFill>
                  <a:gsLst>
                    <a:gs pos="0">
                      <a:schemeClr val="tx1"/>
                    </a:gs>
                    <a:gs pos="100000">
                      <a:schemeClr val="tx1"/>
                    </a:gs>
                  </a:gsLst>
                  <a:lin ang="5400000" scaled="0"/>
                </a:gradFill>
                <a:effectLst/>
                <a:uLnTx/>
                <a:uFillTx/>
              </a:rPr>
              <a:t>Self-paced curriculum by cloud role </a:t>
            </a:r>
          </a:p>
          <a:p>
            <a:pPr marL="0" marR="0" lvl="0" indent="0" defTabSz="914400" eaLnBrk="1" fontAlgn="auto" latinLnBrk="0" hangingPunct="1">
              <a:lnSpc>
                <a:spcPct val="90000"/>
              </a:lnSpc>
              <a:spcBef>
                <a:spcPts val="600"/>
              </a:spcBef>
              <a:spcAft>
                <a:spcPts val="1200"/>
              </a:spcAft>
              <a:buClrTx/>
              <a:buSzTx/>
              <a:buFontTx/>
              <a:buNone/>
              <a:tabLst/>
              <a:defRPr/>
            </a:pPr>
            <a:r>
              <a:rPr kumimoji="0" lang="en-US" sz="1800" b="0" i="0" u="none" strike="noStrike" kern="0" cap="none" spc="0" normalizeH="0" baseline="0" noProof="0" dirty="0">
                <a:ln>
                  <a:noFill/>
                </a:ln>
                <a:gradFill>
                  <a:gsLst>
                    <a:gs pos="0">
                      <a:schemeClr val="tx1"/>
                    </a:gs>
                    <a:gs pos="100000">
                      <a:schemeClr val="tx1"/>
                    </a:gs>
                  </a:gsLst>
                  <a:lin ang="5400000" scaled="0"/>
                </a:gradFill>
                <a:effectLst/>
                <a:uLnTx/>
                <a:uFillTx/>
              </a:rPr>
              <a:t>$300 Azure credits and extended trials </a:t>
            </a:r>
          </a:p>
          <a:p>
            <a:pPr marL="0" marR="0" lvl="0" indent="0" defTabSz="914400" eaLnBrk="1" fontAlgn="auto" latinLnBrk="0" hangingPunct="1">
              <a:lnSpc>
                <a:spcPct val="90000"/>
              </a:lnSpc>
              <a:spcBef>
                <a:spcPts val="600"/>
              </a:spcBef>
              <a:spcAft>
                <a:spcPts val="1200"/>
              </a:spcAft>
              <a:buClrTx/>
              <a:buSzTx/>
              <a:buFontTx/>
              <a:buNone/>
              <a:tabLst/>
              <a:defRPr/>
            </a:pPr>
            <a:r>
              <a:rPr kumimoji="0" lang="en-US" sz="1800" b="0" i="0" u="none" strike="noStrike" kern="0" cap="none" spc="0" normalizeH="0" baseline="0" noProof="0" dirty="0" err="1">
                <a:ln>
                  <a:noFill/>
                </a:ln>
                <a:gradFill>
                  <a:gsLst>
                    <a:gs pos="0">
                      <a:schemeClr val="tx1"/>
                    </a:gs>
                    <a:gs pos="100000">
                      <a:schemeClr val="tx1"/>
                    </a:gs>
                  </a:gsLst>
                  <a:lin ang="5400000" scaled="0"/>
                </a:gradFill>
                <a:effectLst/>
                <a:uLnTx/>
                <a:uFillTx/>
              </a:rPr>
              <a:t>Pluralsight</a:t>
            </a:r>
            <a:r>
              <a:rPr kumimoji="0" lang="en-US" sz="1800" b="0" i="0" u="none" strike="noStrike" kern="0" cap="none" spc="0" normalizeH="0" baseline="0" noProof="0" dirty="0">
                <a:ln>
                  <a:noFill/>
                </a:ln>
                <a:gradFill>
                  <a:gsLst>
                    <a:gs pos="0">
                      <a:schemeClr val="tx1"/>
                    </a:gs>
                    <a:gs pos="100000">
                      <a:schemeClr val="tx1"/>
                    </a:gs>
                  </a:gsLst>
                  <a:lin ang="5400000" scaled="0"/>
                </a:gradFill>
                <a:effectLst/>
                <a:uLnTx/>
                <a:uFillTx/>
              </a:rPr>
              <a:t> 3 month subscription (10 courses) </a:t>
            </a:r>
          </a:p>
          <a:p>
            <a:pPr marL="0" marR="0" lvl="0" indent="0" defTabSz="914400" eaLnBrk="1" fontAlgn="auto" latinLnBrk="0" hangingPunct="1">
              <a:lnSpc>
                <a:spcPct val="90000"/>
              </a:lnSpc>
              <a:spcBef>
                <a:spcPts val="600"/>
              </a:spcBef>
              <a:spcAft>
                <a:spcPts val="1200"/>
              </a:spcAft>
              <a:buClrTx/>
              <a:buSzTx/>
              <a:buFontTx/>
              <a:buNone/>
              <a:tabLst/>
              <a:defRPr/>
            </a:pPr>
            <a:r>
              <a:rPr kumimoji="0" lang="en-US" sz="1800" b="0" i="0" u="none" strike="noStrike" kern="0" cap="none" spc="0" normalizeH="0" baseline="0" noProof="0" dirty="0">
                <a:ln>
                  <a:noFill/>
                </a:ln>
                <a:gradFill>
                  <a:gsLst>
                    <a:gs pos="0">
                      <a:schemeClr val="tx1"/>
                    </a:gs>
                    <a:gs pos="100000">
                      <a:schemeClr val="tx1"/>
                    </a:gs>
                  </a:gsLst>
                  <a:lin ang="5400000" scaled="0"/>
                </a:gradFill>
                <a:effectLst/>
                <a:uLnTx/>
                <a:uFillTx/>
              </a:rPr>
              <a:t>Phone support incident  </a:t>
            </a:r>
          </a:p>
          <a:p>
            <a:pPr marL="0" marR="0" lvl="0" indent="0" defTabSz="914400" eaLnBrk="1" fontAlgn="auto" latinLnBrk="0" hangingPunct="1">
              <a:lnSpc>
                <a:spcPct val="90000"/>
              </a:lnSpc>
              <a:spcBef>
                <a:spcPts val="600"/>
              </a:spcBef>
              <a:spcAft>
                <a:spcPts val="1200"/>
              </a:spcAft>
              <a:buClrTx/>
              <a:buSzTx/>
              <a:buFontTx/>
              <a:buNone/>
              <a:tabLst/>
              <a:defRPr/>
            </a:pPr>
            <a:r>
              <a:rPr kumimoji="0" lang="en-US" sz="1800" b="0" i="0" u="none" strike="noStrike" kern="0" cap="none" spc="0" normalizeH="0" baseline="0" noProof="0" dirty="0">
                <a:ln>
                  <a:noFill/>
                </a:ln>
                <a:gradFill>
                  <a:gsLst>
                    <a:gs pos="0">
                      <a:schemeClr val="tx1"/>
                    </a:gs>
                    <a:gs pos="100000">
                      <a:schemeClr val="tx1"/>
                    </a:gs>
                  </a:gsLst>
                  <a:lin ang="5400000" scaled="0"/>
                </a:gradFill>
                <a:effectLst/>
                <a:uLnTx/>
                <a:uFillTx/>
              </a:rPr>
              <a:t>Weekly short videos and insights from Microsoft’s leaders and engineers </a:t>
            </a:r>
          </a:p>
          <a:p>
            <a:pPr marL="0" marR="0" lvl="0" indent="0" defTabSz="914400" eaLnBrk="1" fontAlgn="auto" latinLnBrk="0" hangingPunct="1">
              <a:lnSpc>
                <a:spcPct val="90000"/>
              </a:lnSpc>
              <a:spcBef>
                <a:spcPts val="600"/>
              </a:spcBef>
              <a:spcAft>
                <a:spcPts val="1200"/>
              </a:spcAft>
              <a:buClrTx/>
              <a:buSzTx/>
              <a:buFontTx/>
              <a:buNone/>
              <a:tabLst/>
              <a:defRPr/>
            </a:pPr>
            <a:r>
              <a:rPr kumimoji="0" lang="en-US" sz="1800" b="0" i="0" u="none" strike="noStrike" kern="0" cap="none" spc="0" normalizeH="0" baseline="0" noProof="0" dirty="0">
                <a:ln>
                  <a:noFill/>
                </a:ln>
                <a:gradFill>
                  <a:gsLst>
                    <a:gs pos="0">
                      <a:schemeClr val="tx1"/>
                    </a:gs>
                    <a:gs pos="100000">
                      <a:schemeClr val="tx1"/>
                    </a:gs>
                  </a:gsLst>
                  <a:lin ang="5400000" scaled="0"/>
                </a:gradFill>
                <a:effectLst/>
                <a:uLnTx/>
                <a:uFillTx/>
              </a:rPr>
              <a:t>Connect with community of peers and Microsoft experts</a:t>
            </a:r>
          </a:p>
        </p:txBody>
      </p:sp>
      <p:sp>
        <p:nvSpPr>
          <p:cNvPr id="6" name="White Fade"/>
          <p:cNvSpPr/>
          <p:nvPr/>
        </p:nvSpPr>
        <p:spPr bwMode="auto">
          <a:xfrm>
            <a:off x="3017838" y="1592261"/>
            <a:ext cx="9418637" cy="54022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 name="web1"/>
          <p:cNvSpPr/>
          <p:nvPr/>
        </p:nvSpPr>
        <p:spPr bwMode="auto">
          <a:xfrm>
            <a:off x="3147376" y="1940604"/>
            <a:ext cx="9016827" cy="960121"/>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chemeClr val="tx1"/>
                    </a:gs>
                    <a:gs pos="100000">
                      <a:schemeClr val="tx1"/>
                    </a:gs>
                  </a:gsLst>
                  <a:lin ang="5400000" scaled="0"/>
                </a:gradFill>
                <a:effectLst/>
                <a:uLnTx/>
                <a:uFillTx/>
              </a:rPr>
              <a:t>Microsoft IT Pro Career Center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chemeClr val="tx1"/>
                    </a:gs>
                    <a:gs pos="100000">
                      <a:schemeClr val="tx1"/>
                    </a:gs>
                  </a:gsLst>
                  <a:lin ang="5400000" scaled="0"/>
                </a:gradFill>
                <a:effectLst/>
                <a:uLnTx/>
                <a:uFillTx/>
                <a:hlinkClick r:id="rId3"/>
              </a:rPr>
              <a:t>www.microsoft.com/itprocareercenter</a:t>
            </a:r>
            <a:r>
              <a:rPr kumimoji="0" lang="en-US" sz="2000" b="0" i="0" u="none" strike="noStrike" kern="0" cap="none" spc="0" normalizeH="0" baseline="0" noProof="0" dirty="0">
                <a:ln>
                  <a:noFill/>
                </a:ln>
                <a:gradFill>
                  <a:gsLst>
                    <a:gs pos="0">
                      <a:schemeClr val="tx1"/>
                    </a:gs>
                    <a:gs pos="100000">
                      <a:schemeClr val="tx1"/>
                    </a:gs>
                  </a:gsLst>
                  <a:lin ang="5400000" scaled="0"/>
                </a:gradFill>
                <a:effectLst/>
                <a:uLnTx/>
                <a:uFillTx/>
              </a:rPr>
              <a:t> </a:t>
            </a:r>
          </a:p>
        </p:txBody>
      </p:sp>
      <p:sp>
        <p:nvSpPr>
          <p:cNvPr id="17" name="web2"/>
          <p:cNvSpPr/>
          <p:nvPr/>
        </p:nvSpPr>
        <p:spPr bwMode="auto">
          <a:xfrm>
            <a:off x="3147376" y="2944539"/>
            <a:ext cx="9016827" cy="960121"/>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chemeClr val="tx1"/>
                    </a:gs>
                    <a:gs pos="100000">
                      <a:schemeClr val="tx1"/>
                    </a:gs>
                  </a:gsLst>
                  <a:lin ang="5400000" scaled="0"/>
                </a:gradFill>
                <a:effectLst/>
                <a:uLnTx/>
                <a:uFillTx/>
              </a:rPr>
              <a:t>Microsoft IT Pro Cloud Essentials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chemeClr val="tx1"/>
                    </a:gs>
                    <a:gs pos="100000">
                      <a:schemeClr val="tx1"/>
                    </a:gs>
                  </a:gsLst>
                  <a:lin ang="5400000" scaled="0"/>
                </a:gradFill>
                <a:effectLst/>
                <a:uLnTx/>
                <a:uFillTx/>
                <a:hlinkClick r:id="rId4"/>
              </a:rPr>
              <a:t>www.microsoft.com/itprocloudessentials</a:t>
            </a:r>
            <a:r>
              <a:rPr kumimoji="0" lang="en-US" sz="2000" b="0" i="0" u="none" strike="noStrike" kern="0" cap="none" spc="0" normalizeH="0" baseline="0" noProof="0" dirty="0">
                <a:ln>
                  <a:noFill/>
                </a:ln>
                <a:gradFill>
                  <a:gsLst>
                    <a:gs pos="0">
                      <a:schemeClr val="tx1"/>
                    </a:gs>
                    <a:gs pos="100000">
                      <a:schemeClr val="tx1"/>
                    </a:gs>
                  </a:gsLst>
                  <a:lin ang="5400000" scaled="0"/>
                </a:gradFill>
                <a:effectLst/>
                <a:uLnTx/>
                <a:uFillTx/>
              </a:rPr>
              <a:t>  </a:t>
            </a:r>
          </a:p>
        </p:txBody>
      </p:sp>
      <p:sp>
        <p:nvSpPr>
          <p:cNvPr id="20" name="web3"/>
          <p:cNvSpPr/>
          <p:nvPr/>
        </p:nvSpPr>
        <p:spPr bwMode="auto">
          <a:xfrm>
            <a:off x="3147376" y="3946567"/>
            <a:ext cx="9016827" cy="960121"/>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chemeClr val="tx1"/>
                    </a:gs>
                    <a:gs pos="100000">
                      <a:schemeClr val="tx1"/>
                    </a:gs>
                  </a:gsLst>
                  <a:lin ang="5400000" scaled="0"/>
                </a:gradFill>
                <a:effectLst/>
                <a:uLnTx/>
                <a:uFillTx/>
              </a:rPr>
              <a:t>Microsoft Mechanics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sng" strike="noStrike" kern="0" cap="none" spc="0" normalizeH="0" baseline="0" noProof="0" dirty="0">
                <a:ln>
                  <a:noFill/>
                </a:ln>
                <a:solidFill>
                  <a:schemeClr val="tx1"/>
                </a:solidFill>
                <a:effectLst/>
                <a:uLnTx/>
                <a:uFillTx/>
                <a:hlinkClick r:id="rId5"/>
              </a:rPr>
              <a:t>www.microsoft.com/mechanics</a:t>
            </a:r>
            <a:r>
              <a:rPr kumimoji="0" lang="en-US" sz="2000" b="0" i="0" u="none" strike="noStrike" kern="0" cap="none" spc="0" normalizeH="0" baseline="0" noProof="0" dirty="0">
                <a:ln>
                  <a:noFill/>
                </a:ln>
                <a:gradFill>
                  <a:gsLst>
                    <a:gs pos="0">
                      <a:schemeClr val="tx1"/>
                    </a:gs>
                    <a:gs pos="100000">
                      <a:schemeClr val="tx1"/>
                    </a:gs>
                  </a:gsLst>
                  <a:lin ang="5400000" scaled="0"/>
                </a:gradFill>
                <a:effectLst/>
                <a:uLnTx/>
                <a:uFillTx/>
              </a:rPr>
              <a:t> </a:t>
            </a:r>
          </a:p>
        </p:txBody>
      </p:sp>
      <p:sp>
        <p:nvSpPr>
          <p:cNvPr id="19" name="web4"/>
          <p:cNvSpPr/>
          <p:nvPr/>
        </p:nvSpPr>
        <p:spPr bwMode="auto">
          <a:xfrm>
            <a:off x="3147376" y="4953837"/>
            <a:ext cx="9016827" cy="960121"/>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chemeClr val="tx1"/>
                    </a:gs>
                    <a:gs pos="100000">
                      <a:schemeClr val="tx1"/>
                    </a:gs>
                  </a:gsLst>
                  <a:lin ang="5400000" scaled="0"/>
                </a:gradFill>
                <a:effectLst/>
                <a:uLnTx/>
                <a:uFillTx/>
              </a:rPr>
              <a:t>Microsoft Tech Community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chemeClr val="tx1"/>
                    </a:gs>
                    <a:gs pos="100000">
                      <a:schemeClr val="tx1"/>
                    </a:gs>
                  </a:gsLst>
                  <a:lin ang="5400000" scaled="0"/>
                </a:gradFill>
                <a:effectLst/>
                <a:uLnTx/>
                <a:uFillTx/>
                <a:hlinkClick r:id="rId6"/>
              </a:rPr>
              <a:t>https://techcommunity.microsoft.com</a:t>
            </a:r>
            <a:r>
              <a:rPr kumimoji="0" lang="en-US" sz="2000" b="0" i="0" u="none" strike="noStrike" kern="0" cap="none" spc="0" normalizeH="0" baseline="0" noProof="0" dirty="0">
                <a:ln>
                  <a:noFill/>
                </a:ln>
                <a:gradFill>
                  <a:gsLst>
                    <a:gs pos="0">
                      <a:schemeClr val="tx1"/>
                    </a:gs>
                    <a:gs pos="100000">
                      <a:schemeClr val="tx1"/>
                    </a:gs>
                  </a:gsLst>
                  <a:lin ang="5400000" scaled="0"/>
                </a:gradFill>
                <a:effectLst/>
                <a:uLnTx/>
                <a:uFillTx/>
              </a:rPr>
              <a:t>  </a:t>
            </a:r>
          </a:p>
        </p:txBody>
      </p:sp>
      <p:sp>
        <p:nvSpPr>
          <p:cNvPr id="25" name="Mask"/>
          <p:cNvSpPr/>
          <p:nvPr/>
        </p:nvSpPr>
        <p:spPr bwMode="auto">
          <a:xfrm>
            <a:off x="-487361" y="1516062"/>
            <a:ext cx="3634737" cy="5486402"/>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 name="1"/>
          <p:cNvSpPr/>
          <p:nvPr/>
        </p:nvSpPr>
        <p:spPr bwMode="auto">
          <a:xfrm>
            <a:off x="274639" y="1940604"/>
            <a:ext cx="2872737" cy="96012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5439">
                      <a:srgbClr val="F8F8F8"/>
                    </a:gs>
                    <a:gs pos="100000">
                      <a:srgbClr val="F8F8F8"/>
                    </a:gs>
                  </a:gsLst>
                  <a:lin ang="5400000" scaled="0"/>
                </a:gradFill>
                <a:effectLst/>
                <a:uLnTx/>
                <a:uFillTx/>
                <a:latin typeface="+mj-lt"/>
              </a:rPr>
              <a:t>Plan your </a:t>
            </a:r>
            <a:br>
              <a:rPr kumimoji="0" lang="en-US" sz="2400" b="0" i="0" u="none" strike="noStrike" kern="0" cap="none" spc="0" normalizeH="0" baseline="0" noProof="0" dirty="0">
                <a:ln>
                  <a:noFill/>
                </a:ln>
                <a:gradFill>
                  <a:gsLst>
                    <a:gs pos="5439">
                      <a:srgbClr val="F8F8F8"/>
                    </a:gs>
                    <a:gs pos="100000">
                      <a:srgbClr val="F8F8F8"/>
                    </a:gs>
                  </a:gsLst>
                  <a:lin ang="5400000" scaled="0"/>
                </a:gradFill>
                <a:effectLst/>
                <a:uLnTx/>
                <a:uFillTx/>
                <a:latin typeface="+mj-lt"/>
              </a:rPr>
            </a:br>
            <a:r>
              <a:rPr kumimoji="0" lang="en-US" sz="2400" b="0" i="0" u="none" strike="noStrike" kern="0" cap="none" spc="0" normalizeH="0" baseline="0" noProof="0" dirty="0">
                <a:ln>
                  <a:noFill/>
                </a:ln>
                <a:gradFill>
                  <a:gsLst>
                    <a:gs pos="5439">
                      <a:srgbClr val="F8F8F8"/>
                    </a:gs>
                    <a:gs pos="100000">
                      <a:srgbClr val="F8F8F8"/>
                    </a:gs>
                  </a:gsLst>
                  <a:lin ang="5400000" scaled="0"/>
                </a:gradFill>
                <a:effectLst/>
                <a:uLnTx/>
                <a:uFillTx/>
                <a:latin typeface="+mj-lt"/>
              </a:rPr>
              <a:t>career path</a:t>
            </a:r>
          </a:p>
        </p:txBody>
      </p:sp>
      <p:sp>
        <p:nvSpPr>
          <p:cNvPr id="10" name="2"/>
          <p:cNvSpPr/>
          <p:nvPr/>
        </p:nvSpPr>
        <p:spPr bwMode="auto">
          <a:xfrm>
            <a:off x="274639" y="2944539"/>
            <a:ext cx="2872737" cy="96012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5439">
                      <a:srgbClr val="F8F8F8"/>
                    </a:gs>
                    <a:gs pos="100000">
                      <a:srgbClr val="F8F8F8"/>
                    </a:gs>
                  </a:gsLst>
                  <a:lin ang="5400000" scaled="0"/>
                </a:gradFill>
                <a:effectLst/>
                <a:uLnTx/>
                <a:uFillTx/>
                <a:latin typeface="+mj-lt"/>
              </a:rPr>
              <a:t>Get started </a:t>
            </a:r>
            <a:br>
              <a:rPr kumimoji="0" lang="en-US" sz="2400" b="0" i="0" u="none" strike="noStrike" kern="0" cap="none" spc="0" normalizeH="0" baseline="0" noProof="0" dirty="0">
                <a:ln>
                  <a:noFill/>
                </a:ln>
                <a:gradFill>
                  <a:gsLst>
                    <a:gs pos="5439">
                      <a:srgbClr val="F8F8F8"/>
                    </a:gs>
                    <a:gs pos="100000">
                      <a:srgbClr val="F8F8F8"/>
                    </a:gs>
                  </a:gsLst>
                  <a:lin ang="5400000" scaled="0"/>
                </a:gradFill>
                <a:effectLst/>
                <a:uLnTx/>
                <a:uFillTx/>
                <a:latin typeface="+mj-lt"/>
              </a:rPr>
            </a:br>
            <a:r>
              <a:rPr kumimoji="0" lang="en-US" sz="2400" b="0" i="0" u="none" strike="noStrike" kern="0" cap="none" spc="0" normalizeH="0" baseline="0" noProof="0" dirty="0">
                <a:ln>
                  <a:noFill/>
                </a:ln>
                <a:gradFill>
                  <a:gsLst>
                    <a:gs pos="5439">
                      <a:srgbClr val="F8F8F8"/>
                    </a:gs>
                    <a:gs pos="100000">
                      <a:srgbClr val="F8F8F8"/>
                    </a:gs>
                  </a:gsLst>
                  <a:lin ang="5400000" scaled="0"/>
                </a:gradFill>
                <a:effectLst/>
                <a:uLnTx/>
                <a:uFillTx/>
                <a:latin typeface="+mj-lt"/>
              </a:rPr>
              <a:t>with Azure</a:t>
            </a:r>
          </a:p>
        </p:txBody>
      </p:sp>
      <p:sp>
        <p:nvSpPr>
          <p:cNvPr id="12" name="4"/>
          <p:cNvSpPr/>
          <p:nvPr/>
        </p:nvSpPr>
        <p:spPr bwMode="auto">
          <a:xfrm>
            <a:off x="274639" y="4953837"/>
            <a:ext cx="2872737" cy="96012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5439">
                      <a:srgbClr val="F8F8F8"/>
                    </a:gs>
                    <a:gs pos="100000">
                      <a:srgbClr val="F8F8F8"/>
                    </a:gs>
                  </a:gsLst>
                  <a:lin ang="5400000" scaled="0"/>
                </a:gradFill>
                <a:effectLst/>
                <a:uLnTx/>
                <a:uFillTx/>
                <a:latin typeface="+mj-lt"/>
              </a:rPr>
              <a:t>Connect with peers and experts </a:t>
            </a:r>
          </a:p>
        </p:txBody>
      </p:sp>
      <p:sp>
        <p:nvSpPr>
          <p:cNvPr id="15" name="4"/>
          <p:cNvSpPr/>
          <p:nvPr/>
        </p:nvSpPr>
        <p:spPr bwMode="auto">
          <a:xfrm>
            <a:off x="274639" y="3946567"/>
            <a:ext cx="2872737" cy="96012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5439">
                      <a:srgbClr val="F8F8F8"/>
                    </a:gs>
                    <a:gs pos="100000">
                      <a:srgbClr val="F8F8F8"/>
                    </a:gs>
                  </a:gsLst>
                  <a:lin ang="5400000" scaled="0"/>
                </a:gradFill>
                <a:effectLst/>
                <a:uLnTx/>
                <a:uFillTx/>
                <a:latin typeface="+mj-lt"/>
              </a:rPr>
              <a:t>Demos and </a:t>
            </a:r>
            <a:br>
              <a:rPr kumimoji="0" lang="en-US" sz="2400" b="0" i="0" u="none" strike="noStrike" kern="0" cap="none" spc="0" normalizeH="0" baseline="0" noProof="0" dirty="0">
                <a:ln>
                  <a:noFill/>
                </a:ln>
                <a:gradFill>
                  <a:gsLst>
                    <a:gs pos="5439">
                      <a:srgbClr val="F8F8F8"/>
                    </a:gs>
                    <a:gs pos="100000">
                      <a:srgbClr val="F8F8F8"/>
                    </a:gs>
                  </a:gsLst>
                  <a:lin ang="5400000" scaled="0"/>
                </a:gradFill>
                <a:effectLst/>
                <a:uLnTx/>
                <a:uFillTx/>
                <a:latin typeface="+mj-lt"/>
              </a:rPr>
            </a:br>
            <a:r>
              <a:rPr kumimoji="0" lang="en-US" sz="2400" b="0" i="0" u="none" strike="noStrike" kern="0" cap="none" spc="0" normalizeH="0" baseline="0" noProof="0" dirty="0">
                <a:ln>
                  <a:noFill/>
                </a:ln>
                <a:gradFill>
                  <a:gsLst>
                    <a:gs pos="5439">
                      <a:srgbClr val="F8F8F8"/>
                    </a:gs>
                    <a:gs pos="100000">
                      <a:srgbClr val="F8F8F8"/>
                    </a:gs>
                  </a:gsLst>
                  <a:lin ang="5400000" scaled="0"/>
                </a:gradFill>
                <a:effectLst/>
                <a:uLnTx/>
                <a:uFillTx/>
                <a:latin typeface="+mj-lt"/>
              </a:rPr>
              <a:t>how-to videos</a:t>
            </a:r>
          </a:p>
        </p:txBody>
      </p:sp>
    </p:spTree>
    <p:extLst>
      <p:ext uri="{BB962C8B-B14F-4D97-AF65-F5344CB8AC3E}">
        <p14:creationId xmlns:p14="http://schemas.microsoft.com/office/powerpoint/2010/main" val="5182914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02144 1.20744E-6 L 3.66862E-6 1.20744E-6 " pathEditMode="relative" rAng="0" ptsTypes="AA">
                                      <p:cBhvr>
                                        <p:cTn id="9" dur="1000" fill="hold"/>
                                        <p:tgtEl>
                                          <p:spTgt spid="5"/>
                                        </p:tgtEl>
                                        <p:attrNameLst>
                                          <p:attrName>ppt_x</p:attrName>
                                          <p:attrName>ppt_y</p:attrName>
                                        </p:attrNameLst>
                                      </p:cBhvr>
                                      <p:rCtr x="-1072" y="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500"/>
                            </p:stCondLst>
                            <p:childTnLst>
                              <p:par>
                                <p:cTn id="16" presetID="2" presetClass="entr" presetSubtype="8" decel="7500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1000" fill="hold"/>
                                        <p:tgtEl>
                                          <p:spTgt spid="7"/>
                                        </p:tgtEl>
                                        <p:attrNameLst>
                                          <p:attrName>ppt_x</p:attrName>
                                        </p:attrNameLst>
                                      </p:cBhvr>
                                      <p:tavLst>
                                        <p:tav tm="0">
                                          <p:val>
                                            <p:strVal val="0-#ppt_w/2"/>
                                          </p:val>
                                        </p:tav>
                                        <p:tav tm="100000">
                                          <p:val>
                                            <p:strVal val="#ppt_x"/>
                                          </p:val>
                                        </p:tav>
                                      </p:tavLst>
                                    </p:anim>
                                    <p:anim calcmode="lin" valueType="num">
                                      <p:cBhvr additive="base">
                                        <p:cTn id="19" dur="1000" fill="hold"/>
                                        <p:tgtEl>
                                          <p:spTgt spid="7"/>
                                        </p:tgtEl>
                                        <p:attrNameLst>
                                          <p:attrName>ppt_y</p:attrName>
                                        </p:attrNameLst>
                                      </p:cBhvr>
                                      <p:tavLst>
                                        <p:tav tm="0">
                                          <p:val>
                                            <p:strVal val="#ppt_y"/>
                                          </p:val>
                                        </p:tav>
                                        <p:tav tm="100000">
                                          <p:val>
                                            <p:strVal val="#ppt_y"/>
                                          </p:val>
                                        </p:tav>
                                      </p:tavLst>
                                    </p:anim>
                                  </p:childTnLst>
                                </p:cTn>
                              </p:par>
                              <p:par>
                                <p:cTn id="20" presetID="2" presetClass="entr" presetSubtype="8" decel="75000" fill="hold" grpId="0" nodeType="withEffect">
                                  <p:stCondLst>
                                    <p:cond delay="25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1000" fill="hold"/>
                                        <p:tgtEl>
                                          <p:spTgt spid="17"/>
                                        </p:tgtEl>
                                        <p:attrNameLst>
                                          <p:attrName>ppt_x</p:attrName>
                                        </p:attrNameLst>
                                      </p:cBhvr>
                                      <p:tavLst>
                                        <p:tav tm="0">
                                          <p:val>
                                            <p:strVal val="0-#ppt_w/2"/>
                                          </p:val>
                                        </p:tav>
                                        <p:tav tm="100000">
                                          <p:val>
                                            <p:strVal val="#ppt_x"/>
                                          </p:val>
                                        </p:tav>
                                      </p:tavLst>
                                    </p:anim>
                                    <p:anim calcmode="lin" valueType="num">
                                      <p:cBhvr additive="base">
                                        <p:cTn id="23" dur="1000" fill="hold"/>
                                        <p:tgtEl>
                                          <p:spTgt spid="17"/>
                                        </p:tgtEl>
                                        <p:attrNameLst>
                                          <p:attrName>ppt_y</p:attrName>
                                        </p:attrNameLst>
                                      </p:cBhvr>
                                      <p:tavLst>
                                        <p:tav tm="0">
                                          <p:val>
                                            <p:strVal val="#ppt_y"/>
                                          </p:val>
                                        </p:tav>
                                        <p:tav tm="100000">
                                          <p:val>
                                            <p:strVal val="#ppt_y"/>
                                          </p:val>
                                        </p:tav>
                                      </p:tavLst>
                                    </p:anim>
                                  </p:childTnLst>
                                </p:cTn>
                              </p:par>
                              <p:par>
                                <p:cTn id="24" presetID="2" presetClass="entr" presetSubtype="8" decel="75000" fill="hold" grpId="0" nodeType="withEffect">
                                  <p:stCondLst>
                                    <p:cond delay="500"/>
                                  </p:stCondLst>
                                  <p:childTnLst>
                                    <p:set>
                                      <p:cBhvr>
                                        <p:cTn id="25" dur="1" fill="hold">
                                          <p:stCondLst>
                                            <p:cond delay="0"/>
                                          </p:stCondLst>
                                        </p:cTn>
                                        <p:tgtEl>
                                          <p:spTgt spid="20"/>
                                        </p:tgtEl>
                                        <p:attrNameLst>
                                          <p:attrName>style.visibility</p:attrName>
                                        </p:attrNameLst>
                                      </p:cBhvr>
                                      <p:to>
                                        <p:strVal val="visible"/>
                                      </p:to>
                                    </p:set>
                                    <p:anim calcmode="lin" valueType="num">
                                      <p:cBhvr additive="base">
                                        <p:cTn id="26" dur="1000" fill="hold"/>
                                        <p:tgtEl>
                                          <p:spTgt spid="20"/>
                                        </p:tgtEl>
                                        <p:attrNameLst>
                                          <p:attrName>ppt_x</p:attrName>
                                        </p:attrNameLst>
                                      </p:cBhvr>
                                      <p:tavLst>
                                        <p:tav tm="0">
                                          <p:val>
                                            <p:strVal val="0-#ppt_w/2"/>
                                          </p:val>
                                        </p:tav>
                                        <p:tav tm="100000">
                                          <p:val>
                                            <p:strVal val="#ppt_x"/>
                                          </p:val>
                                        </p:tav>
                                      </p:tavLst>
                                    </p:anim>
                                    <p:anim calcmode="lin" valueType="num">
                                      <p:cBhvr additive="base">
                                        <p:cTn id="27" dur="1000" fill="hold"/>
                                        <p:tgtEl>
                                          <p:spTgt spid="20"/>
                                        </p:tgtEl>
                                        <p:attrNameLst>
                                          <p:attrName>ppt_y</p:attrName>
                                        </p:attrNameLst>
                                      </p:cBhvr>
                                      <p:tavLst>
                                        <p:tav tm="0">
                                          <p:val>
                                            <p:strVal val="#ppt_y"/>
                                          </p:val>
                                        </p:tav>
                                        <p:tav tm="100000">
                                          <p:val>
                                            <p:strVal val="#ppt_y"/>
                                          </p:val>
                                        </p:tav>
                                      </p:tavLst>
                                    </p:anim>
                                  </p:childTnLst>
                                </p:cTn>
                              </p:par>
                              <p:par>
                                <p:cTn id="28" presetID="2" presetClass="entr" presetSubtype="8" decel="75000" fill="hold" grpId="0" nodeType="withEffect">
                                  <p:stCondLst>
                                    <p:cond delay="75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1000" fill="hold"/>
                                        <p:tgtEl>
                                          <p:spTgt spid="19"/>
                                        </p:tgtEl>
                                        <p:attrNameLst>
                                          <p:attrName>ppt_x</p:attrName>
                                        </p:attrNameLst>
                                      </p:cBhvr>
                                      <p:tavLst>
                                        <p:tav tm="0">
                                          <p:val>
                                            <p:strVal val="0-#ppt_w/2"/>
                                          </p:val>
                                        </p:tav>
                                        <p:tav tm="100000">
                                          <p:val>
                                            <p:strVal val="#ppt_x"/>
                                          </p:val>
                                        </p:tav>
                                      </p:tavLst>
                                    </p:anim>
                                    <p:anim calcmode="lin" valueType="num">
                                      <p:cBhvr additive="base">
                                        <p:cTn id="31" dur="10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7" grpId="0" animBg="1"/>
      <p:bldP spid="17" grpId="0" animBg="1"/>
      <p:bldP spid="20" grpId="0" animBg="1"/>
      <p:bldP spid="1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Text Placeholder 5"/>
          <p:cNvSpPr txBox="1">
            <a:spLocks/>
          </p:cNvSpPr>
          <p:nvPr/>
        </p:nvSpPr>
        <p:spPr>
          <a:xfrm>
            <a:off x="5380037" y="4640262"/>
            <a:ext cx="6858000" cy="2179058"/>
          </a:xfrm>
          <a:prstGeom prst="rect">
            <a:avLst/>
          </a:prstGeom>
        </p:spPr>
        <p:txBody>
          <a:bodyPr vert="horz" wrap="square" lIns="146304" tIns="91440" rIns="146304" bIns="91440"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742">
              <a:spcBef>
                <a:spcPct val="0"/>
              </a:spcBef>
            </a:pPr>
            <a:r>
              <a:rPr lang="en-US" sz="2400" dirty="0">
                <a:gradFill>
                  <a:gsLst>
                    <a:gs pos="24779">
                      <a:srgbClr val="292929"/>
                    </a:gs>
                    <a:gs pos="52000">
                      <a:srgbClr val="292929"/>
                    </a:gs>
                  </a:gsLst>
                  <a:lin ang="5400000" scaled="1"/>
                </a:gradFill>
                <a:latin typeface="+mn-lt"/>
              </a:rPr>
              <a:t>From your PC or Tablet visit MyIgnite at </a:t>
            </a:r>
            <a:r>
              <a:rPr lang="en-US" sz="2400" dirty="0">
                <a:gradFill>
                  <a:gsLst>
                    <a:gs pos="24779">
                      <a:srgbClr val="292929"/>
                    </a:gs>
                    <a:gs pos="52000">
                      <a:srgbClr val="292929"/>
                    </a:gs>
                  </a:gsLst>
                  <a:lin ang="5400000" scaled="1"/>
                </a:gradFill>
                <a:latin typeface="+mn-lt"/>
                <a:hlinkClick r:id="rId3"/>
              </a:rPr>
              <a:t>http://myignite.microsoft.com</a:t>
            </a:r>
            <a:endParaRPr lang="en-US" sz="2400" dirty="0">
              <a:gradFill>
                <a:gsLst>
                  <a:gs pos="24779">
                    <a:srgbClr val="292929"/>
                  </a:gs>
                  <a:gs pos="52000">
                    <a:srgbClr val="292929"/>
                  </a:gs>
                </a:gsLst>
                <a:lin ang="5400000" scaled="1"/>
              </a:gradFill>
              <a:latin typeface="+mn-lt"/>
            </a:endParaRPr>
          </a:p>
          <a:p>
            <a:pPr defTabSz="932742">
              <a:spcBef>
                <a:spcPct val="0"/>
              </a:spcBef>
            </a:pPr>
            <a:endParaRPr lang="en-US" sz="2400" dirty="0">
              <a:gradFill>
                <a:gsLst>
                  <a:gs pos="24779">
                    <a:srgbClr val="292929"/>
                  </a:gs>
                  <a:gs pos="52000">
                    <a:srgbClr val="292929"/>
                  </a:gs>
                </a:gsLst>
                <a:lin ang="5400000" scaled="1"/>
              </a:gradFill>
              <a:latin typeface="+mn-lt"/>
            </a:endParaRPr>
          </a:p>
          <a:p>
            <a:pPr defTabSz="932742">
              <a:spcBef>
                <a:spcPct val="0"/>
              </a:spcBef>
            </a:pPr>
            <a:r>
              <a:rPr lang="en-US" sz="2400" dirty="0">
                <a:gradFill>
                  <a:gsLst>
                    <a:gs pos="24779">
                      <a:srgbClr val="292929"/>
                    </a:gs>
                    <a:gs pos="52000">
                      <a:srgbClr val="292929"/>
                    </a:gs>
                  </a:gsLst>
                  <a:lin ang="5400000" scaled="1"/>
                </a:gradFill>
                <a:latin typeface="+mn-lt"/>
              </a:rPr>
              <a:t>From your phone download and use the Ignite Mobile App by scanning  the QR code above or visiting </a:t>
            </a:r>
            <a:r>
              <a:rPr lang="en-US" sz="2400" dirty="0">
                <a:gradFill>
                  <a:gsLst>
                    <a:gs pos="24779">
                      <a:srgbClr val="292929"/>
                    </a:gs>
                    <a:gs pos="52000">
                      <a:srgbClr val="292929"/>
                    </a:gs>
                  </a:gsLst>
                  <a:lin ang="5400000" scaled="1"/>
                </a:gradFill>
                <a:latin typeface="+mn-lt"/>
                <a:hlinkClick r:id="rId4"/>
              </a:rPr>
              <a:t>https://aka.ms/ignite.mobileapp</a:t>
            </a:r>
            <a:r>
              <a:rPr lang="en-US" sz="2400" dirty="0">
                <a:gradFill>
                  <a:gsLst>
                    <a:gs pos="24779">
                      <a:srgbClr val="292929"/>
                    </a:gs>
                    <a:gs pos="52000">
                      <a:srgbClr val="292929"/>
                    </a:gs>
                  </a:gsLst>
                  <a:lin ang="5400000" scaled="1"/>
                </a:gradFill>
                <a:latin typeface="+mn-lt"/>
              </a:rPr>
              <a:t> </a:t>
            </a:r>
          </a:p>
        </p:txBody>
      </p:sp>
      <p:sp>
        <p:nvSpPr>
          <p:cNvPr id="11" name="Title 1"/>
          <p:cNvSpPr txBox="1">
            <a:spLocks/>
          </p:cNvSpPr>
          <p:nvPr/>
        </p:nvSpPr>
        <p:spPr>
          <a:xfrm>
            <a:off x="5380037" y="295274"/>
            <a:ext cx="6784166" cy="915989"/>
          </a:xfrm>
          <a:prstGeom prst="rect">
            <a:avLst/>
          </a:prstGeom>
        </p:spPr>
        <p:txBody>
          <a:bodyPr lIns="182880" tIns="146304" rIns="182880" bIns="146304"/>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80000"/>
              </a:lnSpc>
            </a:pPr>
            <a:r>
              <a:rPr sz="4000" dirty="0">
                <a:gradFill>
                  <a:gsLst>
                    <a:gs pos="24779">
                      <a:srgbClr val="292929"/>
                    </a:gs>
                    <a:gs pos="52000">
                      <a:srgbClr val="292929"/>
                    </a:gs>
                  </a:gsLst>
                  <a:lin ang="5400000" scaled="1"/>
                </a:gradFill>
              </a:rPr>
              <a:t>Please evaluate this session</a:t>
            </a:r>
          </a:p>
          <a:p>
            <a:pPr>
              <a:lnSpc>
                <a:spcPct val="80000"/>
              </a:lnSpc>
            </a:pPr>
            <a:r>
              <a:rPr lang="en-US" sz="3200" dirty="0">
                <a:gradFill>
                  <a:gsLst>
                    <a:gs pos="24779">
                      <a:srgbClr val="292929"/>
                    </a:gs>
                    <a:gs pos="52000">
                      <a:srgbClr val="292929"/>
                    </a:gs>
                  </a:gsLst>
                  <a:lin ang="5400000" scaled="1"/>
                </a:gradFill>
              </a:rPr>
              <a:t>Your feedback is important to us!</a:t>
            </a:r>
            <a:endParaRPr sz="3600" dirty="0">
              <a:gradFill>
                <a:gsLst>
                  <a:gs pos="24779">
                    <a:srgbClr val="292929"/>
                  </a:gs>
                  <a:gs pos="52000">
                    <a:srgbClr val="292929"/>
                  </a:gs>
                </a:gsLst>
                <a:lin ang="5400000" scaled="1"/>
              </a:gradFill>
            </a:endParaRPr>
          </a:p>
        </p:txBody>
      </p:sp>
      <p:pic>
        <p:nvPicPr>
          <p:cNvPr id="14" name="Picture 13"/>
          <p:cNvPicPr>
            <a:picLocks noChangeAspect="1"/>
          </p:cNvPicPr>
          <p:nvPr/>
        </p:nvPicPr>
        <p:blipFill rotWithShape="1">
          <a:blip r:embed="rId5"/>
          <a:srcRect l="17119" r="5881"/>
          <a:stretch/>
        </p:blipFill>
        <p:spPr>
          <a:xfrm>
            <a:off x="0" y="-1"/>
            <a:ext cx="4925696" cy="6995160"/>
          </a:xfrm>
          <a:prstGeom prst="rect">
            <a:avLst/>
          </a:prstGeom>
        </p:spPr>
      </p:pic>
      <p:pic>
        <p:nvPicPr>
          <p:cNvPr id="2" name="Picture 1"/>
          <p:cNvPicPr>
            <a:picLocks noChangeAspect="1"/>
          </p:cNvPicPr>
          <p:nvPr/>
        </p:nvPicPr>
        <p:blipFill>
          <a:blip r:embed="rId6"/>
          <a:stretch>
            <a:fillRect/>
          </a:stretch>
        </p:blipFill>
        <p:spPr>
          <a:xfrm>
            <a:off x="7118985" y="1478816"/>
            <a:ext cx="3124200" cy="3124200"/>
          </a:xfrm>
          <a:prstGeom prst="rect">
            <a:avLst/>
          </a:prstGeom>
        </p:spPr>
      </p:pic>
    </p:spTree>
    <p:extLst>
      <p:ext uri="{BB962C8B-B14F-4D97-AF65-F5344CB8AC3E}">
        <p14:creationId xmlns:p14="http://schemas.microsoft.com/office/powerpoint/2010/main" val="1449338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049085" y="3113216"/>
            <a:ext cx="5963183" cy="2444905"/>
          </a:xfrm>
          <a:prstGeom prst="rect">
            <a:avLst/>
          </a:prstGeom>
        </p:spPr>
      </p:pic>
      <p:sp>
        <p:nvSpPr>
          <p:cNvPr id="3" name="Title 2"/>
          <p:cNvSpPr>
            <a:spLocks noGrp="1"/>
          </p:cNvSpPr>
          <p:nvPr>
            <p:ph type="title"/>
          </p:nvPr>
        </p:nvSpPr>
        <p:spPr/>
        <p:txBody>
          <a:bodyPr/>
          <a:lstStyle/>
          <a:p>
            <a:r>
              <a:rPr lang="en-US" dirty="0"/>
              <a:t>The “data lake” Uses A Bottom-Up Approach</a:t>
            </a:r>
          </a:p>
        </p:txBody>
      </p:sp>
      <p:cxnSp>
        <p:nvCxnSpPr>
          <p:cNvPr id="58" name="Straight Arrow Connector 57"/>
          <p:cNvCxnSpPr/>
          <p:nvPr/>
        </p:nvCxnSpPr>
        <p:spPr>
          <a:xfrm>
            <a:off x="2394154" y="3447269"/>
            <a:ext cx="2258409" cy="349608"/>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2882177" y="2954024"/>
            <a:ext cx="1781006" cy="595861"/>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223" idx="1"/>
          </p:cNvCxnSpPr>
          <p:nvPr/>
        </p:nvCxnSpPr>
        <p:spPr>
          <a:xfrm>
            <a:off x="2233067" y="3704926"/>
            <a:ext cx="2419496" cy="284435"/>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2999479" y="4171136"/>
            <a:ext cx="1657587" cy="80316"/>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2929855" y="4402420"/>
            <a:ext cx="1727211" cy="394418"/>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V="1">
            <a:off x="2929855" y="4594904"/>
            <a:ext cx="1722708" cy="802240"/>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76" name="Pentagon 75"/>
          <p:cNvSpPr/>
          <p:nvPr/>
        </p:nvSpPr>
        <p:spPr bwMode="auto">
          <a:xfrm>
            <a:off x="2602865" y="1356668"/>
            <a:ext cx="2576708" cy="1103074"/>
          </a:xfrm>
          <a:prstGeom prst="homePlat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ctr" anchorCtr="0" forceAA="0" compatLnSpc="1">
            <a:prstTxWarp prst="textNoShape">
              <a:avLst/>
            </a:prstTxWarp>
            <a:noAutofit/>
          </a:bodyPr>
          <a:lstStyle/>
          <a:p>
            <a:pPr defTabSz="932472">
              <a:lnSpc>
                <a:spcPct val="90000"/>
              </a:lnSpc>
            </a:pPr>
            <a:r>
              <a:rPr lang="en-US" sz="2100" b="1" dirty="0">
                <a:solidFill>
                  <a:schemeClr val="tx1"/>
                </a:solidFill>
                <a:latin typeface="Segoe UI Semibold" panose="020B0702040204020203" pitchFamily="34" charset="0"/>
                <a:ea typeface="Segoe UI" pitchFamily="34" charset="0"/>
                <a:cs typeface="Segoe UI" pitchFamily="34" charset="0"/>
              </a:rPr>
              <a:t>Ingest all data </a:t>
            </a:r>
            <a:r>
              <a:rPr lang="en-US" sz="1200" b="1" dirty="0">
                <a:solidFill>
                  <a:schemeClr val="tx1"/>
                </a:solidFill>
                <a:latin typeface="Segoe UI Semibold" panose="020B0702040204020203" pitchFamily="34" charset="0"/>
                <a:ea typeface="Segoe UI" pitchFamily="34" charset="0"/>
                <a:cs typeface="Segoe UI" pitchFamily="34" charset="0"/>
              </a:rPr>
              <a:t>regardless of requirements</a:t>
            </a:r>
          </a:p>
          <a:p>
            <a:pPr defTabSz="932472">
              <a:lnSpc>
                <a:spcPct val="90000"/>
              </a:lnSpc>
            </a:pPr>
            <a:endParaRPr lang="en-US" sz="1200" b="1" dirty="0">
              <a:solidFill>
                <a:schemeClr val="tx1"/>
              </a:solidFill>
              <a:latin typeface="Segoe UI Semibold" panose="020B0702040204020203" pitchFamily="34" charset="0"/>
              <a:ea typeface="Segoe UI" pitchFamily="34" charset="0"/>
              <a:cs typeface="Segoe UI" pitchFamily="34" charset="0"/>
            </a:endParaRPr>
          </a:p>
        </p:txBody>
      </p:sp>
      <p:sp>
        <p:nvSpPr>
          <p:cNvPr id="77" name="Chevron 76"/>
          <p:cNvSpPr/>
          <p:nvPr/>
        </p:nvSpPr>
        <p:spPr>
          <a:xfrm>
            <a:off x="4765577" y="1347788"/>
            <a:ext cx="3026955" cy="1103074"/>
          </a:xfrm>
          <a:prstGeom prst="chevron">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6630" rIns="0" bIns="46630" numCol="1" spcCol="0" rtlCol="0" fromWordArt="0" anchor="ctr" anchorCtr="0" forceAA="0" compatLnSpc="1">
            <a:prstTxWarp prst="textNoShape">
              <a:avLst/>
            </a:prstTxWarp>
            <a:noAutofit/>
          </a:bodyPr>
          <a:lstStyle/>
          <a:p>
            <a:r>
              <a:rPr lang="en-US" sz="2100" b="1" dirty="0">
                <a:solidFill>
                  <a:schemeClr val="tx1"/>
                </a:solidFill>
                <a:latin typeface="Segoe UI Semibold" panose="020B0702040204020203" pitchFamily="34" charset="0"/>
                <a:ea typeface="Segoe UI" pitchFamily="34" charset="0"/>
                <a:cs typeface="Segoe UI" pitchFamily="34" charset="0"/>
              </a:rPr>
              <a:t>Store all data </a:t>
            </a:r>
          </a:p>
          <a:p>
            <a:r>
              <a:rPr lang="en-US" sz="1200" b="1" dirty="0">
                <a:solidFill>
                  <a:schemeClr val="tx1"/>
                </a:solidFill>
                <a:latin typeface="Segoe UI Semibold" panose="020B0702040204020203" pitchFamily="34" charset="0"/>
                <a:ea typeface="Segoe UI" pitchFamily="34" charset="0"/>
                <a:cs typeface="Segoe UI" pitchFamily="34" charset="0"/>
              </a:rPr>
              <a:t>in native format without schema definition</a:t>
            </a:r>
          </a:p>
        </p:txBody>
      </p:sp>
      <p:sp>
        <p:nvSpPr>
          <p:cNvPr id="78" name="Chevron 77"/>
          <p:cNvSpPr/>
          <p:nvPr/>
        </p:nvSpPr>
        <p:spPr>
          <a:xfrm>
            <a:off x="7392111" y="1359180"/>
            <a:ext cx="2976299" cy="1103074"/>
          </a:xfrm>
          <a:prstGeom prst="chevr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6630" rIns="0" bIns="46630" numCol="1" spcCol="0" rtlCol="0" fromWordArt="0" anchor="ctr" anchorCtr="0" forceAA="0" compatLnSpc="1">
            <a:prstTxWarp prst="textNoShape">
              <a:avLst/>
            </a:prstTxWarp>
            <a:noAutofit/>
          </a:bodyPr>
          <a:lstStyle/>
          <a:p>
            <a:r>
              <a:rPr lang="en-US" sz="2100" b="1" dirty="0">
                <a:solidFill>
                  <a:schemeClr val="tx1"/>
                </a:solidFill>
                <a:latin typeface="Segoe UI Semibold" panose="020B0702040204020203" pitchFamily="34" charset="0"/>
                <a:ea typeface="Segoe UI" pitchFamily="34" charset="0"/>
                <a:cs typeface="Segoe UI" pitchFamily="34" charset="0"/>
              </a:rPr>
              <a:t>Do analysis</a:t>
            </a:r>
          </a:p>
          <a:p>
            <a:r>
              <a:rPr lang="en-US" sz="1200" b="1" dirty="0">
                <a:solidFill>
                  <a:schemeClr val="tx1"/>
                </a:solidFill>
                <a:latin typeface="Segoe UI Semibold" panose="020B0702040204020203" pitchFamily="34" charset="0"/>
                <a:ea typeface="Segoe UI" pitchFamily="34" charset="0"/>
                <a:cs typeface="Segoe UI" pitchFamily="34" charset="0"/>
              </a:rPr>
              <a:t>Using analytic engines like Hadoop</a:t>
            </a:r>
          </a:p>
        </p:txBody>
      </p:sp>
      <p:cxnSp>
        <p:nvCxnSpPr>
          <p:cNvPr id="79" name="Straight Arrow Connector 78"/>
          <p:cNvCxnSpPr/>
          <p:nvPr/>
        </p:nvCxnSpPr>
        <p:spPr>
          <a:xfrm flipV="1">
            <a:off x="7849533" y="3100768"/>
            <a:ext cx="1566455" cy="585088"/>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7854061" y="3543717"/>
            <a:ext cx="1564577" cy="306281"/>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9472435" y="3347307"/>
            <a:ext cx="1951881" cy="369332"/>
          </a:xfrm>
          <a:prstGeom prst="rect">
            <a:avLst/>
          </a:prstGeom>
          <a:noFill/>
        </p:spPr>
        <p:txBody>
          <a:bodyPr wrap="none" lIns="0" rtlCol="0">
            <a:spAutoFit/>
          </a:bodyPr>
          <a:lstStyle/>
          <a:p>
            <a:pPr defTabSz="932418"/>
            <a:r>
              <a:rPr lang="en-US" sz="1800" dirty="0">
                <a:latin typeface="+mn-lt"/>
              </a:rPr>
              <a:t>Interactive queries</a:t>
            </a:r>
          </a:p>
        </p:txBody>
      </p:sp>
      <p:sp>
        <p:nvSpPr>
          <p:cNvPr id="84" name="TextBox 83"/>
          <p:cNvSpPr txBox="1"/>
          <p:nvPr/>
        </p:nvSpPr>
        <p:spPr>
          <a:xfrm>
            <a:off x="9472435" y="2906879"/>
            <a:ext cx="1458284" cy="369332"/>
          </a:xfrm>
          <a:prstGeom prst="rect">
            <a:avLst/>
          </a:prstGeom>
          <a:noFill/>
        </p:spPr>
        <p:txBody>
          <a:bodyPr wrap="none" lIns="0" rtlCol="0">
            <a:spAutoFit/>
          </a:bodyPr>
          <a:lstStyle/>
          <a:p>
            <a:pPr defTabSz="932418"/>
            <a:r>
              <a:rPr lang="en-US" sz="1800" dirty="0">
                <a:latin typeface="+mn-lt"/>
              </a:rPr>
              <a:t>Batch queries</a:t>
            </a:r>
          </a:p>
        </p:txBody>
      </p:sp>
      <p:cxnSp>
        <p:nvCxnSpPr>
          <p:cNvPr id="85" name="Straight Arrow Connector 84"/>
          <p:cNvCxnSpPr/>
          <p:nvPr/>
        </p:nvCxnSpPr>
        <p:spPr>
          <a:xfrm>
            <a:off x="7872371" y="4130091"/>
            <a:ext cx="1543617" cy="242723"/>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472435" y="4228165"/>
            <a:ext cx="1900072" cy="369332"/>
          </a:xfrm>
          <a:prstGeom prst="rect">
            <a:avLst/>
          </a:prstGeom>
          <a:noFill/>
        </p:spPr>
        <p:txBody>
          <a:bodyPr wrap="none" lIns="0" rtlCol="0">
            <a:spAutoFit/>
          </a:bodyPr>
          <a:lstStyle/>
          <a:p>
            <a:pPr defTabSz="932418"/>
            <a:r>
              <a:rPr lang="en-US" sz="1800" dirty="0">
                <a:latin typeface="+mn-lt"/>
              </a:rPr>
              <a:t>Machine Learning</a:t>
            </a:r>
          </a:p>
        </p:txBody>
      </p:sp>
      <p:cxnSp>
        <p:nvCxnSpPr>
          <p:cNvPr id="87" name="Straight Arrow Connector 86"/>
          <p:cNvCxnSpPr/>
          <p:nvPr/>
        </p:nvCxnSpPr>
        <p:spPr>
          <a:xfrm>
            <a:off x="7854061" y="4319134"/>
            <a:ext cx="1561927" cy="541691"/>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9472435" y="4668593"/>
            <a:ext cx="1722779" cy="369332"/>
          </a:xfrm>
          <a:prstGeom prst="rect">
            <a:avLst/>
          </a:prstGeom>
          <a:noFill/>
        </p:spPr>
        <p:txBody>
          <a:bodyPr wrap="none" lIns="0" rtlCol="0">
            <a:spAutoFit/>
          </a:bodyPr>
          <a:lstStyle/>
          <a:p>
            <a:pPr defTabSz="932418"/>
            <a:r>
              <a:rPr lang="en-US" sz="1800" dirty="0">
                <a:latin typeface="+mn-lt"/>
              </a:rPr>
              <a:t>Data warehouse</a:t>
            </a:r>
          </a:p>
        </p:txBody>
      </p:sp>
      <p:sp>
        <p:nvSpPr>
          <p:cNvPr id="89" name="TextBox 88"/>
          <p:cNvSpPr txBox="1"/>
          <p:nvPr/>
        </p:nvSpPr>
        <p:spPr>
          <a:xfrm>
            <a:off x="9472435" y="3787736"/>
            <a:ext cx="1999009" cy="369332"/>
          </a:xfrm>
          <a:prstGeom prst="rect">
            <a:avLst/>
          </a:prstGeom>
          <a:noFill/>
        </p:spPr>
        <p:txBody>
          <a:bodyPr wrap="none" lIns="0" rtlCol="0">
            <a:spAutoFit/>
          </a:bodyPr>
          <a:lstStyle/>
          <a:p>
            <a:pPr defTabSz="932418"/>
            <a:r>
              <a:rPr lang="en-US" sz="1800" dirty="0">
                <a:latin typeface="+mn-lt"/>
              </a:rPr>
              <a:t>Real-time analytics</a:t>
            </a:r>
          </a:p>
        </p:txBody>
      </p:sp>
      <p:cxnSp>
        <p:nvCxnSpPr>
          <p:cNvPr id="90" name="Straight Arrow Connector 89"/>
          <p:cNvCxnSpPr/>
          <p:nvPr/>
        </p:nvCxnSpPr>
        <p:spPr>
          <a:xfrm flipV="1">
            <a:off x="7863856" y="3954463"/>
            <a:ext cx="1554782" cy="42028"/>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489976" y="2636276"/>
            <a:ext cx="691781" cy="691781"/>
            <a:chOff x="372628" y="2473035"/>
            <a:chExt cx="691781" cy="691781"/>
          </a:xfrm>
          <a:solidFill>
            <a:srgbClr val="002050"/>
          </a:solidFill>
        </p:grpSpPr>
        <p:sp>
          <p:nvSpPr>
            <p:cNvPr id="12" name="Rectangle 11"/>
            <p:cNvSpPr/>
            <p:nvPr>
              <p:custDataLst>
                <p:tags r:id="rId16"/>
              </p:custDataLst>
            </p:nvPr>
          </p:nvSpPr>
          <p:spPr bwMode="auto">
            <a:xfrm>
              <a:off x="372628" y="2473035"/>
              <a:ext cx="691781" cy="69178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defTabSz="932472">
                <a:lnSpc>
                  <a:spcPct val="90000"/>
                </a:lnSpc>
              </a:pPr>
              <a:r>
                <a:rPr lang="en-US" sz="800" dirty="0">
                  <a:solidFill>
                    <a:schemeClr val="tx1"/>
                  </a:solidFill>
                  <a:ea typeface="Segoe UI" pitchFamily="34" charset="0"/>
                  <a:cs typeface="Segoe UI" pitchFamily="34" charset="0"/>
                </a:rPr>
                <a:t>Devices</a:t>
              </a:r>
            </a:p>
          </p:txBody>
        </p:sp>
        <p:grpSp>
          <p:nvGrpSpPr>
            <p:cNvPr id="4" name="Group 3"/>
            <p:cNvGrpSpPr/>
            <p:nvPr/>
          </p:nvGrpSpPr>
          <p:grpSpPr>
            <a:xfrm>
              <a:off x="476130" y="2594121"/>
              <a:ext cx="496449" cy="279445"/>
              <a:chOff x="2769908" y="1409697"/>
              <a:chExt cx="1965320" cy="1106255"/>
            </a:xfrm>
            <a:grpFill/>
          </p:grpSpPr>
          <p:sp>
            <p:nvSpPr>
              <p:cNvPr id="190" name="Round Same Side Corner Rectangle 11"/>
              <p:cNvSpPr/>
              <p:nvPr/>
            </p:nvSpPr>
            <p:spPr>
              <a:xfrm>
                <a:off x="3182901" y="1794718"/>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tx1"/>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effectLst/>
                  <a:uLnTx/>
                  <a:uFillTx/>
                  <a:latin typeface="Segoe"/>
                  <a:ea typeface="+mn-ea"/>
                  <a:cs typeface="+mn-cs"/>
                </a:endParaRPr>
              </a:p>
            </p:txBody>
          </p:sp>
          <p:sp>
            <p:nvSpPr>
              <p:cNvPr id="191"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800" spc="-50" dirty="0" err="1">
                  <a:solidFill>
                    <a:schemeClr val="tx1"/>
                  </a:solidFill>
                  <a:latin typeface="Segoe UI" pitchFamily="34" charset="0"/>
                  <a:ea typeface="Segoe UI" pitchFamily="34" charset="0"/>
                  <a:cs typeface="Segoe UI" pitchFamily="34" charset="0"/>
                </a:endParaRPr>
              </a:p>
            </p:txBody>
          </p:sp>
          <p:sp>
            <p:nvSpPr>
              <p:cNvPr id="192"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822953"/>
                <a:endParaRPr lang="en-US" sz="800" spc="-135" dirty="0">
                  <a:solidFill>
                    <a:schemeClr val="tx1"/>
                  </a:solidFill>
                  <a:latin typeface="Segoe Light" pitchFamily="34" charset="0"/>
                </a:endParaRPr>
              </a:p>
            </p:txBody>
          </p:sp>
        </p:grpSp>
      </p:grpSp>
      <p:grpSp>
        <p:nvGrpSpPr>
          <p:cNvPr id="20" name="Group 19"/>
          <p:cNvGrpSpPr/>
          <p:nvPr/>
        </p:nvGrpSpPr>
        <p:grpSpPr>
          <a:xfrm>
            <a:off x="1489976" y="4804401"/>
            <a:ext cx="691781" cy="691781"/>
            <a:chOff x="1103397" y="3187789"/>
            <a:chExt cx="691781" cy="691781"/>
          </a:xfrm>
          <a:solidFill>
            <a:srgbClr val="002050"/>
          </a:solidFill>
        </p:grpSpPr>
        <p:sp>
          <p:nvSpPr>
            <p:cNvPr id="15" name="Rectangle 14"/>
            <p:cNvSpPr/>
            <p:nvPr>
              <p:custDataLst>
                <p:tags r:id="rId15"/>
              </p:custDataLst>
            </p:nvPr>
          </p:nvSpPr>
          <p:spPr bwMode="auto">
            <a:xfrm>
              <a:off x="1103397" y="3187789"/>
              <a:ext cx="691781" cy="69178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defTabSz="932472">
                <a:lnSpc>
                  <a:spcPct val="90000"/>
                </a:lnSpc>
              </a:pPr>
              <a:r>
                <a:rPr lang="en-US" sz="800" dirty="0">
                  <a:ln>
                    <a:solidFill>
                      <a:schemeClr val="bg1">
                        <a:alpha val="0"/>
                      </a:schemeClr>
                    </a:solidFill>
                  </a:ln>
                  <a:solidFill>
                    <a:schemeClr val="tx1"/>
                  </a:solidFill>
                </a:rPr>
                <a:t>Relational</a:t>
              </a:r>
              <a:endParaRPr lang="en-US" sz="800" dirty="0">
                <a:solidFill>
                  <a:schemeClr val="tx1"/>
                </a:solidFill>
                <a:ea typeface="Segoe UI" pitchFamily="34" charset="0"/>
                <a:cs typeface="Segoe UI" pitchFamily="34" charset="0"/>
              </a:endParaRPr>
            </a:p>
          </p:txBody>
        </p:sp>
        <p:grpSp>
          <p:nvGrpSpPr>
            <p:cNvPr id="174" name="Group 173"/>
            <p:cNvGrpSpPr/>
            <p:nvPr/>
          </p:nvGrpSpPr>
          <p:grpSpPr>
            <a:xfrm>
              <a:off x="1304674" y="3262655"/>
              <a:ext cx="289229" cy="318346"/>
              <a:chOff x="9677938" y="4380341"/>
              <a:chExt cx="180750" cy="203154"/>
            </a:xfrm>
            <a:grpFill/>
          </p:grpSpPr>
          <p:sp>
            <p:nvSpPr>
              <p:cNvPr id="176" name="Freeform 175"/>
              <p:cNvSpPr/>
              <p:nvPr/>
            </p:nvSpPr>
            <p:spPr>
              <a:xfrm>
                <a:off x="9677938" y="4380341"/>
                <a:ext cx="180750" cy="203154"/>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tx1"/>
              </a:solidFill>
              <a:ln w="12700" cap="flat" cmpd="sng" algn="ctr">
                <a:noFill/>
                <a:prstDash val="solid"/>
                <a:miter lim="800000"/>
              </a:ln>
              <a:effectLst/>
            </p:spPr>
            <p:txBody>
              <a:bodyPr rtlCol="0" anchor="ctr"/>
              <a:lstStyle/>
              <a:p>
                <a:pPr defTabSz="932330">
                  <a:defRPr/>
                </a:pPr>
                <a:endParaRPr lang="en-US" sz="800" kern="0">
                  <a:latin typeface="Calibri" panose="020F0502020204030204"/>
                </a:endParaRPr>
              </a:p>
            </p:txBody>
          </p:sp>
          <p:sp>
            <p:nvSpPr>
              <p:cNvPr id="177" name="Oval 176"/>
              <p:cNvSpPr/>
              <p:nvPr/>
            </p:nvSpPr>
            <p:spPr>
              <a:xfrm>
                <a:off x="9692924" y="4389921"/>
                <a:ext cx="146753" cy="40388"/>
              </a:xfrm>
              <a:prstGeom prst="ellipse">
                <a:avLst/>
              </a:prstGeom>
              <a:grpFill/>
              <a:ln w="12700" cap="flat" cmpd="sng" algn="ctr">
                <a:noFill/>
                <a:prstDash val="solid"/>
                <a:miter lim="800000"/>
              </a:ln>
              <a:effectLst/>
            </p:spPr>
            <p:txBody>
              <a:bodyPr rtlCol="0" anchor="ctr"/>
              <a:lstStyle/>
              <a:p>
                <a:pPr defTabSz="932330">
                  <a:defRPr/>
                </a:pPr>
                <a:endParaRPr lang="en-US" sz="800" kern="0">
                  <a:latin typeface="Calibri" panose="020F0502020204030204"/>
                </a:endParaRPr>
              </a:p>
            </p:txBody>
          </p:sp>
        </p:grpSp>
      </p:grpSp>
      <p:grpSp>
        <p:nvGrpSpPr>
          <p:cNvPr id="22" name="Group 21"/>
          <p:cNvGrpSpPr/>
          <p:nvPr/>
        </p:nvGrpSpPr>
        <p:grpSpPr>
          <a:xfrm>
            <a:off x="2233067" y="4079934"/>
            <a:ext cx="691781" cy="691781"/>
            <a:chOff x="2551230" y="2464452"/>
            <a:chExt cx="691781" cy="691781"/>
          </a:xfrm>
          <a:solidFill>
            <a:srgbClr val="002050"/>
          </a:solidFill>
        </p:grpSpPr>
        <p:sp>
          <p:nvSpPr>
            <p:cNvPr id="222" name="Rectangle 221"/>
            <p:cNvSpPr/>
            <p:nvPr>
              <p:custDataLst>
                <p:tags r:id="rId14"/>
              </p:custDataLst>
            </p:nvPr>
          </p:nvSpPr>
          <p:spPr bwMode="auto">
            <a:xfrm>
              <a:off x="2551230" y="2464452"/>
              <a:ext cx="691781" cy="69178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defTabSz="932472">
                <a:lnSpc>
                  <a:spcPct val="90000"/>
                </a:lnSpc>
              </a:pPr>
              <a:r>
                <a:rPr lang="en-US" sz="800" dirty="0">
                  <a:ln>
                    <a:solidFill>
                      <a:schemeClr val="bg1">
                        <a:alpha val="0"/>
                      </a:schemeClr>
                    </a:solidFill>
                  </a:ln>
                  <a:solidFill>
                    <a:schemeClr val="tx1"/>
                  </a:solidFill>
                </a:rPr>
                <a:t>Sensors</a:t>
              </a:r>
              <a:endParaRPr lang="en-US" sz="800" dirty="0">
                <a:solidFill>
                  <a:schemeClr val="tx1"/>
                </a:solidFill>
                <a:ea typeface="Segoe UI" pitchFamily="34" charset="0"/>
                <a:cs typeface="Segoe UI" pitchFamily="34" charset="0"/>
              </a:endParaRPr>
            </a:p>
          </p:txBody>
        </p:sp>
        <p:sp>
          <p:nvSpPr>
            <p:cNvPr id="187" name="Frame 5"/>
            <p:cNvSpPr>
              <a:spLocks noChangeAspect="1"/>
            </p:cNvSpPr>
            <p:nvPr/>
          </p:nvSpPr>
          <p:spPr bwMode="auto">
            <a:xfrm>
              <a:off x="2761691" y="2548139"/>
              <a:ext cx="270860" cy="2707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7555" tIns="53778" rIns="53778" bIns="107555" numCol="1" spcCol="0" rtlCol="0" fromWordArt="0" anchor="b" anchorCtr="0" forceAA="0" compatLnSpc="1">
              <a:prstTxWarp prst="textNoShape">
                <a:avLst/>
              </a:prstTxWarp>
              <a:noAutofit/>
            </a:bodyPr>
            <a:lstStyle/>
            <a:p>
              <a:pPr defTabSz="1075103" fontAlgn="base">
                <a:spcBef>
                  <a:spcPct val="0"/>
                </a:spcBef>
                <a:spcAft>
                  <a:spcPct val="0"/>
                </a:spcAft>
                <a:defRPr/>
              </a:pPr>
              <a:endParaRPr lang="en-US" sz="800" kern="0" spc="-59" dirty="0" err="1">
                <a:ea typeface="Segoe UI" pitchFamily="34" charset="0"/>
                <a:cs typeface="Segoe UI" pitchFamily="34" charset="0"/>
              </a:endParaRPr>
            </a:p>
          </p:txBody>
        </p:sp>
      </p:grpSp>
      <p:grpSp>
        <p:nvGrpSpPr>
          <p:cNvPr id="23" name="Group 22"/>
          <p:cNvGrpSpPr/>
          <p:nvPr/>
        </p:nvGrpSpPr>
        <p:grpSpPr>
          <a:xfrm>
            <a:off x="2233067" y="3359035"/>
            <a:ext cx="691781" cy="691781"/>
            <a:chOff x="1822857" y="3187789"/>
            <a:chExt cx="691781" cy="691781"/>
          </a:xfrm>
          <a:solidFill>
            <a:srgbClr val="002050"/>
          </a:solidFill>
        </p:grpSpPr>
        <p:sp>
          <p:nvSpPr>
            <p:cNvPr id="223" name="Rectangle 222"/>
            <p:cNvSpPr/>
            <p:nvPr>
              <p:custDataLst>
                <p:tags r:id="rId13"/>
              </p:custDataLst>
            </p:nvPr>
          </p:nvSpPr>
          <p:spPr bwMode="auto">
            <a:xfrm>
              <a:off x="1822857" y="3187789"/>
              <a:ext cx="691781" cy="69178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defTabSz="932472">
                <a:lnSpc>
                  <a:spcPct val="90000"/>
                </a:lnSpc>
              </a:pPr>
              <a:r>
                <a:rPr lang="en-US" sz="800" dirty="0">
                  <a:ln>
                    <a:solidFill>
                      <a:schemeClr val="bg1">
                        <a:alpha val="0"/>
                      </a:schemeClr>
                    </a:solidFill>
                  </a:ln>
                  <a:solidFill>
                    <a:schemeClr val="tx1"/>
                  </a:solidFill>
                </a:rPr>
                <a:t>Video</a:t>
              </a:r>
              <a:endParaRPr lang="en-US" sz="800" dirty="0">
                <a:solidFill>
                  <a:schemeClr val="tx1"/>
                </a:solidFill>
                <a:ea typeface="Segoe UI" pitchFamily="34" charset="0"/>
                <a:cs typeface="Segoe UI" pitchFamily="34" charset="0"/>
              </a:endParaRPr>
            </a:p>
          </p:txBody>
        </p:sp>
        <p:sp>
          <p:nvSpPr>
            <p:cNvPr id="189" name="Freeform 7"/>
            <p:cNvSpPr>
              <a:spLocks noEditPoints="1"/>
            </p:cNvSpPr>
            <p:nvPr/>
          </p:nvSpPr>
          <p:spPr bwMode="auto">
            <a:xfrm>
              <a:off x="2019832" y="3275280"/>
              <a:ext cx="297830" cy="319992"/>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822953"/>
              <a:endParaRPr lang="en-US" sz="800" spc="-135" dirty="0">
                <a:solidFill>
                  <a:schemeClr val="tx1"/>
                </a:solidFill>
                <a:latin typeface="Segoe Light" pitchFamily="34" charset="0"/>
              </a:endParaRPr>
            </a:p>
          </p:txBody>
        </p:sp>
      </p:grpSp>
      <p:grpSp>
        <p:nvGrpSpPr>
          <p:cNvPr id="18" name="Group 17"/>
          <p:cNvGrpSpPr/>
          <p:nvPr/>
        </p:nvGrpSpPr>
        <p:grpSpPr>
          <a:xfrm>
            <a:off x="1489976" y="3360623"/>
            <a:ext cx="691781" cy="691781"/>
            <a:chOff x="370109" y="3187789"/>
            <a:chExt cx="691781" cy="691781"/>
          </a:xfrm>
          <a:solidFill>
            <a:srgbClr val="002050"/>
          </a:solidFill>
        </p:grpSpPr>
        <p:sp>
          <p:nvSpPr>
            <p:cNvPr id="14" name="Rectangle 13"/>
            <p:cNvSpPr/>
            <p:nvPr>
              <p:custDataLst>
                <p:tags r:id="rId12"/>
              </p:custDataLst>
            </p:nvPr>
          </p:nvSpPr>
          <p:spPr bwMode="auto">
            <a:xfrm>
              <a:off x="370109" y="3187789"/>
              <a:ext cx="691781" cy="69178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defTabSz="932330">
                <a:lnSpc>
                  <a:spcPct val="90000"/>
                </a:lnSpc>
              </a:pPr>
              <a:r>
                <a:rPr lang="en-US" sz="800" dirty="0">
                  <a:ln>
                    <a:solidFill>
                      <a:schemeClr val="bg1">
                        <a:alpha val="0"/>
                      </a:schemeClr>
                    </a:solidFill>
                  </a:ln>
                  <a:solidFill>
                    <a:schemeClr val="tx1"/>
                  </a:solidFill>
                </a:rPr>
                <a:t>LOB applications</a:t>
              </a:r>
            </a:p>
          </p:txBody>
        </p:sp>
        <p:sp>
          <p:nvSpPr>
            <p:cNvPr id="193" name="Donut 59"/>
            <p:cNvSpPr>
              <a:spLocks noChangeAspect="1"/>
            </p:cNvSpPr>
            <p:nvPr/>
          </p:nvSpPr>
          <p:spPr bwMode="auto">
            <a:xfrm>
              <a:off x="587672" y="3258426"/>
              <a:ext cx="256656" cy="276958"/>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800" spc="-50" dirty="0" err="1">
                <a:solidFill>
                  <a:schemeClr val="tx1"/>
                </a:solidFill>
                <a:latin typeface="Segoe UI" pitchFamily="34" charset="0"/>
                <a:ea typeface="Segoe UI" pitchFamily="34" charset="0"/>
                <a:cs typeface="Segoe UI" pitchFamily="34" charset="0"/>
              </a:endParaRPr>
            </a:p>
          </p:txBody>
        </p:sp>
      </p:grpSp>
      <p:grpSp>
        <p:nvGrpSpPr>
          <p:cNvPr id="19" name="Group 18"/>
          <p:cNvGrpSpPr/>
          <p:nvPr/>
        </p:nvGrpSpPr>
        <p:grpSpPr>
          <a:xfrm>
            <a:off x="1489976" y="4083110"/>
            <a:ext cx="691781" cy="691781"/>
            <a:chOff x="1103397" y="2464452"/>
            <a:chExt cx="691781" cy="691781"/>
          </a:xfrm>
          <a:solidFill>
            <a:srgbClr val="002050"/>
          </a:solidFill>
        </p:grpSpPr>
        <p:sp>
          <p:nvSpPr>
            <p:cNvPr id="13" name="Rectangle 12"/>
            <p:cNvSpPr/>
            <p:nvPr>
              <p:custDataLst>
                <p:tags r:id="rId11"/>
              </p:custDataLst>
            </p:nvPr>
          </p:nvSpPr>
          <p:spPr bwMode="auto">
            <a:xfrm>
              <a:off x="1103397" y="2464452"/>
              <a:ext cx="691781" cy="69178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defTabSz="932472">
                <a:lnSpc>
                  <a:spcPct val="90000"/>
                </a:lnSpc>
              </a:pPr>
              <a:r>
                <a:rPr lang="en-US" sz="800" dirty="0">
                  <a:ln>
                    <a:solidFill>
                      <a:schemeClr val="bg1">
                        <a:alpha val="0"/>
                      </a:schemeClr>
                    </a:solidFill>
                  </a:ln>
                  <a:solidFill>
                    <a:schemeClr val="tx1"/>
                  </a:solidFill>
                </a:rPr>
                <a:t>Web</a:t>
              </a:r>
              <a:endParaRPr lang="en-US" sz="800" dirty="0">
                <a:solidFill>
                  <a:schemeClr val="tx1"/>
                </a:solidFill>
                <a:ea typeface="Segoe UI" pitchFamily="34" charset="0"/>
                <a:cs typeface="Segoe UI" pitchFamily="34" charset="0"/>
              </a:endParaRPr>
            </a:p>
          </p:txBody>
        </p:sp>
        <p:sp>
          <p:nvSpPr>
            <p:cNvPr id="194" name="Rounded Rectangle 18"/>
            <p:cNvSpPr/>
            <p:nvPr/>
          </p:nvSpPr>
          <p:spPr bwMode="auto">
            <a:xfrm>
              <a:off x="1331186" y="2561849"/>
              <a:ext cx="236204" cy="243353"/>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800" spc="-50" dirty="0" err="1">
                <a:solidFill>
                  <a:schemeClr val="tx1"/>
                </a:solidFill>
                <a:latin typeface="Segoe UI" pitchFamily="34" charset="0"/>
                <a:ea typeface="Segoe UI" pitchFamily="34" charset="0"/>
                <a:cs typeface="Segoe UI" pitchFamily="34" charset="0"/>
              </a:endParaRPr>
            </a:p>
          </p:txBody>
        </p:sp>
      </p:grpSp>
      <p:grpSp>
        <p:nvGrpSpPr>
          <p:cNvPr id="21" name="Group 20"/>
          <p:cNvGrpSpPr/>
          <p:nvPr/>
        </p:nvGrpSpPr>
        <p:grpSpPr>
          <a:xfrm>
            <a:off x="2233067" y="2636276"/>
            <a:ext cx="691781" cy="691781"/>
            <a:chOff x="1822857" y="2464452"/>
            <a:chExt cx="691781" cy="691781"/>
          </a:xfrm>
          <a:solidFill>
            <a:srgbClr val="002050"/>
          </a:solidFill>
        </p:grpSpPr>
        <p:sp>
          <p:nvSpPr>
            <p:cNvPr id="221" name="Rectangle 220"/>
            <p:cNvSpPr/>
            <p:nvPr>
              <p:custDataLst>
                <p:tags r:id="rId10"/>
              </p:custDataLst>
            </p:nvPr>
          </p:nvSpPr>
          <p:spPr bwMode="auto">
            <a:xfrm>
              <a:off x="1822857" y="2464452"/>
              <a:ext cx="691781" cy="69178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defTabSz="932472">
                <a:lnSpc>
                  <a:spcPct val="90000"/>
                </a:lnSpc>
              </a:pPr>
              <a:r>
                <a:rPr lang="en-US" sz="800" dirty="0">
                  <a:ln>
                    <a:solidFill>
                      <a:schemeClr val="bg1">
                        <a:alpha val="0"/>
                      </a:schemeClr>
                    </a:solidFill>
                  </a:ln>
                  <a:solidFill>
                    <a:schemeClr val="tx1"/>
                  </a:solidFill>
                </a:rPr>
                <a:t>Social</a:t>
              </a:r>
              <a:endParaRPr lang="en-US" sz="800" dirty="0">
                <a:solidFill>
                  <a:schemeClr val="tx1"/>
                </a:solidFill>
                <a:ea typeface="Segoe UI" pitchFamily="34" charset="0"/>
                <a:cs typeface="Segoe UI" pitchFamily="34" charset="0"/>
              </a:endParaRPr>
            </a:p>
          </p:txBody>
        </p:sp>
        <p:sp>
          <p:nvSpPr>
            <p:cNvPr id="9" name="Freeform 5"/>
            <p:cNvSpPr>
              <a:spLocks noEditPoints="1"/>
            </p:cNvSpPr>
            <p:nvPr/>
          </p:nvSpPr>
          <p:spPr bwMode="auto">
            <a:xfrm>
              <a:off x="2039038" y="2574721"/>
              <a:ext cx="259418" cy="217623"/>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800"/>
            </a:p>
          </p:txBody>
        </p:sp>
      </p:grpSp>
      <p:grpSp>
        <p:nvGrpSpPr>
          <p:cNvPr id="24" name="Group 23"/>
          <p:cNvGrpSpPr/>
          <p:nvPr/>
        </p:nvGrpSpPr>
        <p:grpSpPr>
          <a:xfrm>
            <a:off x="2233067" y="4799637"/>
            <a:ext cx="691781" cy="691781"/>
            <a:chOff x="2551230" y="3187789"/>
            <a:chExt cx="691781" cy="691781"/>
          </a:xfrm>
          <a:solidFill>
            <a:srgbClr val="002050"/>
          </a:solidFill>
        </p:grpSpPr>
        <p:sp>
          <p:nvSpPr>
            <p:cNvPr id="224" name="Rectangle 223"/>
            <p:cNvSpPr/>
            <p:nvPr>
              <p:custDataLst>
                <p:tags r:id="rId9"/>
              </p:custDataLst>
            </p:nvPr>
          </p:nvSpPr>
          <p:spPr bwMode="auto">
            <a:xfrm>
              <a:off x="2551230" y="3187789"/>
              <a:ext cx="691781" cy="69178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defTabSz="932472">
                <a:lnSpc>
                  <a:spcPct val="90000"/>
                </a:lnSpc>
              </a:pPr>
              <a:r>
                <a:rPr lang="en-US" sz="800" dirty="0">
                  <a:ln>
                    <a:solidFill>
                      <a:schemeClr val="bg1">
                        <a:alpha val="0"/>
                      </a:schemeClr>
                    </a:solidFill>
                  </a:ln>
                  <a:solidFill>
                    <a:schemeClr val="tx1"/>
                  </a:solidFill>
                </a:rPr>
                <a:t>Clickstream</a:t>
              </a:r>
              <a:endParaRPr lang="en-US" sz="800" dirty="0">
                <a:solidFill>
                  <a:schemeClr val="tx1"/>
                </a:solidFill>
                <a:ea typeface="Segoe UI" pitchFamily="34" charset="0"/>
                <a:cs typeface="Segoe UI" pitchFamily="34" charset="0"/>
              </a:endParaRPr>
            </a:p>
          </p:txBody>
        </p:sp>
        <p:sp>
          <p:nvSpPr>
            <p:cNvPr id="220" name="Freeform 219"/>
            <p:cNvSpPr>
              <a:spLocks noChangeAspect="1"/>
            </p:cNvSpPr>
            <p:nvPr/>
          </p:nvSpPr>
          <p:spPr bwMode="auto">
            <a:xfrm>
              <a:off x="2746121" y="3280505"/>
              <a:ext cx="301998" cy="304393"/>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800" dirty="0" err="1">
                <a:solidFill>
                  <a:schemeClr val="tx1"/>
                </a:solidFill>
                <a:ea typeface="Segoe UI" pitchFamily="34" charset="0"/>
                <a:cs typeface="Segoe UI" pitchFamily="34" charset="0"/>
              </a:endParaRPr>
            </a:p>
          </p:txBody>
        </p:sp>
      </p:grpSp>
      <p:grpSp>
        <p:nvGrpSpPr>
          <p:cNvPr id="251" name="Group 250"/>
          <p:cNvGrpSpPr/>
          <p:nvPr/>
        </p:nvGrpSpPr>
        <p:grpSpPr>
          <a:xfrm>
            <a:off x="5955648" y="3266664"/>
            <a:ext cx="556873" cy="556873"/>
            <a:chOff x="372628" y="2473035"/>
            <a:chExt cx="691781" cy="691781"/>
          </a:xfrm>
          <a:solidFill>
            <a:schemeClr val="accent2"/>
          </a:solidFill>
        </p:grpSpPr>
        <p:sp>
          <p:nvSpPr>
            <p:cNvPr id="252" name="Rectangle 251"/>
            <p:cNvSpPr/>
            <p:nvPr>
              <p:custDataLst>
                <p:tags r:id="rId8"/>
              </p:custDataLst>
            </p:nvPr>
          </p:nvSpPr>
          <p:spPr bwMode="auto">
            <a:xfrm>
              <a:off x="372628" y="2473035"/>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defTabSz="932472">
                <a:lnSpc>
                  <a:spcPct val="90000"/>
                </a:lnSpc>
              </a:pPr>
              <a:r>
                <a:rPr lang="en-US" sz="600" dirty="0">
                  <a:ln>
                    <a:solidFill>
                      <a:schemeClr val="bg1">
                        <a:alpha val="0"/>
                      </a:schemeClr>
                    </a:solidFill>
                  </a:ln>
                  <a:solidFill>
                    <a:schemeClr val="tx1"/>
                  </a:solidFill>
                </a:rPr>
                <a:t>Devices</a:t>
              </a:r>
            </a:p>
          </p:txBody>
        </p:sp>
        <p:grpSp>
          <p:nvGrpSpPr>
            <p:cNvPr id="253" name="Group 252"/>
            <p:cNvGrpSpPr/>
            <p:nvPr/>
          </p:nvGrpSpPr>
          <p:grpSpPr>
            <a:xfrm>
              <a:off x="476130" y="2594121"/>
              <a:ext cx="496449" cy="266646"/>
              <a:chOff x="2769908" y="1409697"/>
              <a:chExt cx="1965320" cy="1055586"/>
            </a:xfrm>
            <a:grpFill/>
          </p:grpSpPr>
          <p:sp>
            <p:nvSpPr>
              <p:cNvPr id="254"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tx1"/>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effectLst/>
                  <a:uLnTx/>
                  <a:uFillTx/>
                  <a:latin typeface="Segoe"/>
                  <a:ea typeface="+mn-ea"/>
                  <a:cs typeface="+mn-cs"/>
                </a:endParaRPr>
              </a:p>
            </p:txBody>
          </p:sp>
          <p:sp>
            <p:nvSpPr>
              <p:cNvPr id="255"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600" spc="-50" dirty="0" err="1">
                  <a:solidFill>
                    <a:schemeClr val="tx1"/>
                  </a:solidFill>
                  <a:latin typeface="Segoe UI" pitchFamily="34" charset="0"/>
                  <a:ea typeface="Segoe UI" pitchFamily="34" charset="0"/>
                  <a:cs typeface="Segoe UI" pitchFamily="34" charset="0"/>
                </a:endParaRPr>
              </a:p>
            </p:txBody>
          </p:sp>
          <p:sp>
            <p:nvSpPr>
              <p:cNvPr id="256"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822953"/>
                <a:endParaRPr lang="en-US" sz="600" spc="-135" dirty="0">
                  <a:solidFill>
                    <a:schemeClr val="tx1"/>
                  </a:solidFill>
                  <a:latin typeface="Segoe Light" pitchFamily="34" charset="0"/>
                </a:endParaRPr>
              </a:p>
            </p:txBody>
          </p:sp>
        </p:grpSp>
      </p:grpSp>
      <p:grpSp>
        <p:nvGrpSpPr>
          <p:cNvPr id="257" name="Group 256"/>
          <p:cNvGrpSpPr/>
          <p:nvPr/>
        </p:nvGrpSpPr>
        <p:grpSpPr>
          <a:xfrm>
            <a:off x="4800331" y="4284770"/>
            <a:ext cx="556874" cy="556874"/>
            <a:chOff x="1103397" y="3187789"/>
            <a:chExt cx="691781" cy="691781"/>
          </a:xfrm>
          <a:solidFill>
            <a:schemeClr val="accent2"/>
          </a:solidFill>
        </p:grpSpPr>
        <p:sp>
          <p:nvSpPr>
            <p:cNvPr id="258" name="Rectangle 257"/>
            <p:cNvSpPr/>
            <p:nvPr>
              <p:custDataLst>
                <p:tags r:id="rId7"/>
              </p:custDataLst>
            </p:nvPr>
          </p:nvSpPr>
          <p:spPr bwMode="auto">
            <a:xfrm>
              <a:off x="1103397"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defTabSz="932472">
                <a:lnSpc>
                  <a:spcPct val="90000"/>
                </a:lnSpc>
              </a:pPr>
              <a:r>
                <a:rPr lang="en-US" sz="600" dirty="0">
                  <a:ln>
                    <a:solidFill>
                      <a:schemeClr val="bg1">
                        <a:alpha val="0"/>
                      </a:schemeClr>
                    </a:solidFill>
                  </a:ln>
                  <a:solidFill>
                    <a:schemeClr val="tx1"/>
                  </a:solidFill>
                </a:rPr>
                <a:t>Relational</a:t>
              </a:r>
              <a:endParaRPr lang="en-US" sz="600" dirty="0">
                <a:solidFill>
                  <a:schemeClr val="tx1"/>
                </a:solidFill>
                <a:ea typeface="Segoe UI" pitchFamily="34" charset="0"/>
                <a:cs typeface="Segoe UI" pitchFamily="34" charset="0"/>
              </a:endParaRPr>
            </a:p>
          </p:txBody>
        </p:sp>
        <p:grpSp>
          <p:nvGrpSpPr>
            <p:cNvPr id="259" name="Group 258"/>
            <p:cNvGrpSpPr/>
            <p:nvPr/>
          </p:nvGrpSpPr>
          <p:grpSpPr>
            <a:xfrm>
              <a:off x="1304674" y="3262655"/>
              <a:ext cx="289229" cy="318346"/>
              <a:chOff x="9677938" y="4380341"/>
              <a:chExt cx="180750" cy="203154"/>
            </a:xfrm>
            <a:grpFill/>
          </p:grpSpPr>
          <p:sp>
            <p:nvSpPr>
              <p:cNvPr id="260" name="Freeform 259"/>
              <p:cNvSpPr/>
              <p:nvPr/>
            </p:nvSpPr>
            <p:spPr>
              <a:xfrm>
                <a:off x="9677938" y="4380341"/>
                <a:ext cx="180750" cy="203154"/>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tx1"/>
              </a:solidFill>
              <a:ln w="12700" cap="flat" cmpd="sng" algn="ctr">
                <a:noFill/>
                <a:prstDash val="solid"/>
                <a:miter lim="800000"/>
              </a:ln>
              <a:effectLst/>
            </p:spPr>
            <p:txBody>
              <a:bodyPr rtlCol="0" anchor="ctr"/>
              <a:lstStyle/>
              <a:p>
                <a:pPr defTabSz="932330">
                  <a:defRPr/>
                </a:pPr>
                <a:endParaRPr lang="en-US" sz="600" kern="0">
                  <a:latin typeface="Calibri" panose="020F0502020204030204"/>
                </a:endParaRPr>
              </a:p>
            </p:txBody>
          </p:sp>
          <p:sp>
            <p:nvSpPr>
              <p:cNvPr id="261" name="Oval 260"/>
              <p:cNvSpPr/>
              <p:nvPr/>
            </p:nvSpPr>
            <p:spPr>
              <a:xfrm>
                <a:off x="9692924" y="4389921"/>
                <a:ext cx="146753" cy="40388"/>
              </a:xfrm>
              <a:prstGeom prst="ellipse">
                <a:avLst/>
              </a:prstGeom>
              <a:grpFill/>
              <a:ln w="12700" cap="flat" cmpd="sng" algn="ctr">
                <a:noFill/>
                <a:prstDash val="solid"/>
                <a:miter lim="800000"/>
              </a:ln>
              <a:effectLst/>
            </p:spPr>
            <p:txBody>
              <a:bodyPr rtlCol="0" anchor="ctr"/>
              <a:lstStyle/>
              <a:p>
                <a:pPr defTabSz="932330">
                  <a:defRPr/>
                </a:pPr>
                <a:endParaRPr lang="en-US" sz="600" kern="0">
                  <a:latin typeface="Calibri" panose="020F0502020204030204"/>
                </a:endParaRPr>
              </a:p>
            </p:txBody>
          </p:sp>
        </p:grpSp>
      </p:grpSp>
      <p:grpSp>
        <p:nvGrpSpPr>
          <p:cNvPr id="262" name="Group 261"/>
          <p:cNvGrpSpPr/>
          <p:nvPr/>
        </p:nvGrpSpPr>
        <p:grpSpPr>
          <a:xfrm>
            <a:off x="6043317" y="3947886"/>
            <a:ext cx="556874" cy="556874"/>
            <a:chOff x="2551230" y="2464452"/>
            <a:chExt cx="691781" cy="691781"/>
          </a:xfrm>
          <a:solidFill>
            <a:schemeClr val="accent2"/>
          </a:solidFill>
        </p:grpSpPr>
        <p:sp>
          <p:nvSpPr>
            <p:cNvPr id="263" name="Rectangle 262"/>
            <p:cNvSpPr/>
            <p:nvPr>
              <p:custDataLst>
                <p:tags r:id="rId6"/>
              </p:custDataLst>
            </p:nvPr>
          </p:nvSpPr>
          <p:spPr bwMode="auto">
            <a:xfrm>
              <a:off x="2551230" y="2464452"/>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defTabSz="932472">
                <a:lnSpc>
                  <a:spcPct val="90000"/>
                </a:lnSpc>
              </a:pPr>
              <a:r>
                <a:rPr lang="en-US" sz="600" dirty="0">
                  <a:ln>
                    <a:solidFill>
                      <a:schemeClr val="bg1">
                        <a:alpha val="0"/>
                      </a:schemeClr>
                    </a:solidFill>
                  </a:ln>
                  <a:solidFill>
                    <a:schemeClr val="tx1"/>
                  </a:solidFill>
                </a:rPr>
                <a:t>Sensors</a:t>
              </a:r>
              <a:endParaRPr lang="en-US" sz="600" dirty="0">
                <a:solidFill>
                  <a:schemeClr val="tx1"/>
                </a:solidFill>
                <a:ea typeface="Segoe UI" pitchFamily="34" charset="0"/>
                <a:cs typeface="Segoe UI" pitchFamily="34" charset="0"/>
              </a:endParaRPr>
            </a:p>
          </p:txBody>
        </p:sp>
        <p:sp>
          <p:nvSpPr>
            <p:cNvPr id="264" name="Frame 5"/>
            <p:cNvSpPr>
              <a:spLocks noChangeAspect="1"/>
            </p:cNvSpPr>
            <p:nvPr/>
          </p:nvSpPr>
          <p:spPr bwMode="auto">
            <a:xfrm>
              <a:off x="2761691" y="2548139"/>
              <a:ext cx="270860" cy="2707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7555" tIns="53778" rIns="53778" bIns="107555" numCol="1" spcCol="0" rtlCol="0" fromWordArt="0" anchor="b" anchorCtr="0" forceAA="0" compatLnSpc="1">
              <a:prstTxWarp prst="textNoShape">
                <a:avLst/>
              </a:prstTxWarp>
              <a:noAutofit/>
            </a:bodyPr>
            <a:lstStyle/>
            <a:p>
              <a:pPr defTabSz="1075103" fontAlgn="base">
                <a:spcBef>
                  <a:spcPct val="0"/>
                </a:spcBef>
                <a:spcAft>
                  <a:spcPct val="0"/>
                </a:spcAft>
                <a:defRPr/>
              </a:pPr>
              <a:endParaRPr lang="en-US" sz="600" kern="0" spc="-59" dirty="0" err="1">
                <a:ea typeface="Segoe UI" pitchFamily="34" charset="0"/>
                <a:cs typeface="Segoe UI" pitchFamily="34" charset="0"/>
              </a:endParaRPr>
            </a:p>
          </p:txBody>
        </p:sp>
      </p:grpSp>
      <p:grpSp>
        <p:nvGrpSpPr>
          <p:cNvPr id="265" name="Group 264"/>
          <p:cNvGrpSpPr/>
          <p:nvPr/>
        </p:nvGrpSpPr>
        <p:grpSpPr>
          <a:xfrm>
            <a:off x="7234875" y="4096351"/>
            <a:ext cx="556874" cy="556874"/>
            <a:chOff x="1822857" y="3187789"/>
            <a:chExt cx="691781" cy="691781"/>
          </a:xfrm>
          <a:solidFill>
            <a:schemeClr val="accent2"/>
          </a:solidFill>
        </p:grpSpPr>
        <p:sp>
          <p:nvSpPr>
            <p:cNvPr id="266" name="Rectangle 265"/>
            <p:cNvSpPr/>
            <p:nvPr>
              <p:custDataLst>
                <p:tags r:id="rId5"/>
              </p:custDataLst>
            </p:nvPr>
          </p:nvSpPr>
          <p:spPr bwMode="auto">
            <a:xfrm>
              <a:off x="1822857"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defTabSz="932472">
                <a:lnSpc>
                  <a:spcPct val="90000"/>
                </a:lnSpc>
              </a:pPr>
              <a:r>
                <a:rPr lang="en-US" sz="600" dirty="0">
                  <a:ln>
                    <a:solidFill>
                      <a:schemeClr val="bg1">
                        <a:alpha val="0"/>
                      </a:schemeClr>
                    </a:solidFill>
                  </a:ln>
                  <a:solidFill>
                    <a:schemeClr val="tx1"/>
                  </a:solidFill>
                </a:rPr>
                <a:t>Video</a:t>
              </a:r>
              <a:endParaRPr lang="en-US" sz="600" dirty="0">
                <a:solidFill>
                  <a:schemeClr val="tx1"/>
                </a:solidFill>
                <a:ea typeface="Segoe UI" pitchFamily="34" charset="0"/>
                <a:cs typeface="Segoe UI" pitchFamily="34" charset="0"/>
              </a:endParaRPr>
            </a:p>
          </p:txBody>
        </p:sp>
        <p:sp>
          <p:nvSpPr>
            <p:cNvPr id="267" name="Freeform 7"/>
            <p:cNvSpPr>
              <a:spLocks noEditPoints="1"/>
            </p:cNvSpPr>
            <p:nvPr/>
          </p:nvSpPr>
          <p:spPr bwMode="auto">
            <a:xfrm>
              <a:off x="2019832" y="3275280"/>
              <a:ext cx="297830" cy="319992"/>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822953"/>
              <a:endParaRPr lang="en-US" sz="600" spc="-135" dirty="0">
                <a:solidFill>
                  <a:schemeClr val="tx1"/>
                </a:solidFill>
                <a:latin typeface="Segoe Light" pitchFamily="34" charset="0"/>
              </a:endParaRPr>
            </a:p>
          </p:txBody>
        </p:sp>
      </p:grpSp>
      <p:grpSp>
        <p:nvGrpSpPr>
          <p:cNvPr id="268" name="Group 267"/>
          <p:cNvGrpSpPr/>
          <p:nvPr/>
        </p:nvGrpSpPr>
        <p:grpSpPr>
          <a:xfrm>
            <a:off x="5231867" y="3582866"/>
            <a:ext cx="556874" cy="556874"/>
            <a:chOff x="370109" y="3187789"/>
            <a:chExt cx="691781" cy="691781"/>
          </a:xfrm>
          <a:solidFill>
            <a:schemeClr val="accent2"/>
          </a:solidFill>
        </p:grpSpPr>
        <p:sp>
          <p:nvSpPr>
            <p:cNvPr id="269" name="Rectangle 268"/>
            <p:cNvSpPr/>
            <p:nvPr>
              <p:custDataLst>
                <p:tags r:id="rId4"/>
              </p:custDataLst>
            </p:nvPr>
          </p:nvSpPr>
          <p:spPr bwMode="auto">
            <a:xfrm>
              <a:off x="370109"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defTabSz="932330">
                <a:lnSpc>
                  <a:spcPct val="90000"/>
                </a:lnSpc>
              </a:pPr>
              <a:r>
                <a:rPr lang="en-US" sz="600" dirty="0">
                  <a:ln>
                    <a:solidFill>
                      <a:schemeClr val="bg1">
                        <a:alpha val="0"/>
                      </a:schemeClr>
                    </a:solidFill>
                  </a:ln>
                  <a:solidFill>
                    <a:schemeClr val="tx1"/>
                  </a:solidFill>
                </a:rPr>
                <a:t>LOB applications</a:t>
              </a:r>
            </a:p>
          </p:txBody>
        </p:sp>
        <p:sp>
          <p:nvSpPr>
            <p:cNvPr id="270" name="Donut 59"/>
            <p:cNvSpPr>
              <a:spLocks noChangeAspect="1"/>
            </p:cNvSpPr>
            <p:nvPr/>
          </p:nvSpPr>
          <p:spPr bwMode="auto">
            <a:xfrm>
              <a:off x="587672" y="3258426"/>
              <a:ext cx="256656" cy="276958"/>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600" spc="-50" dirty="0" err="1">
                <a:solidFill>
                  <a:schemeClr val="tx1"/>
                </a:solidFill>
                <a:latin typeface="Segoe UI" pitchFamily="34" charset="0"/>
                <a:ea typeface="Segoe UI" pitchFamily="34" charset="0"/>
                <a:cs typeface="Segoe UI" pitchFamily="34" charset="0"/>
              </a:endParaRPr>
            </a:p>
          </p:txBody>
        </p:sp>
      </p:grpSp>
      <p:grpSp>
        <p:nvGrpSpPr>
          <p:cNvPr id="271" name="Group 270"/>
          <p:cNvGrpSpPr/>
          <p:nvPr/>
        </p:nvGrpSpPr>
        <p:grpSpPr>
          <a:xfrm>
            <a:off x="5523210" y="4574822"/>
            <a:ext cx="556874" cy="556874"/>
            <a:chOff x="1103397" y="2464452"/>
            <a:chExt cx="691781" cy="691781"/>
          </a:xfrm>
          <a:solidFill>
            <a:schemeClr val="accent2"/>
          </a:solidFill>
        </p:grpSpPr>
        <p:sp>
          <p:nvSpPr>
            <p:cNvPr id="272" name="Rectangle 271"/>
            <p:cNvSpPr/>
            <p:nvPr>
              <p:custDataLst>
                <p:tags r:id="rId3"/>
              </p:custDataLst>
            </p:nvPr>
          </p:nvSpPr>
          <p:spPr bwMode="auto">
            <a:xfrm>
              <a:off x="1103397" y="2464452"/>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defTabSz="932472">
                <a:lnSpc>
                  <a:spcPct val="90000"/>
                </a:lnSpc>
              </a:pPr>
              <a:r>
                <a:rPr lang="en-US" sz="600" dirty="0">
                  <a:ln>
                    <a:solidFill>
                      <a:schemeClr val="bg1">
                        <a:alpha val="0"/>
                      </a:schemeClr>
                    </a:solidFill>
                  </a:ln>
                  <a:solidFill>
                    <a:schemeClr val="tx1"/>
                  </a:solidFill>
                </a:rPr>
                <a:t>Web</a:t>
              </a:r>
              <a:endParaRPr lang="en-US" sz="600" dirty="0">
                <a:solidFill>
                  <a:schemeClr val="tx1"/>
                </a:solidFill>
                <a:ea typeface="Segoe UI" pitchFamily="34" charset="0"/>
                <a:cs typeface="Segoe UI" pitchFamily="34" charset="0"/>
              </a:endParaRPr>
            </a:p>
          </p:txBody>
        </p:sp>
        <p:sp>
          <p:nvSpPr>
            <p:cNvPr id="273" name="Rounded Rectangle 18"/>
            <p:cNvSpPr/>
            <p:nvPr/>
          </p:nvSpPr>
          <p:spPr bwMode="auto">
            <a:xfrm>
              <a:off x="1331186" y="2561849"/>
              <a:ext cx="236204" cy="243353"/>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600" spc="-50" dirty="0" err="1">
                <a:solidFill>
                  <a:schemeClr val="tx1"/>
                </a:solidFill>
                <a:latin typeface="Segoe UI" pitchFamily="34" charset="0"/>
                <a:ea typeface="Segoe UI" pitchFamily="34" charset="0"/>
                <a:cs typeface="Segoe UI" pitchFamily="34" charset="0"/>
              </a:endParaRPr>
            </a:p>
          </p:txBody>
        </p:sp>
      </p:grpSp>
      <p:grpSp>
        <p:nvGrpSpPr>
          <p:cNvPr id="274" name="Group 273"/>
          <p:cNvGrpSpPr/>
          <p:nvPr/>
        </p:nvGrpSpPr>
        <p:grpSpPr>
          <a:xfrm>
            <a:off x="6835237" y="3458797"/>
            <a:ext cx="556874" cy="556874"/>
            <a:chOff x="1822857" y="2464452"/>
            <a:chExt cx="691781" cy="691781"/>
          </a:xfrm>
          <a:solidFill>
            <a:schemeClr val="accent2"/>
          </a:solidFill>
        </p:grpSpPr>
        <p:sp>
          <p:nvSpPr>
            <p:cNvPr id="275" name="Rectangle 274"/>
            <p:cNvSpPr/>
            <p:nvPr>
              <p:custDataLst>
                <p:tags r:id="rId2"/>
              </p:custDataLst>
            </p:nvPr>
          </p:nvSpPr>
          <p:spPr bwMode="auto">
            <a:xfrm>
              <a:off x="1822857" y="2464452"/>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defTabSz="932472">
                <a:lnSpc>
                  <a:spcPct val="90000"/>
                </a:lnSpc>
              </a:pPr>
              <a:r>
                <a:rPr lang="en-US" sz="600" dirty="0">
                  <a:ln>
                    <a:solidFill>
                      <a:schemeClr val="bg1">
                        <a:alpha val="0"/>
                      </a:schemeClr>
                    </a:solidFill>
                  </a:ln>
                  <a:solidFill>
                    <a:schemeClr val="tx1"/>
                  </a:solidFill>
                </a:rPr>
                <a:t>Social</a:t>
              </a:r>
              <a:endParaRPr lang="en-US" sz="600" dirty="0">
                <a:solidFill>
                  <a:schemeClr val="tx1"/>
                </a:solidFill>
                <a:ea typeface="Segoe UI" pitchFamily="34" charset="0"/>
                <a:cs typeface="Segoe UI" pitchFamily="34" charset="0"/>
              </a:endParaRPr>
            </a:p>
          </p:txBody>
        </p:sp>
        <p:sp>
          <p:nvSpPr>
            <p:cNvPr id="276" name="Freeform 5"/>
            <p:cNvSpPr>
              <a:spLocks noEditPoints="1"/>
            </p:cNvSpPr>
            <p:nvPr/>
          </p:nvSpPr>
          <p:spPr bwMode="auto">
            <a:xfrm>
              <a:off x="2039038" y="2574721"/>
              <a:ext cx="259418" cy="217623"/>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600"/>
            </a:p>
          </p:txBody>
        </p:sp>
      </p:grpSp>
      <p:grpSp>
        <p:nvGrpSpPr>
          <p:cNvPr id="277" name="Group 276"/>
          <p:cNvGrpSpPr/>
          <p:nvPr/>
        </p:nvGrpSpPr>
        <p:grpSpPr>
          <a:xfrm>
            <a:off x="6596478" y="4538370"/>
            <a:ext cx="556874" cy="556874"/>
            <a:chOff x="2551230" y="3187789"/>
            <a:chExt cx="691781" cy="691781"/>
          </a:xfrm>
          <a:solidFill>
            <a:schemeClr val="accent2"/>
          </a:solidFill>
        </p:grpSpPr>
        <p:sp>
          <p:nvSpPr>
            <p:cNvPr id="278" name="Rectangle 277"/>
            <p:cNvSpPr/>
            <p:nvPr>
              <p:custDataLst>
                <p:tags r:id="rId1"/>
              </p:custDataLst>
            </p:nvPr>
          </p:nvSpPr>
          <p:spPr bwMode="auto">
            <a:xfrm>
              <a:off x="2551230"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defTabSz="932472">
                <a:lnSpc>
                  <a:spcPct val="90000"/>
                </a:lnSpc>
              </a:pPr>
              <a:r>
                <a:rPr lang="en-US" sz="600" dirty="0">
                  <a:ln>
                    <a:solidFill>
                      <a:schemeClr val="bg1">
                        <a:alpha val="0"/>
                      </a:schemeClr>
                    </a:solidFill>
                  </a:ln>
                  <a:solidFill>
                    <a:schemeClr val="tx1"/>
                  </a:solidFill>
                </a:rPr>
                <a:t>Clickstream</a:t>
              </a:r>
              <a:endParaRPr lang="en-US" sz="600" dirty="0">
                <a:solidFill>
                  <a:schemeClr val="tx1"/>
                </a:solidFill>
                <a:ea typeface="Segoe UI" pitchFamily="34" charset="0"/>
                <a:cs typeface="Segoe UI" pitchFamily="34" charset="0"/>
              </a:endParaRPr>
            </a:p>
          </p:txBody>
        </p:sp>
        <p:sp>
          <p:nvSpPr>
            <p:cNvPr id="279" name="Freeform 278"/>
            <p:cNvSpPr>
              <a:spLocks noChangeAspect="1"/>
            </p:cNvSpPr>
            <p:nvPr/>
          </p:nvSpPr>
          <p:spPr bwMode="auto">
            <a:xfrm>
              <a:off x="2746121" y="3280505"/>
              <a:ext cx="301998" cy="304393"/>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600" dirty="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42666170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0-#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5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0-#ppt_w/2"/>
                                          </p:val>
                                        </p:tav>
                                        <p:tav tm="100000">
                                          <p:val>
                                            <p:strVal val="#ppt_x"/>
                                          </p:val>
                                        </p:tav>
                                      </p:tavLst>
                                    </p:anim>
                                    <p:anim calcmode="lin" valueType="num">
                                      <p:cBhvr additive="base">
                                        <p:cTn id="16" dur="500" fill="hold"/>
                                        <p:tgtEl>
                                          <p:spTgt spid="23"/>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75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0-#ppt_w/2"/>
                                          </p:val>
                                        </p:tav>
                                        <p:tav tm="100000">
                                          <p:val>
                                            <p:strVal val="#ppt_x"/>
                                          </p:val>
                                        </p:tav>
                                      </p:tavLst>
                                    </p:anim>
                                    <p:anim calcmode="lin" valueType="num">
                                      <p:cBhvr additive="base">
                                        <p:cTn id="20" dur="500" fill="hold"/>
                                        <p:tgtEl>
                                          <p:spTgt spid="18"/>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100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0-#ppt_w/2"/>
                                          </p:val>
                                        </p:tav>
                                        <p:tav tm="100000">
                                          <p:val>
                                            <p:strVal val="#ppt_x"/>
                                          </p:val>
                                        </p:tav>
                                      </p:tavLst>
                                    </p:anim>
                                    <p:anim calcmode="lin" valueType="num">
                                      <p:cBhvr additive="base">
                                        <p:cTn id="24" dur="500" fill="hold"/>
                                        <p:tgtEl>
                                          <p:spTgt spid="22"/>
                                        </p:tgtEl>
                                        <p:attrNameLst>
                                          <p:attrName>ppt_y</p:attrName>
                                        </p:attrNameLst>
                                      </p:cBhvr>
                                      <p:tavLst>
                                        <p:tav tm="0">
                                          <p:val>
                                            <p:strVal val="#ppt_y"/>
                                          </p:val>
                                        </p:tav>
                                        <p:tav tm="100000">
                                          <p:val>
                                            <p:strVal val="#ppt_y"/>
                                          </p:val>
                                        </p:tav>
                                      </p:tavLst>
                                    </p:anim>
                                  </p:childTnLst>
                                </p:cTn>
                              </p:par>
                              <p:par>
                                <p:cTn id="25" presetID="2" presetClass="entr" presetSubtype="8" decel="100000" fill="hold"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0-#ppt_w/2"/>
                                          </p:val>
                                        </p:tav>
                                        <p:tav tm="100000">
                                          <p:val>
                                            <p:strVal val="#ppt_x"/>
                                          </p:val>
                                        </p:tav>
                                      </p:tavLst>
                                    </p:anim>
                                    <p:anim calcmode="lin" valueType="num">
                                      <p:cBhvr additive="base">
                                        <p:cTn id="28" dur="500" fill="hold"/>
                                        <p:tgtEl>
                                          <p:spTgt spid="19"/>
                                        </p:tgtEl>
                                        <p:attrNameLst>
                                          <p:attrName>ppt_y</p:attrName>
                                        </p:attrNameLst>
                                      </p:cBhvr>
                                      <p:tavLst>
                                        <p:tav tm="0">
                                          <p:val>
                                            <p:strVal val="#ppt_y"/>
                                          </p:val>
                                        </p:tav>
                                        <p:tav tm="100000">
                                          <p:val>
                                            <p:strVal val="#ppt_y"/>
                                          </p:val>
                                        </p:tav>
                                      </p:tavLst>
                                    </p:anim>
                                  </p:childTnLst>
                                </p:cTn>
                              </p:par>
                              <p:par>
                                <p:cTn id="29" presetID="2" presetClass="entr" presetSubtype="8" decel="100000" fill="hold" nodeType="withEffect">
                                  <p:stCondLst>
                                    <p:cond delay="150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0-#ppt_w/2"/>
                                          </p:val>
                                        </p:tav>
                                        <p:tav tm="100000">
                                          <p:val>
                                            <p:strVal val="#ppt_x"/>
                                          </p:val>
                                        </p:tav>
                                      </p:tavLst>
                                    </p:anim>
                                    <p:anim calcmode="lin" valueType="num">
                                      <p:cBhvr additive="base">
                                        <p:cTn id="32" dur="500" fill="hold"/>
                                        <p:tgtEl>
                                          <p:spTgt spid="24"/>
                                        </p:tgtEl>
                                        <p:attrNameLst>
                                          <p:attrName>ppt_y</p:attrName>
                                        </p:attrNameLst>
                                      </p:cBhvr>
                                      <p:tavLst>
                                        <p:tav tm="0">
                                          <p:val>
                                            <p:strVal val="#ppt_y"/>
                                          </p:val>
                                        </p:tav>
                                        <p:tav tm="100000">
                                          <p:val>
                                            <p:strVal val="#ppt_y"/>
                                          </p:val>
                                        </p:tav>
                                      </p:tavLst>
                                    </p:anim>
                                  </p:childTnLst>
                                </p:cTn>
                              </p:par>
                              <p:par>
                                <p:cTn id="33" presetID="2" presetClass="entr" presetSubtype="8" decel="100000" fill="hold" nodeType="withEffect">
                                  <p:stCondLst>
                                    <p:cond delay="175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0-#ppt_w/2"/>
                                          </p:val>
                                        </p:tav>
                                        <p:tav tm="100000">
                                          <p:val>
                                            <p:strVal val="#ppt_x"/>
                                          </p:val>
                                        </p:tav>
                                      </p:tavLst>
                                    </p:anim>
                                    <p:anim calcmode="lin" valueType="num">
                                      <p:cBhvr additive="base">
                                        <p:cTn id="36" dur="500" fill="hold"/>
                                        <p:tgtEl>
                                          <p:spTgt spid="20"/>
                                        </p:tgtEl>
                                        <p:attrNameLst>
                                          <p:attrName>ppt_y</p:attrName>
                                        </p:attrNameLst>
                                      </p:cBhvr>
                                      <p:tavLst>
                                        <p:tav tm="0">
                                          <p:val>
                                            <p:strVal val="#ppt_y"/>
                                          </p:val>
                                        </p:tav>
                                        <p:tav tm="100000">
                                          <p:val>
                                            <p:strVal val="#ppt_y"/>
                                          </p:val>
                                        </p:tav>
                                      </p:tavLst>
                                    </p:anim>
                                  </p:childTnLst>
                                </p:cTn>
                              </p:par>
                            </p:childTnLst>
                          </p:cTn>
                        </p:par>
                        <p:par>
                          <p:cTn id="37" fill="hold">
                            <p:stCondLst>
                              <p:cond delay="2250"/>
                            </p:stCondLst>
                            <p:childTnLst>
                              <p:par>
                                <p:cTn id="38" presetID="10" presetClass="entr" presetSubtype="0" fill="hold" nodeType="after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500"/>
                                        <p:tgtEl>
                                          <p:spTgt spid="2"/>
                                        </p:tgtEl>
                                      </p:cBhvr>
                                    </p:animEffect>
                                  </p:childTnLst>
                                </p:cTn>
                              </p:par>
                            </p:childTnLst>
                          </p:cTn>
                        </p:par>
                        <p:par>
                          <p:cTn id="41" fill="hold">
                            <p:stCondLst>
                              <p:cond delay="2750"/>
                            </p:stCondLst>
                            <p:childTnLst>
                              <p:par>
                                <p:cTn id="42" presetID="22" presetClass="entr" presetSubtype="8" fill="hold" nodeType="after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wipe(left)">
                                      <p:cBhvr>
                                        <p:cTn id="44" dur="500"/>
                                        <p:tgtEl>
                                          <p:spTgt spid="58"/>
                                        </p:tgtEl>
                                      </p:cBhvr>
                                    </p:animEffect>
                                  </p:childTnLst>
                                </p:cTn>
                              </p:par>
                              <p:par>
                                <p:cTn id="45" presetID="22" presetClass="entr" presetSubtype="8" fill="hold" nodeType="withEffect">
                                  <p:stCondLst>
                                    <p:cond delay="250"/>
                                  </p:stCondLst>
                                  <p:childTnLst>
                                    <p:set>
                                      <p:cBhvr>
                                        <p:cTn id="46" dur="1" fill="hold">
                                          <p:stCondLst>
                                            <p:cond delay="0"/>
                                          </p:stCondLst>
                                        </p:cTn>
                                        <p:tgtEl>
                                          <p:spTgt spid="59"/>
                                        </p:tgtEl>
                                        <p:attrNameLst>
                                          <p:attrName>style.visibility</p:attrName>
                                        </p:attrNameLst>
                                      </p:cBhvr>
                                      <p:to>
                                        <p:strVal val="visible"/>
                                      </p:to>
                                    </p:set>
                                    <p:animEffect transition="in" filter="wipe(left)">
                                      <p:cBhvr>
                                        <p:cTn id="47" dur="500"/>
                                        <p:tgtEl>
                                          <p:spTgt spid="59"/>
                                        </p:tgtEl>
                                      </p:cBhvr>
                                    </p:animEffect>
                                  </p:childTnLst>
                                </p:cTn>
                              </p:par>
                              <p:par>
                                <p:cTn id="48" presetID="22" presetClass="entr" presetSubtype="8" fill="hold" nodeType="withEffect">
                                  <p:stCondLst>
                                    <p:cond delay="0"/>
                                  </p:stCondLst>
                                  <p:childTnLst>
                                    <p:set>
                                      <p:cBhvr>
                                        <p:cTn id="49" dur="1" fill="hold">
                                          <p:stCondLst>
                                            <p:cond delay="0"/>
                                          </p:stCondLst>
                                        </p:cTn>
                                        <p:tgtEl>
                                          <p:spTgt spid="61"/>
                                        </p:tgtEl>
                                        <p:attrNameLst>
                                          <p:attrName>style.visibility</p:attrName>
                                        </p:attrNameLst>
                                      </p:cBhvr>
                                      <p:to>
                                        <p:strVal val="visible"/>
                                      </p:to>
                                    </p:set>
                                    <p:animEffect transition="in" filter="wipe(left)">
                                      <p:cBhvr>
                                        <p:cTn id="50" dur="500"/>
                                        <p:tgtEl>
                                          <p:spTgt spid="61"/>
                                        </p:tgtEl>
                                      </p:cBhvr>
                                    </p:animEffect>
                                  </p:childTnLst>
                                </p:cTn>
                              </p:par>
                              <p:par>
                                <p:cTn id="51" presetID="22" presetClass="entr" presetSubtype="8" fill="hold" nodeType="withEffect">
                                  <p:stCondLst>
                                    <p:cond delay="250"/>
                                  </p:stCondLst>
                                  <p:childTnLst>
                                    <p:set>
                                      <p:cBhvr>
                                        <p:cTn id="52" dur="1" fill="hold">
                                          <p:stCondLst>
                                            <p:cond delay="0"/>
                                          </p:stCondLst>
                                        </p:cTn>
                                        <p:tgtEl>
                                          <p:spTgt spid="63"/>
                                        </p:tgtEl>
                                        <p:attrNameLst>
                                          <p:attrName>style.visibility</p:attrName>
                                        </p:attrNameLst>
                                      </p:cBhvr>
                                      <p:to>
                                        <p:strVal val="visible"/>
                                      </p:to>
                                    </p:set>
                                    <p:animEffect transition="in" filter="wipe(left)">
                                      <p:cBhvr>
                                        <p:cTn id="53" dur="500"/>
                                        <p:tgtEl>
                                          <p:spTgt spid="63"/>
                                        </p:tgtEl>
                                      </p:cBhvr>
                                    </p:animEffect>
                                  </p:childTnLst>
                                </p:cTn>
                              </p:par>
                              <p:par>
                                <p:cTn id="54" presetID="22" presetClass="entr" presetSubtype="8" fill="hold" nodeType="withEffect">
                                  <p:stCondLst>
                                    <p:cond delay="0"/>
                                  </p:stCondLst>
                                  <p:childTnLst>
                                    <p:set>
                                      <p:cBhvr>
                                        <p:cTn id="55" dur="1" fill="hold">
                                          <p:stCondLst>
                                            <p:cond delay="0"/>
                                          </p:stCondLst>
                                        </p:cTn>
                                        <p:tgtEl>
                                          <p:spTgt spid="65"/>
                                        </p:tgtEl>
                                        <p:attrNameLst>
                                          <p:attrName>style.visibility</p:attrName>
                                        </p:attrNameLst>
                                      </p:cBhvr>
                                      <p:to>
                                        <p:strVal val="visible"/>
                                      </p:to>
                                    </p:set>
                                    <p:animEffect transition="in" filter="wipe(left)">
                                      <p:cBhvr>
                                        <p:cTn id="56" dur="500"/>
                                        <p:tgtEl>
                                          <p:spTgt spid="65"/>
                                        </p:tgtEl>
                                      </p:cBhvr>
                                    </p:animEffect>
                                  </p:childTnLst>
                                </p:cTn>
                              </p:par>
                              <p:par>
                                <p:cTn id="57" presetID="22" presetClass="entr" presetSubtype="8" fill="hold" nodeType="withEffect">
                                  <p:stCondLst>
                                    <p:cond delay="250"/>
                                  </p:stCondLst>
                                  <p:childTnLst>
                                    <p:set>
                                      <p:cBhvr>
                                        <p:cTn id="58" dur="1" fill="hold">
                                          <p:stCondLst>
                                            <p:cond delay="0"/>
                                          </p:stCondLst>
                                        </p:cTn>
                                        <p:tgtEl>
                                          <p:spTgt spid="67"/>
                                        </p:tgtEl>
                                        <p:attrNameLst>
                                          <p:attrName>style.visibility</p:attrName>
                                        </p:attrNameLst>
                                      </p:cBhvr>
                                      <p:to>
                                        <p:strVal val="visible"/>
                                      </p:to>
                                    </p:set>
                                    <p:animEffect transition="in" filter="wipe(left)">
                                      <p:cBhvr>
                                        <p:cTn id="59" dur="500"/>
                                        <p:tgtEl>
                                          <p:spTgt spid="67"/>
                                        </p:tgtEl>
                                      </p:cBhvr>
                                    </p:animEffect>
                                  </p:childTnLst>
                                </p:cTn>
                              </p:par>
                              <p:par>
                                <p:cTn id="60" presetID="10" presetClass="entr" presetSubtype="0" fill="hold" grpId="0" nodeType="withEffect">
                                  <p:stCondLst>
                                    <p:cond delay="250"/>
                                  </p:stCondLst>
                                  <p:childTnLst>
                                    <p:set>
                                      <p:cBhvr>
                                        <p:cTn id="61" dur="1" fill="hold">
                                          <p:stCondLst>
                                            <p:cond delay="0"/>
                                          </p:stCondLst>
                                        </p:cTn>
                                        <p:tgtEl>
                                          <p:spTgt spid="76"/>
                                        </p:tgtEl>
                                        <p:attrNameLst>
                                          <p:attrName>style.visibility</p:attrName>
                                        </p:attrNameLst>
                                      </p:cBhvr>
                                      <p:to>
                                        <p:strVal val="visible"/>
                                      </p:to>
                                    </p:set>
                                    <p:animEffect transition="in" filter="fade">
                                      <p:cBhvr>
                                        <p:cTn id="62" dur="500"/>
                                        <p:tgtEl>
                                          <p:spTgt spid="76"/>
                                        </p:tgtEl>
                                      </p:cBhvr>
                                    </p:animEffect>
                                  </p:childTnLst>
                                </p:cTn>
                              </p:par>
                              <p:par>
                                <p:cTn id="63" presetID="10" presetClass="entr" presetSubtype="0" fill="hold" grpId="0" nodeType="withEffect">
                                  <p:stCondLst>
                                    <p:cond delay="500"/>
                                  </p:stCondLst>
                                  <p:childTnLst>
                                    <p:set>
                                      <p:cBhvr>
                                        <p:cTn id="64" dur="1" fill="hold">
                                          <p:stCondLst>
                                            <p:cond delay="0"/>
                                          </p:stCondLst>
                                        </p:cTn>
                                        <p:tgtEl>
                                          <p:spTgt spid="77"/>
                                        </p:tgtEl>
                                        <p:attrNameLst>
                                          <p:attrName>style.visibility</p:attrName>
                                        </p:attrNameLst>
                                      </p:cBhvr>
                                      <p:to>
                                        <p:strVal val="visible"/>
                                      </p:to>
                                    </p:set>
                                    <p:animEffect transition="in" filter="fade">
                                      <p:cBhvr>
                                        <p:cTn id="65" dur="500"/>
                                        <p:tgtEl>
                                          <p:spTgt spid="77"/>
                                        </p:tgtEl>
                                      </p:cBhvr>
                                    </p:animEffect>
                                  </p:childTnLst>
                                </p:cTn>
                              </p:par>
                            </p:childTnLst>
                          </p:cTn>
                        </p:par>
                        <p:par>
                          <p:cTn id="66" fill="hold">
                            <p:stCondLst>
                              <p:cond delay="3750"/>
                            </p:stCondLst>
                            <p:childTnLst>
                              <p:par>
                                <p:cTn id="67" presetID="10" presetClass="entr" presetSubtype="0" fill="hold" nodeType="afterEffect">
                                  <p:stCondLst>
                                    <p:cond delay="0"/>
                                  </p:stCondLst>
                                  <p:childTnLst>
                                    <p:set>
                                      <p:cBhvr>
                                        <p:cTn id="68" dur="1" fill="hold">
                                          <p:stCondLst>
                                            <p:cond delay="0"/>
                                          </p:stCondLst>
                                        </p:cTn>
                                        <p:tgtEl>
                                          <p:spTgt spid="268"/>
                                        </p:tgtEl>
                                        <p:attrNameLst>
                                          <p:attrName>style.visibility</p:attrName>
                                        </p:attrNameLst>
                                      </p:cBhvr>
                                      <p:to>
                                        <p:strVal val="visible"/>
                                      </p:to>
                                    </p:set>
                                    <p:animEffect transition="in" filter="fade">
                                      <p:cBhvr>
                                        <p:cTn id="69" dur="500"/>
                                        <p:tgtEl>
                                          <p:spTgt spid="268"/>
                                        </p:tgtEl>
                                      </p:cBhvr>
                                    </p:animEffect>
                                  </p:childTnLst>
                                </p:cTn>
                              </p:par>
                              <p:par>
                                <p:cTn id="70" presetID="10" presetClass="entr" presetSubtype="0" fill="hold" nodeType="withEffect">
                                  <p:stCondLst>
                                    <p:cond delay="0"/>
                                  </p:stCondLst>
                                  <p:childTnLst>
                                    <p:set>
                                      <p:cBhvr>
                                        <p:cTn id="71" dur="1" fill="hold">
                                          <p:stCondLst>
                                            <p:cond delay="0"/>
                                          </p:stCondLst>
                                        </p:cTn>
                                        <p:tgtEl>
                                          <p:spTgt spid="251"/>
                                        </p:tgtEl>
                                        <p:attrNameLst>
                                          <p:attrName>style.visibility</p:attrName>
                                        </p:attrNameLst>
                                      </p:cBhvr>
                                      <p:to>
                                        <p:strVal val="visible"/>
                                      </p:to>
                                    </p:set>
                                    <p:animEffect transition="in" filter="fade">
                                      <p:cBhvr>
                                        <p:cTn id="72" dur="500"/>
                                        <p:tgtEl>
                                          <p:spTgt spid="251"/>
                                        </p:tgtEl>
                                      </p:cBhvr>
                                    </p:animEffect>
                                  </p:childTnLst>
                                </p:cTn>
                              </p:par>
                              <p:par>
                                <p:cTn id="73" presetID="10" presetClass="entr" presetSubtype="0" fill="hold" nodeType="withEffect">
                                  <p:stCondLst>
                                    <p:cond delay="0"/>
                                  </p:stCondLst>
                                  <p:childTnLst>
                                    <p:set>
                                      <p:cBhvr>
                                        <p:cTn id="74" dur="1" fill="hold">
                                          <p:stCondLst>
                                            <p:cond delay="0"/>
                                          </p:stCondLst>
                                        </p:cTn>
                                        <p:tgtEl>
                                          <p:spTgt spid="274"/>
                                        </p:tgtEl>
                                        <p:attrNameLst>
                                          <p:attrName>style.visibility</p:attrName>
                                        </p:attrNameLst>
                                      </p:cBhvr>
                                      <p:to>
                                        <p:strVal val="visible"/>
                                      </p:to>
                                    </p:set>
                                    <p:animEffect transition="in" filter="fade">
                                      <p:cBhvr>
                                        <p:cTn id="75" dur="500"/>
                                        <p:tgtEl>
                                          <p:spTgt spid="274"/>
                                        </p:tgtEl>
                                      </p:cBhvr>
                                    </p:animEffect>
                                  </p:childTnLst>
                                </p:cTn>
                              </p:par>
                              <p:par>
                                <p:cTn id="76" presetID="10" presetClass="entr" presetSubtype="0" fill="hold" nodeType="withEffect">
                                  <p:stCondLst>
                                    <p:cond delay="0"/>
                                  </p:stCondLst>
                                  <p:childTnLst>
                                    <p:set>
                                      <p:cBhvr>
                                        <p:cTn id="77" dur="1" fill="hold">
                                          <p:stCondLst>
                                            <p:cond delay="0"/>
                                          </p:stCondLst>
                                        </p:cTn>
                                        <p:tgtEl>
                                          <p:spTgt spid="265"/>
                                        </p:tgtEl>
                                        <p:attrNameLst>
                                          <p:attrName>style.visibility</p:attrName>
                                        </p:attrNameLst>
                                      </p:cBhvr>
                                      <p:to>
                                        <p:strVal val="visible"/>
                                      </p:to>
                                    </p:set>
                                    <p:animEffect transition="in" filter="fade">
                                      <p:cBhvr>
                                        <p:cTn id="78" dur="500"/>
                                        <p:tgtEl>
                                          <p:spTgt spid="265"/>
                                        </p:tgtEl>
                                      </p:cBhvr>
                                    </p:animEffect>
                                  </p:childTnLst>
                                </p:cTn>
                              </p:par>
                              <p:par>
                                <p:cTn id="79" presetID="10" presetClass="entr" presetSubtype="0" fill="hold" nodeType="withEffect">
                                  <p:stCondLst>
                                    <p:cond delay="0"/>
                                  </p:stCondLst>
                                  <p:childTnLst>
                                    <p:set>
                                      <p:cBhvr>
                                        <p:cTn id="80" dur="1" fill="hold">
                                          <p:stCondLst>
                                            <p:cond delay="0"/>
                                          </p:stCondLst>
                                        </p:cTn>
                                        <p:tgtEl>
                                          <p:spTgt spid="262"/>
                                        </p:tgtEl>
                                        <p:attrNameLst>
                                          <p:attrName>style.visibility</p:attrName>
                                        </p:attrNameLst>
                                      </p:cBhvr>
                                      <p:to>
                                        <p:strVal val="visible"/>
                                      </p:to>
                                    </p:set>
                                    <p:animEffect transition="in" filter="fade">
                                      <p:cBhvr>
                                        <p:cTn id="81" dur="500"/>
                                        <p:tgtEl>
                                          <p:spTgt spid="262"/>
                                        </p:tgtEl>
                                      </p:cBhvr>
                                    </p:animEffect>
                                  </p:childTnLst>
                                </p:cTn>
                              </p:par>
                              <p:par>
                                <p:cTn id="82" presetID="10" presetClass="entr" presetSubtype="0" fill="hold" nodeType="withEffect">
                                  <p:stCondLst>
                                    <p:cond delay="0"/>
                                  </p:stCondLst>
                                  <p:childTnLst>
                                    <p:set>
                                      <p:cBhvr>
                                        <p:cTn id="83" dur="1" fill="hold">
                                          <p:stCondLst>
                                            <p:cond delay="0"/>
                                          </p:stCondLst>
                                        </p:cTn>
                                        <p:tgtEl>
                                          <p:spTgt spid="277"/>
                                        </p:tgtEl>
                                        <p:attrNameLst>
                                          <p:attrName>style.visibility</p:attrName>
                                        </p:attrNameLst>
                                      </p:cBhvr>
                                      <p:to>
                                        <p:strVal val="visible"/>
                                      </p:to>
                                    </p:set>
                                    <p:animEffect transition="in" filter="fade">
                                      <p:cBhvr>
                                        <p:cTn id="84" dur="500"/>
                                        <p:tgtEl>
                                          <p:spTgt spid="277"/>
                                        </p:tgtEl>
                                      </p:cBhvr>
                                    </p:animEffect>
                                  </p:childTnLst>
                                </p:cTn>
                              </p:par>
                              <p:par>
                                <p:cTn id="85" presetID="10" presetClass="entr" presetSubtype="0" fill="hold" nodeType="withEffect">
                                  <p:stCondLst>
                                    <p:cond delay="0"/>
                                  </p:stCondLst>
                                  <p:childTnLst>
                                    <p:set>
                                      <p:cBhvr>
                                        <p:cTn id="86" dur="1" fill="hold">
                                          <p:stCondLst>
                                            <p:cond delay="0"/>
                                          </p:stCondLst>
                                        </p:cTn>
                                        <p:tgtEl>
                                          <p:spTgt spid="271"/>
                                        </p:tgtEl>
                                        <p:attrNameLst>
                                          <p:attrName>style.visibility</p:attrName>
                                        </p:attrNameLst>
                                      </p:cBhvr>
                                      <p:to>
                                        <p:strVal val="visible"/>
                                      </p:to>
                                    </p:set>
                                    <p:animEffect transition="in" filter="fade">
                                      <p:cBhvr>
                                        <p:cTn id="87" dur="500"/>
                                        <p:tgtEl>
                                          <p:spTgt spid="271"/>
                                        </p:tgtEl>
                                      </p:cBhvr>
                                    </p:animEffect>
                                  </p:childTnLst>
                                </p:cTn>
                              </p:par>
                              <p:par>
                                <p:cTn id="88" presetID="10" presetClass="entr" presetSubtype="0" fill="hold" nodeType="withEffect">
                                  <p:stCondLst>
                                    <p:cond delay="0"/>
                                  </p:stCondLst>
                                  <p:childTnLst>
                                    <p:set>
                                      <p:cBhvr>
                                        <p:cTn id="89" dur="1" fill="hold">
                                          <p:stCondLst>
                                            <p:cond delay="0"/>
                                          </p:stCondLst>
                                        </p:cTn>
                                        <p:tgtEl>
                                          <p:spTgt spid="257"/>
                                        </p:tgtEl>
                                        <p:attrNameLst>
                                          <p:attrName>style.visibility</p:attrName>
                                        </p:attrNameLst>
                                      </p:cBhvr>
                                      <p:to>
                                        <p:strVal val="visible"/>
                                      </p:to>
                                    </p:set>
                                    <p:animEffect transition="in" filter="fade">
                                      <p:cBhvr>
                                        <p:cTn id="90" dur="500"/>
                                        <p:tgtEl>
                                          <p:spTgt spid="257"/>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79"/>
                                        </p:tgtEl>
                                        <p:attrNameLst>
                                          <p:attrName>style.visibility</p:attrName>
                                        </p:attrNameLst>
                                      </p:cBhvr>
                                      <p:to>
                                        <p:strVal val="visible"/>
                                      </p:to>
                                    </p:set>
                                    <p:animEffect transition="in" filter="wipe(left)">
                                      <p:cBhvr>
                                        <p:cTn id="95" dur="500"/>
                                        <p:tgtEl>
                                          <p:spTgt spid="79"/>
                                        </p:tgtEl>
                                      </p:cBhvr>
                                    </p:animEffect>
                                  </p:childTnLst>
                                </p:cTn>
                              </p:par>
                              <p:par>
                                <p:cTn id="96" presetID="22" presetClass="entr" presetSubtype="8" fill="hold" nodeType="withEffect">
                                  <p:stCondLst>
                                    <p:cond delay="0"/>
                                  </p:stCondLst>
                                  <p:childTnLst>
                                    <p:set>
                                      <p:cBhvr>
                                        <p:cTn id="97" dur="1" fill="hold">
                                          <p:stCondLst>
                                            <p:cond delay="0"/>
                                          </p:stCondLst>
                                        </p:cTn>
                                        <p:tgtEl>
                                          <p:spTgt spid="81"/>
                                        </p:tgtEl>
                                        <p:attrNameLst>
                                          <p:attrName>style.visibility</p:attrName>
                                        </p:attrNameLst>
                                      </p:cBhvr>
                                      <p:to>
                                        <p:strVal val="visible"/>
                                      </p:to>
                                    </p:set>
                                    <p:animEffect transition="in" filter="wipe(left)">
                                      <p:cBhvr>
                                        <p:cTn id="98" dur="500"/>
                                        <p:tgtEl>
                                          <p:spTgt spid="81"/>
                                        </p:tgtEl>
                                      </p:cBhvr>
                                    </p:animEffect>
                                  </p:childTnLst>
                                </p:cTn>
                              </p:par>
                              <p:par>
                                <p:cTn id="99" presetID="22" presetClass="entr" presetSubtype="8" fill="hold" nodeType="withEffect">
                                  <p:stCondLst>
                                    <p:cond delay="0"/>
                                  </p:stCondLst>
                                  <p:childTnLst>
                                    <p:set>
                                      <p:cBhvr>
                                        <p:cTn id="100" dur="1" fill="hold">
                                          <p:stCondLst>
                                            <p:cond delay="0"/>
                                          </p:stCondLst>
                                        </p:cTn>
                                        <p:tgtEl>
                                          <p:spTgt spid="90"/>
                                        </p:tgtEl>
                                        <p:attrNameLst>
                                          <p:attrName>style.visibility</p:attrName>
                                        </p:attrNameLst>
                                      </p:cBhvr>
                                      <p:to>
                                        <p:strVal val="visible"/>
                                      </p:to>
                                    </p:set>
                                    <p:animEffect transition="in" filter="wipe(left)">
                                      <p:cBhvr>
                                        <p:cTn id="101" dur="500"/>
                                        <p:tgtEl>
                                          <p:spTgt spid="90"/>
                                        </p:tgtEl>
                                      </p:cBhvr>
                                    </p:animEffect>
                                  </p:childTnLst>
                                </p:cTn>
                              </p:par>
                              <p:par>
                                <p:cTn id="102" presetID="22" presetClass="entr" presetSubtype="8" fill="hold" nodeType="withEffect">
                                  <p:stCondLst>
                                    <p:cond delay="0"/>
                                  </p:stCondLst>
                                  <p:childTnLst>
                                    <p:set>
                                      <p:cBhvr>
                                        <p:cTn id="103" dur="1" fill="hold">
                                          <p:stCondLst>
                                            <p:cond delay="0"/>
                                          </p:stCondLst>
                                        </p:cTn>
                                        <p:tgtEl>
                                          <p:spTgt spid="85"/>
                                        </p:tgtEl>
                                        <p:attrNameLst>
                                          <p:attrName>style.visibility</p:attrName>
                                        </p:attrNameLst>
                                      </p:cBhvr>
                                      <p:to>
                                        <p:strVal val="visible"/>
                                      </p:to>
                                    </p:set>
                                    <p:animEffect transition="in" filter="wipe(left)">
                                      <p:cBhvr>
                                        <p:cTn id="104" dur="500"/>
                                        <p:tgtEl>
                                          <p:spTgt spid="85"/>
                                        </p:tgtEl>
                                      </p:cBhvr>
                                    </p:animEffect>
                                  </p:childTnLst>
                                </p:cTn>
                              </p:par>
                              <p:par>
                                <p:cTn id="105" presetID="22" presetClass="entr" presetSubtype="8" fill="hold" nodeType="withEffect">
                                  <p:stCondLst>
                                    <p:cond delay="0"/>
                                  </p:stCondLst>
                                  <p:childTnLst>
                                    <p:set>
                                      <p:cBhvr>
                                        <p:cTn id="106" dur="1" fill="hold">
                                          <p:stCondLst>
                                            <p:cond delay="0"/>
                                          </p:stCondLst>
                                        </p:cTn>
                                        <p:tgtEl>
                                          <p:spTgt spid="87"/>
                                        </p:tgtEl>
                                        <p:attrNameLst>
                                          <p:attrName>style.visibility</p:attrName>
                                        </p:attrNameLst>
                                      </p:cBhvr>
                                      <p:to>
                                        <p:strVal val="visible"/>
                                      </p:to>
                                    </p:set>
                                    <p:animEffect transition="in" filter="wipe(left)">
                                      <p:cBhvr>
                                        <p:cTn id="107" dur="500"/>
                                        <p:tgtEl>
                                          <p:spTgt spid="87"/>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4"/>
                                        </p:tgtEl>
                                        <p:attrNameLst>
                                          <p:attrName>style.visibility</p:attrName>
                                        </p:attrNameLst>
                                      </p:cBhvr>
                                      <p:to>
                                        <p:strVal val="visible"/>
                                      </p:to>
                                    </p:set>
                                    <p:animEffect transition="in" filter="fade">
                                      <p:cBhvr>
                                        <p:cTn id="110" dur="500"/>
                                        <p:tgtEl>
                                          <p:spTgt spid="84"/>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83"/>
                                        </p:tgtEl>
                                        <p:attrNameLst>
                                          <p:attrName>style.visibility</p:attrName>
                                        </p:attrNameLst>
                                      </p:cBhvr>
                                      <p:to>
                                        <p:strVal val="visible"/>
                                      </p:to>
                                    </p:set>
                                    <p:animEffect transition="in" filter="fade">
                                      <p:cBhvr>
                                        <p:cTn id="113" dur="500"/>
                                        <p:tgtEl>
                                          <p:spTgt spid="83"/>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89"/>
                                        </p:tgtEl>
                                        <p:attrNameLst>
                                          <p:attrName>style.visibility</p:attrName>
                                        </p:attrNameLst>
                                      </p:cBhvr>
                                      <p:to>
                                        <p:strVal val="visible"/>
                                      </p:to>
                                    </p:set>
                                    <p:animEffect transition="in" filter="fade">
                                      <p:cBhvr>
                                        <p:cTn id="116" dur="500"/>
                                        <p:tgtEl>
                                          <p:spTgt spid="89"/>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86"/>
                                        </p:tgtEl>
                                        <p:attrNameLst>
                                          <p:attrName>style.visibility</p:attrName>
                                        </p:attrNameLst>
                                      </p:cBhvr>
                                      <p:to>
                                        <p:strVal val="visible"/>
                                      </p:to>
                                    </p:set>
                                    <p:animEffect transition="in" filter="fade">
                                      <p:cBhvr>
                                        <p:cTn id="119" dur="500"/>
                                        <p:tgtEl>
                                          <p:spTgt spid="86"/>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88"/>
                                        </p:tgtEl>
                                        <p:attrNameLst>
                                          <p:attrName>style.visibility</p:attrName>
                                        </p:attrNameLst>
                                      </p:cBhvr>
                                      <p:to>
                                        <p:strVal val="visible"/>
                                      </p:to>
                                    </p:set>
                                    <p:animEffect transition="in" filter="fade">
                                      <p:cBhvr>
                                        <p:cTn id="122" dur="500"/>
                                        <p:tgtEl>
                                          <p:spTgt spid="88"/>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78"/>
                                        </p:tgtEl>
                                        <p:attrNameLst>
                                          <p:attrName>style.visibility</p:attrName>
                                        </p:attrNameLst>
                                      </p:cBhvr>
                                      <p:to>
                                        <p:strVal val="visible"/>
                                      </p:to>
                                    </p:set>
                                    <p:animEffect transition="in" filter="fade">
                                      <p:cBhvr>
                                        <p:cTn id="125"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8" grpId="0" animBg="1"/>
      <p:bldP spid="83" grpId="0"/>
      <p:bldP spid="84" grpId="0"/>
      <p:bldP spid="86" grpId="0"/>
      <p:bldP spid="88" grpId="0"/>
      <p:bldP spid="8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07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a:t>Data Lake + Data Warehouse Better Together</a:t>
            </a:r>
          </a:p>
        </p:txBody>
      </p:sp>
      <p:sp>
        <p:nvSpPr>
          <p:cNvPr id="82" name="Double Bracket 81"/>
          <p:cNvSpPr/>
          <p:nvPr/>
        </p:nvSpPr>
        <p:spPr>
          <a:xfrm>
            <a:off x="2847975" y="1733549"/>
            <a:ext cx="6666314" cy="4202113"/>
          </a:xfrm>
          <a:prstGeom prst="bracketPair">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extBox 1"/>
          <p:cNvSpPr txBox="1"/>
          <p:nvPr/>
        </p:nvSpPr>
        <p:spPr>
          <a:xfrm>
            <a:off x="353713" y="2460180"/>
            <a:ext cx="2636874" cy="4283699"/>
          </a:xfrm>
          <a:prstGeom prst="rect">
            <a:avLst/>
          </a:prstGeom>
          <a:noFill/>
        </p:spPr>
        <p:txBody>
          <a:bodyPr wrap="square" lIns="182880" tIns="146304" rIns="182880" bIns="146304" rtlCol="0">
            <a:noAutofit/>
          </a:bodyPr>
          <a:lstStyle/>
          <a:p>
            <a:pPr>
              <a:lnSpc>
                <a:spcPct val="90000"/>
              </a:lnSpc>
              <a:spcBef>
                <a:spcPts val="600"/>
              </a:spcBef>
              <a:spcAft>
                <a:spcPts val="600"/>
              </a:spcAft>
            </a:pPr>
            <a:r>
              <a:rPr lang="en-US" sz="1800" dirty="0">
                <a:solidFill>
                  <a:schemeClr val="tx2"/>
                </a:solidFill>
              </a:rPr>
              <a:t>What happened?</a:t>
            </a:r>
          </a:p>
          <a:p>
            <a:pPr>
              <a:lnSpc>
                <a:spcPct val="90000"/>
              </a:lnSpc>
              <a:spcBef>
                <a:spcPts val="600"/>
              </a:spcBef>
              <a:spcAft>
                <a:spcPts val="600"/>
              </a:spcAft>
            </a:pPr>
            <a:r>
              <a:rPr lang="en-US" sz="1800" dirty="0">
                <a:solidFill>
                  <a:schemeClr val="tx2"/>
                </a:solidFill>
              </a:rPr>
              <a:t>What is happening?</a:t>
            </a:r>
          </a:p>
          <a:p>
            <a:pPr>
              <a:lnSpc>
                <a:spcPct val="90000"/>
              </a:lnSpc>
              <a:spcBef>
                <a:spcPts val="600"/>
              </a:spcBef>
              <a:spcAft>
                <a:spcPts val="600"/>
              </a:spcAft>
            </a:pPr>
            <a:r>
              <a:rPr lang="en-US" sz="1800" dirty="0">
                <a:solidFill>
                  <a:schemeClr val="tx2"/>
                </a:solidFill>
              </a:rPr>
              <a:t>Why did it happen?</a:t>
            </a:r>
          </a:p>
          <a:p>
            <a:pPr>
              <a:lnSpc>
                <a:spcPct val="90000"/>
              </a:lnSpc>
              <a:spcBef>
                <a:spcPts val="600"/>
              </a:spcBef>
              <a:spcAft>
                <a:spcPts val="600"/>
              </a:spcAft>
            </a:pPr>
            <a:r>
              <a:rPr lang="en-US" sz="1800" dirty="0">
                <a:solidFill>
                  <a:schemeClr val="tx2"/>
                </a:solidFill>
              </a:rPr>
              <a:t>What are key relationships?</a:t>
            </a:r>
          </a:p>
        </p:txBody>
      </p:sp>
      <p:sp>
        <p:nvSpPr>
          <p:cNvPr id="83" name="TextBox 82"/>
          <p:cNvSpPr txBox="1"/>
          <p:nvPr/>
        </p:nvSpPr>
        <p:spPr>
          <a:xfrm>
            <a:off x="9456738" y="2555216"/>
            <a:ext cx="2922186" cy="4283699"/>
          </a:xfrm>
          <a:prstGeom prst="rect">
            <a:avLst/>
          </a:prstGeom>
          <a:noFill/>
        </p:spPr>
        <p:txBody>
          <a:bodyPr wrap="square" lIns="182880" tIns="146304" rIns="182880" bIns="146304" rtlCol="0">
            <a:noAutofit/>
          </a:bodyPr>
          <a:lstStyle/>
          <a:p>
            <a:pPr>
              <a:lnSpc>
                <a:spcPct val="90000"/>
              </a:lnSpc>
              <a:spcBef>
                <a:spcPts val="600"/>
              </a:spcBef>
              <a:spcAft>
                <a:spcPts val="600"/>
              </a:spcAft>
            </a:pPr>
            <a:r>
              <a:rPr lang="en-US" sz="1800" dirty="0">
                <a:solidFill>
                  <a:schemeClr val="tx2">
                    <a:lumMod val="40000"/>
                    <a:lumOff val="60000"/>
                  </a:schemeClr>
                </a:solidFill>
              </a:rPr>
              <a:t>What will happen?</a:t>
            </a:r>
          </a:p>
          <a:p>
            <a:pPr>
              <a:lnSpc>
                <a:spcPct val="90000"/>
              </a:lnSpc>
              <a:spcBef>
                <a:spcPts val="600"/>
              </a:spcBef>
              <a:spcAft>
                <a:spcPts val="600"/>
              </a:spcAft>
            </a:pPr>
            <a:r>
              <a:rPr lang="en-US" sz="1800" dirty="0">
                <a:solidFill>
                  <a:schemeClr val="tx2">
                    <a:lumMod val="40000"/>
                    <a:lumOff val="60000"/>
                  </a:schemeClr>
                </a:solidFill>
              </a:rPr>
              <a:t>What if?</a:t>
            </a:r>
          </a:p>
          <a:p>
            <a:pPr>
              <a:lnSpc>
                <a:spcPct val="90000"/>
              </a:lnSpc>
              <a:spcBef>
                <a:spcPts val="600"/>
              </a:spcBef>
              <a:spcAft>
                <a:spcPts val="600"/>
              </a:spcAft>
            </a:pPr>
            <a:r>
              <a:rPr lang="en-US" sz="1800" dirty="0">
                <a:solidFill>
                  <a:schemeClr val="tx2">
                    <a:lumMod val="40000"/>
                    <a:lumOff val="60000"/>
                  </a:schemeClr>
                </a:solidFill>
              </a:rPr>
              <a:t>How risky is it?</a:t>
            </a:r>
          </a:p>
          <a:p>
            <a:pPr>
              <a:lnSpc>
                <a:spcPct val="90000"/>
              </a:lnSpc>
              <a:spcBef>
                <a:spcPts val="600"/>
              </a:spcBef>
              <a:spcAft>
                <a:spcPts val="600"/>
              </a:spcAft>
            </a:pPr>
            <a:r>
              <a:rPr lang="en-US" sz="1800" dirty="0">
                <a:solidFill>
                  <a:schemeClr val="tx2">
                    <a:lumMod val="40000"/>
                    <a:lumOff val="60000"/>
                  </a:schemeClr>
                </a:solidFill>
              </a:rPr>
              <a:t>What should happen?</a:t>
            </a:r>
          </a:p>
          <a:p>
            <a:pPr>
              <a:lnSpc>
                <a:spcPct val="90000"/>
              </a:lnSpc>
              <a:spcBef>
                <a:spcPts val="600"/>
              </a:spcBef>
              <a:spcAft>
                <a:spcPts val="600"/>
              </a:spcAft>
            </a:pPr>
            <a:r>
              <a:rPr lang="en-US" sz="1800" dirty="0">
                <a:solidFill>
                  <a:schemeClr val="tx2">
                    <a:lumMod val="40000"/>
                    <a:lumOff val="60000"/>
                  </a:schemeClr>
                </a:solidFill>
              </a:rPr>
              <a:t>What is the best option?</a:t>
            </a:r>
          </a:p>
          <a:p>
            <a:pPr>
              <a:lnSpc>
                <a:spcPct val="90000"/>
              </a:lnSpc>
              <a:spcBef>
                <a:spcPts val="600"/>
              </a:spcBef>
              <a:spcAft>
                <a:spcPts val="600"/>
              </a:spcAft>
            </a:pPr>
            <a:r>
              <a:rPr lang="en-US" sz="1800" dirty="0">
                <a:solidFill>
                  <a:schemeClr val="tx2">
                    <a:lumMod val="40000"/>
                    <a:lumOff val="60000"/>
                  </a:schemeClr>
                </a:solidFill>
              </a:rPr>
              <a:t>How can I optimize?</a:t>
            </a:r>
          </a:p>
        </p:txBody>
      </p:sp>
      <p:grpSp>
        <p:nvGrpSpPr>
          <p:cNvPr id="84" name="Group 83"/>
          <p:cNvGrpSpPr/>
          <p:nvPr/>
        </p:nvGrpSpPr>
        <p:grpSpPr>
          <a:xfrm>
            <a:off x="3319691" y="2029271"/>
            <a:ext cx="1593700" cy="3497261"/>
            <a:chOff x="9135679" y="974111"/>
            <a:chExt cx="2743499" cy="6020414"/>
          </a:xfrm>
        </p:grpSpPr>
        <p:sp>
          <p:nvSpPr>
            <p:cNvPr id="85" name="Rectangle 84">
              <a:hlinkClick r:id="rId11" action="ppaction://hlinksldjump"/>
            </p:cNvPr>
            <p:cNvSpPr/>
            <p:nvPr/>
          </p:nvSpPr>
          <p:spPr bwMode="auto">
            <a:xfrm>
              <a:off x="9461293" y="1787745"/>
              <a:ext cx="2092272" cy="3207864"/>
            </a:xfrm>
            <a:prstGeom prst="rect">
              <a:avLst/>
            </a:prstGeom>
            <a:solidFill>
              <a:srgbClr val="E6E6E6"/>
            </a:solidFill>
            <a:ln w="19050" cap="flat" cmpd="sng" algn="ctr">
              <a:noFill/>
              <a:prstDash val="solid"/>
              <a:miter lim="800000"/>
              <a:headEnd type="none" w="med" len="med"/>
              <a:tailEnd type="none" w="med" len="med"/>
            </a:ln>
            <a:effectLst/>
          </p:spPr>
          <p:txBody>
            <a:bodyPr rot="0" spcFirstLastPara="0" vertOverflow="overflow" horzOverflow="overflow" vert="horz" wrap="square" lIns="186521" tIns="139891" rIns="186521" bIns="46630" numCol="1" spcCol="0" rtlCol="0" fromWordArt="0" anchor="t" anchorCtr="0" forceAA="0" compatLnSpc="1">
              <a:prstTxWarp prst="textNoShape">
                <a:avLst/>
              </a:prstTxWarp>
              <a:noAutofit/>
            </a:bodyPr>
            <a:lstStyle/>
            <a:p>
              <a:pPr defTabSz="792388">
                <a:lnSpc>
                  <a:spcPct val="90000"/>
                </a:lnSpc>
                <a:defRPr/>
              </a:pPr>
              <a:endParaRPr lang="en-US" sz="700" kern="0" dirty="0">
                <a:ln>
                  <a:solidFill>
                    <a:srgbClr val="FFFFFF">
                      <a:alpha val="0"/>
                    </a:srgbClr>
                  </a:solidFill>
                </a:ln>
                <a:gradFill>
                  <a:gsLst>
                    <a:gs pos="85841">
                      <a:srgbClr val="000000"/>
                    </a:gs>
                    <a:gs pos="0">
                      <a:srgbClr val="000000"/>
                    </a:gs>
                  </a:gsLst>
                  <a:lin ang="5400000" scaled="0"/>
                </a:gradFill>
                <a:latin typeface="Segoe UI Light"/>
              </a:endParaRPr>
            </a:p>
          </p:txBody>
        </p:sp>
        <p:grpSp>
          <p:nvGrpSpPr>
            <p:cNvPr id="86" name="Group 85"/>
            <p:cNvGrpSpPr/>
            <p:nvPr/>
          </p:nvGrpSpPr>
          <p:grpSpPr>
            <a:xfrm>
              <a:off x="9452815" y="5026784"/>
              <a:ext cx="2092272" cy="924731"/>
              <a:chOff x="9461293" y="4995609"/>
              <a:chExt cx="2092272" cy="924731"/>
            </a:xfrm>
          </p:grpSpPr>
          <p:sp>
            <p:nvSpPr>
              <p:cNvPr id="115" name="Rectangle 114"/>
              <p:cNvSpPr/>
              <p:nvPr/>
            </p:nvSpPr>
            <p:spPr>
              <a:xfrm>
                <a:off x="9461293" y="4995609"/>
                <a:ext cx="2092272" cy="92473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45720" rIns="0" rtlCol="0" anchor="t" anchorCtr="0"/>
              <a:lstStyle/>
              <a:p>
                <a:pPr algn="ctr"/>
                <a:r>
                  <a:rPr lang="en-US" sz="900" dirty="0">
                    <a:solidFill>
                      <a:schemeClr val="tx1"/>
                    </a:solidFill>
                    <a:latin typeface="Segoe UI Semibold" panose="020B0702040204020203" pitchFamily="34" charset="0"/>
                  </a:rPr>
                  <a:t>Data sources</a:t>
                </a:r>
              </a:p>
            </p:txBody>
          </p:sp>
          <p:sp>
            <p:nvSpPr>
              <p:cNvPr id="116" name="TextBox 115"/>
              <p:cNvSpPr txBox="1"/>
              <p:nvPr/>
            </p:nvSpPr>
            <p:spPr>
              <a:xfrm>
                <a:off x="9814278" y="5694467"/>
                <a:ext cx="349235" cy="143054"/>
              </a:xfrm>
              <a:prstGeom prst="rect">
                <a:avLst/>
              </a:prstGeom>
              <a:noFill/>
            </p:spPr>
            <p:txBody>
              <a:bodyPr wrap="square" lIns="0" tIns="0" rIns="0" bIns="0" rtlCol="0">
                <a:spAutoFit/>
              </a:bodyPr>
              <a:lstStyle/>
              <a:p>
                <a:pPr>
                  <a:lnSpc>
                    <a:spcPct val="90000"/>
                  </a:lnSpc>
                </a:pPr>
                <a:r>
                  <a:rPr lang="en-US" sz="600" dirty="0">
                    <a:ln>
                      <a:solidFill>
                        <a:schemeClr val="bg1">
                          <a:alpha val="0"/>
                        </a:schemeClr>
                      </a:solidFill>
                    </a:ln>
                    <a:gradFill>
                      <a:gsLst>
                        <a:gs pos="0">
                          <a:schemeClr val="accent1"/>
                        </a:gs>
                        <a:gs pos="100000">
                          <a:schemeClr val="accent1"/>
                        </a:gs>
                      </a:gsLst>
                      <a:lin ang="5400000" scaled="1"/>
                    </a:gradFill>
                  </a:rPr>
                  <a:t>OLTP</a:t>
                </a:r>
              </a:p>
            </p:txBody>
          </p:sp>
          <p:grpSp>
            <p:nvGrpSpPr>
              <p:cNvPr id="117" name="Group 116"/>
              <p:cNvGrpSpPr/>
              <p:nvPr/>
            </p:nvGrpSpPr>
            <p:grpSpPr>
              <a:xfrm>
                <a:off x="9857448" y="5423225"/>
                <a:ext cx="200394" cy="224458"/>
                <a:chOff x="1447438" y="3993203"/>
                <a:chExt cx="656000" cy="1195540"/>
              </a:xfrm>
            </p:grpSpPr>
            <p:sp>
              <p:nvSpPr>
                <p:cNvPr id="130" name="Freeform 129"/>
                <p:cNvSpPr/>
                <p:nvPr/>
              </p:nvSpPr>
              <p:spPr>
                <a:xfrm>
                  <a:off x="1447438" y="3993203"/>
                  <a:ext cx="656000" cy="119554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1" name="Oval 130"/>
                <p:cNvSpPr/>
                <p:nvPr/>
              </p:nvSpPr>
              <p:spPr>
                <a:xfrm>
                  <a:off x="1501819" y="4049582"/>
                  <a:ext cx="532616" cy="2376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118" name="TextBox 117"/>
              <p:cNvSpPr txBox="1"/>
              <p:nvPr/>
            </p:nvSpPr>
            <p:spPr>
              <a:xfrm>
                <a:off x="10236415" y="5694467"/>
                <a:ext cx="255538" cy="143054"/>
              </a:xfrm>
              <a:prstGeom prst="rect">
                <a:avLst/>
              </a:prstGeom>
              <a:noFill/>
            </p:spPr>
            <p:txBody>
              <a:bodyPr wrap="square" lIns="0" tIns="0" rIns="0" bIns="0" rtlCol="0">
                <a:spAutoFit/>
              </a:bodyPr>
              <a:lstStyle/>
              <a:p>
                <a:pPr>
                  <a:lnSpc>
                    <a:spcPct val="90000"/>
                  </a:lnSpc>
                </a:pPr>
                <a:r>
                  <a:rPr lang="en-US" sz="600" dirty="0">
                    <a:ln>
                      <a:solidFill>
                        <a:schemeClr val="bg1">
                          <a:alpha val="0"/>
                        </a:schemeClr>
                      </a:solidFill>
                    </a:ln>
                    <a:gradFill>
                      <a:gsLst>
                        <a:gs pos="0">
                          <a:schemeClr val="accent1"/>
                        </a:gs>
                        <a:gs pos="100000">
                          <a:schemeClr val="accent1"/>
                        </a:gs>
                      </a:gsLst>
                      <a:lin ang="5400000" scaled="1"/>
                    </a:gradFill>
                  </a:rPr>
                  <a:t>ERP</a:t>
                </a:r>
              </a:p>
            </p:txBody>
          </p:sp>
          <p:grpSp>
            <p:nvGrpSpPr>
              <p:cNvPr id="119" name="Group 118"/>
              <p:cNvGrpSpPr/>
              <p:nvPr/>
            </p:nvGrpSpPr>
            <p:grpSpPr>
              <a:xfrm>
                <a:off x="10240587" y="5423225"/>
                <a:ext cx="200394" cy="224458"/>
                <a:chOff x="1447438" y="3993203"/>
                <a:chExt cx="656000" cy="1195540"/>
              </a:xfrm>
            </p:grpSpPr>
            <p:sp>
              <p:nvSpPr>
                <p:cNvPr id="128" name="Freeform 127"/>
                <p:cNvSpPr/>
                <p:nvPr/>
              </p:nvSpPr>
              <p:spPr>
                <a:xfrm>
                  <a:off x="1447438" y="3993203"/>
                  <a:ext cx="656000" cy="119554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9" name="Oval 128"/>
                <p:cNvSpPr/>
                <p:nvPr/>
              </p:nvSpPr>
              <p:spPr>
                <a:xfrm>
                  <a:off x="1501819" y="4049582"/>
                  <a:ext cx="532616" cy="2376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120" name="TextBox 119"/>
              <p:cNvSpPr txBox="1"/>
              <p:nvPr/>
            </p:nvSpPr>
            <p:spPr>
              <a:xfrm>
                <a:off x="10589644" y="5694467"/>
                <a:ext cx="332771" cy="143054"/>
              </a:xfrm>
              <a:prstGeom prst="rect">
                <a:avLst/>
              </a:prstGeom>
              <a:noFill/>
            </p:spPr>
            <p:txBody>
              <a:bodyPr wrap="square" lIns="0" tIns="0" rIns="0" bIns="0" rtlCol="0">
                <a:spAutoFit/>
              </a:bodyPr>
              <a:lstStyle/>
              <a:p>
                <a:pPr>
                  <a:lnSpc>
                    <a:spcPct val="90000"/>
                  </a:lnSpc>
                </a:pPr>
                <a:r>
                  <a:rPr lang="en-US" sz="600" dirty="0">
                    <a:ln>
                      <a:solidFill>
                        <a:schemeClr val="bg1">
                          <a:alpha val="0"/>
                        </a:schemeClr>
                      </a:solidFill>
                    </a:ln>
                    <a:gradFill>
                      <a:gsLst>
                        <a:gs pos="0">
                          <a:schemeClr val="accent1"/>
                        </a:gs>
                        <a:gs pos="100000">
                          <a:schemeClr val="accent1"/>
                        </a:gs>
                      </a:gsLst>
                      <a:lin ang="5400000" scaled="1"/>
                    </a:gradFill>
                  </a:rPr>
                  <a:t>CRM</a:t>
                </a:r>
              </a:p>
            </p:txBody>
          </p:sp>
          <p:grpSp>
            <p:nvGrpSpPr>
              <p:cNvPr id="121" name="Group 120"/>
              <p:cNvGrpSpPr/>
              <p:nvPr/>
            </p:nvGrpSpPr>
            <p:grpSpPr>
              <a:xfrm>
                <a:off x="10612507" y="5423225"/>
                <a:ext cx="200394" cy="224458"/>
                <a:chOff x="1447438" y="3993203"/>
                <a:chExt cx="656000" cy="1195540"/>
              </a:xfrm>
            </p:grpSpPr>
            <p:sp>
              <p:nvSpPr>
                <p:cNvPr id="126" name="Freeform 125"/>
                <p:cNvSpPr/>
                <p:nvPr/>
              </p:nvSpPr>
              <p:spPr>
                <a:xfrm>
                  <a:off x="1447438" y="3993203"/>
                  <a:ext cx="656000" cy="119554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7" name="Oval 126"/>
                <p:cNvSpPr/>
                <p:nvPr/>
              </p:nvSpPr>
              <p:spPr>
                <a:xfrm>
                  <a:off x="1501819" y="4049582"/>
                  <a:ext cx="532616" cy="2376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122" name="TextBox 121"/>
              <p:cNvSpPr txBox="1"/>
              <p:nvPr/>
            </p:nvSpPr>
            <p:spPr>
              <a:xfrm>
                <a:off x="10969154" y="5694468"/>
                <a:ext cx="261193" cy="102152"/>
              </a:xfrm>
              <a:prstGeom prst="rect">
                <a:avLst/>
              </a:prstGeom>
              <a:noFill/>
            </p:spPr>
            <p:txBody>
              <a:bodyPr wrap="square" lIns="0" tIns="0" rIns="0" bIns="0" rtlCol="0">
                <a:noAutofit/>
              </a:bodyPr>
              <a:lstStyle/>
              <a:p>
                <a:pPr>
                  <a:lnSpc>
                    <a:spcPct val="90000"/>
                  </a:lnSpc>
                </a:pPr>
                <a:r>
                  <a:rPr lang="en-US" sz="600" dirty="0">
                    <a:ln>
                      <a:solidFill>
                        <a:schemeClr val="bg1">
                          <a:alpha val="0"/>
                        </a:schemeClr>
                      </a:solidFill>
                    </a:ln>
                    <a:gradFill>
                      <a:gsLst>
                        <a:gs pos="0">
                          <a:schemeClr val="accent1"/>
                        </a:gs>
                        <a:gs pos="100000">
                          <a:schemeClr val="accent1"/>
                        </a:gs>
                      </a:gsLst>
                      <a:lin ang="5400000" scaled="1"/>
                    </a:gradFill>
                  </a:rPr>
                  <a:t>LOB</a:t>
                </a:r>
              </a:p>
            </p:txBody>
          </p:sp>
          <p:grpSp>
            <p:nvGrpSpPr>
              <p:cNvPr id="123" name="Group 122"/>
              <p:cNvGrpSpPr/>
              <p:nvPr/>
            </p:nvGrpSpPr>
            <p:grpSpPr>
              <a:xfrm>
                <a:off x="10964138" y="5423225"/>
                <a:ext cx="200394" cy="224458"/>
                <a:chOff x="1447438" y="3993203"/>
                <a:chExt cx="656000" cy="1195540"/>
              </a:xfrm>
            </p:grpSpPr>
            <p:sp>
              <p:nvSpPr>
                <p:cNvPr id="124" name="Freeform 123"/>
                <p:cNvSpPr/>
                <p:nvPr/>
              </p:nvSpPr>
              <p:spPr>
                <a:xfrm>
                  <a:off x="1447438" y="3993203"/>
                  <a:ext cx="656000" cy="119554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5" name="Oval 124"/>
                <p:cNvSpPr/>
                <p:nvPr/>
              </p:nvSpPr>
              <p:spPr>
                <a:xfrm>
                  <a:off x="1501819" y="4049582"/>
                  <a:ext cx="532616" cy="2376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grpSp>
          <p:nvGrpSpPr>
            <p:cNvPr id="87" name="Group 86"/>
            <p:cNvGrpSpPr/>
            <p:nvPr/>
          </p:nvGrpSpPr>
          <p:grpSpPr>
            <a:xfrm>
              <a:off x="9543087" y="3919690"/>
              <a:ext cx="1920240" cy="1005840"/>
              <a:chOff x="9543087" y="3919690"/>
              <a:chExt cx="1920240" cy="1005840"/>
            </a:xfrm>
          </p:grpSpPr>
          <p:sp>
            <p:nvSpPr>
              <p:cNvPr id="104" name="Rectangle 103"/>
              <p:cNvSpPr/>
              <p:nvPr/>
            </p:nvSpPr>
            <p:spPr bwMode="auto">
              <a:xfrm>
                <a:off x="9543087" y="3919690"/>
                <a:ext cx="1920240" cy="1005840"/>
              </a:xfrm>
              <a:prstGeom prst="rect">
                <a:avLst/>
              </a:prstGeom>
              <a:solidFill>
                <a:schemeClr val="accent5"/>
              </a:solidFill>
              <a:ln w="1905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149174" numCol="1" spcCol="0" rtlCol="0" fromWordArt="0" anchor="t" anchorCtr="0" forceAA="0" compatLnSpc="1">
                <a:prstTxWarp prst="textNoShape">
                  <a:avLst/>
                </a:prstTxWarp>
                <a:noAutofit/>
              </a:bodyPr>
              <a:lstStyle/>
              <a:p>
                <a:pPr algn="ctr" defTabSz="792083">
                  <a:lnSpc>
                    <a:spcPct val="90000"/>
                  </a:lnSpc>
                </a:pPr>
                <a:r>
                  <a:rPr lang="en-US" sz="900" dirty="0">
                    <a:gradFill>
                      <a:gsLst>
                        <a:gs pos="0">
                          <a:schemeClr val="bg1"/>
                        </a:gs>
                        <a:gs pos="100000">
                          <a:schemeClr val="bg1"/>
                        </a:gs>
                      </a:gsLst>
                      <a:lin ang="5400000" scaled="1"/>
                    </a:gradFill>
                    <a:latin typeface="Segoe UI Semibold" panose="020B0702040204020203" pitchFamily="34" charset="0"/>
                  </a:rPr>
                  <a:t>ETL</a:t>
                </a:r>
              </a:p>
              <a:p>
                <a:pPr algn="ctr" defTabSz="792083">
                  <a:lnSpc>
                    <a:spcPct val="90000"/>
                  </a:lnSpc>
                </a:pPr>
                <a:endParaRPr lang="en-US" sz="1000" dirty="0">
                  <a:gradFill>
                    <a:gsLst>
                      <a:gs pos="0">
                        <a:srgbClr val="505050"/>
                      </a:gs>
                      <a:gs pos="100000">
                        <a:srgbClr val="505050"/>
                      </a:gs>
                    </a:gsLst>
                    <a:lin ang="5400000" scaled="0"/>
                  </a:gradFill>
                </a:endParaRPr>
              </a:p>
            </p:txBody>
          </p:sp>
          <p:grpSp>
            <p:nvGrpSpPr>
              <p:cNvPr id="105" name="Group 104"/>
              <p:cNvGrpSpPr/>
              <p:nvPr/>
            </p:nvGrpSpPr>
            <p:grpSpPr>
              <a:xfrm>
                <a:off x="9805782" y="4290015"/>
                <a:ext cx="321352" cy="360437"/>
                <a:chOff x="3759908" y="2727063"/>
                <a:chExt cx="313303" cy="460770"/>
              </a:xfrm>
            </p:grpSpPr>
            <p:grpSp>
              <p:nvGrpSpPr>
                <p:cNvPr id="111" name="Group 110"/>
                <p:cNvGrpSpPr/>
                <p:nvPr/>
              </p:nvGrpSpPr>
              <p:grpSpPr>
                <a:xfrm>
                  <a:off x="3759908" y="2853911"/>
                  <a:ext cx="244335" cy="333922"/>
                  <a:chOff x="1447428" y="3993203"/>
                  <a:chExt cx="656000" cy="1195540"/>
                </a:xfrm>
              </p:grpSpPr>
              <p:sp>
                <p:nvSpPr>
                  <p:cNvPr id="113" name="Freeform 112"/>
                  <p:cNvSpPr/>
                  <p:nvPr/>
                </p:nvSpPr>
                <p:spPr>
                  <a:xfrm>
                    <a:off x="1447428" y="3993203"/>
                    <a:ext cx="656000" cy="119554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4" name="Oval 113"/>
                  <p:cNvSpPr/>
                  <p:nvPr/>
                </p:nvSpPr>
                <p:spPr>
                  <a:xfrm>
                    <a:off x="1501819" y="4049582"/>
                    <a:ext cx="532616" cy="23768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112" name="Freeform 36"/>
                <p:cNvSpPr>
                  <a:spLocks/>
                </p:cNvSpPr>
                <p:nvPr/>
              </p:nvSpPr>
              <p:spPr bwMode="auto">
                <a:xfrm rot="4500000">
                  <a:off x="3837481" y="2724921"/>
                  <a:ext cx="233588" cy="237872"/>
                </a:xfrm>
                <a:custGeom>
                  <a:avLst/>
                  <a:gdLst/>
                  <a:ahLst/>
                  <a:cxnLst>
                    <a:cxn ang="0">
                      <a:pos x="769" y="780"/>
                    </a:cxn>
                    <a:cxn ang="0">
                      <a:pos x="103" y="291"/>
                    </a:cxn>
                    <a:cxn ang="0">
                      <a:pos x="0" y="313"/>
                    </a:cxn>
                    <a:cxn ang="0">
                      <a:pos x="212" y="0"/>
                    </a:cxn>
                    <a:cxn ang="0">
                      <a:pos x="400" y="313"/>
                    </a:cxn>
                    <a:cxn ang="0">
                      <a:pos x="297" y="291"/>
                    </a:cxn>
                    <a:cxn ang="0">
                      <a:pos x="770" y="780"/>
                    </a:cxn>
                  </a:cxnLst>
                  <a:rect l="0" t="0" r="r" b="b"/>
                  <a:pathLst>
                    <a:path w="770" h="781">
                      <a:moveTo>
                        <a:pt x="769" y="780"/>
                      </a:moveTo>
                      <a:cubicBezTo>
                        <a:pt x="20" y="781"/>
                        <a:pt x="103" y="291"/>
                        <a:pt x="103" y="291"/>
                      </a:cubicBezTo>
                      <a:cubicBezTo>
                        <a:pt x="0" y="313"/>
                        <a:pt x="0" y="313"/>
                        <a:pt x="0" y="313"/>
                      </a:cubicBezTo>
                      <a:cubicBezTo>
                        <a:pt x="212" y="0"/>
                        <a:pt x="212" y="0"/>
                        <a:pt x="212" y="0"/>
                      </a:cubicBezTo>
                      <a:cubicBezTo>
                        <a:pt x="305" y="207"/>
                        <a:pt x="400" y="313"/>
                        <a:pt x="400" y="313"/>
                      </a:cubicBezTo>
                      <a:cubicBezTo>
                        <a:pt x="297" y="291"/>
                        <a:pt x="297" y="291"/>
                        <a:pt x="297" y="291"/>
                      </a:cubicBezTo>
                      <a:cubicBezTo>
                        <a:pt x="297" y="291"/>
                        <a:pt x="228" y="688"/>
                        <a:pt x="770" y="780"/>
                      </a:cubicBezTo>
                    </a:path>
                  </a:pathLst>
                </a:custGeom>
                <a:solidFill>
                  <a:schemeClr val="bg1"/>
                </a:solidFill>
                <a:ln w="9525">
                  <a:noFill/>
                  <a:round/>
                  <a:headEnd/>
                  <a:tailEnd/>
                </a:ln>
              </p:spPr>
              <p:txBody>
                <a:bodyPr vert="horz" wrap="square" lIns="93260" tIns="46630" rIns="93260" bIns="46630" numCol="1" anchor="t" anchorCtr="0" compatLnSpc="1">
                  <a:prstTxWarp prst="textNoShape">
                    <a:avLst/>
                  </a:prstTxWarp>
                </a:bodyPr>
                <a:lstStyle/>
                <a:p>
                  <a:endParaRPr lang="en-US" sz="1050"/>
                </a:p>
              </p:txBody>
            </p:sp>
          </p:grpSp>
          <p:grpSp>
            <p:nvGrpSpPr>
              <p:cNvPr id="106" name="Group 105"/>
              <p:cNvGrpSpPr/>
              <p:nvPr/>
            </p:nvGrpSpPr>
            <p:grpSpPr>
              <a:xfrm>
                <a:off x="10250967" y="4329161"/>
                <a:ext cx="970170" cy="304481"/>
                <a:chOff x="3375167" y="2601492"/>
                <a:chExt cx="1182903" cy="486781"/>
              </a:xfrm>
            </p:grpSpPr>
            <p:sp>
              <p:nvSpPr>
                <p:cNvPr id="107" name="Freeform 30"/>
                <p:cNvSpPr>
                  <a:spLocks noEditPoints="1"/>
                </p:cNvSpPr>
                <p:nvPr/>
              </p:nvSpPr>
              <p:spPr bwMode="auto">
                <a:xfrm>
                  <a:off x="3375167" y="2601492"/>
                  <a:ext cx="382565" cy="486781"/>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p>
                  <a:pPr defTabSz="932376"/>
                  <a:endParaRPr lang="en-US" sz="800">
                    <a:solidFill>
                      <a:srgbClr val="000000"/>
                    </a:solidFill>
                  </a:endParaRPr>
                </a:p>
              </p:txBody>
            </p:sp>
            <p:sp>
              <p:nvSpPr>
                <p:cNvPr id="108" name="Freeform 30"/>
                <p:cNvSpPr>
                  <a:spLocks noEditPoints="1"/>
                </p:cNvSpPr>
                <p:nvPr/>
              </p:nvSpPr>
              <p:spPr bwMode="auto">
                <a:xfrm>
                  <a:off x="4175505" y="2601492"/>
                  <a:ext cx="382565" cy="486781"/>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p>
                  <a:pPr defTabSz="932376"/>
                  <a:endParaRPr lang="en-US" sz="800">
                    <a:solidFill>
                      <a:srgbClr val="000000"/>
                    </a:solidFill>
                  </a:endParaRPr>
                </a:p>
              </p:txBody>
            </p:sp>
            <p:sp>
              <p:nvSpPr>
                <p:cNvPr id="109" name="Freeform 26"/>
                <p:cNvSpPr>
                  <a:spLocks/>
                </p:cNvSpPr>
                <p:nvPr/>
              </p:nvSpPr>
              <p:spPr bwMode="auto">
                <a:xfrm>
                  <a:off x="4018456" y="2738982"/>
                  <a:ext cx="102583" cy="184795"/>
                </a:xfrm>
                <a:custGeom>
                  <a:avLst/>
                  <a:gdLst>
                    <a:gd name="T0" fmla="*/ 66 w 68"/>
                    <a:gd name="T1" fmla="*/ 57 h 123"/>
                    <a:gd name="T2" fmla="*/ 12 w 68"/>
                    <a:gd name="T3" fmla="*/ 2 h 123"/>
                    <a:gd name="T4" fmla="*/ 4 w 68"/>
                    <a:gd name="T5" fmla="*/ 1 h 123"/>
                    <a:gd name="T6" fmla="*/ 0 w 68"/>
                    <a:gd name="T7" fmla="*/ 7 h 123"/>
                    <a:gd name="T8" fmla="*/ 0 w 68"/>
                    <a:gd name="T9" fmla="*/ 116 h 123"/>
                    <a:gd name="T10" fmla="*/ 4 w 68"/>
                    <a:gd name="T11" fmla="*/ 123 h 123"/>
                    <a:gd name="T12" fmla="*/ 7 w 68"/>
                    <a:gd name="T13" fmla="*/ 123 h 123"/>
                    <a:gd name="T14" fmla="*/ 12 w 68"/>
                    <a:gd name="T15" fmla="*/ 121 h 123"/>
                    <a:gd name="T16" fmla="*/ 66 w 68"/>
                    <a:gd name="T17" fmla="*/ 66 h 123"/>
                    <a:gd name="T18" fmla="*/ 68 w 68"/>
                    <a:gd name="T19" fmla="*/ 62 h 123"/>
                    <a:gd name="T20" fmla="*/ 66 w 68"/>
                    <a:gd name="T21" fmla="*/ 5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123">
                      <a:moveTo>
                        <a:pt x="66" y="57"/>
                      </a:moveTo>
                      <a:cubicBezTo>
                        <a:pt x="12" y="2"/>
                        <a:pt x="12" y="2"/>
                        <a:pt x="12" y="2"/>
                      </a:cubicBezTo>
                      <a:cubicBezTo>
                        <a:pt x="10" y="0"/>
                        <a:pt x="7" y="0"/>
                        <a:pt x="4" y="1"/>
                      </a:cubicBezTo>
                      <a:cubicBezTo>
                        <a:pt x="2" y="2"/>
                        <a:pt x="0" y="4"/>
                        <a:pt x="0" y="7"/>
                      </a:cubicBezTo>
                      <a:cubicBezTo>
                        <a:pt x="0" y="116"/>
                        <a:pt x="0" y="116"/>
                        <a:pt x="0" y="116"/>
                      </a:cubicBezTo>
                      <a:cubicBezTo>
                        <a:pt x="0" y="119"/>
                        <a:pt x="2" y="122"/>
                        <a:pt x="4" y="123"/>
                      </a:cubicBezTo>
                      <a:cubicBezTo>
                        <a:pt x="5" y="123"/>
                        <a:pt x="6" y="123"/>
                        <a:pt x="7" y="123"/>
                      </a:cubicBezTo>
                      <a:cubicBezTo>
                        <a:pt x="9" y="123"/>
                        <a:pt x="10" y="123"/>
                        <a:pt x="12" y="121"/>
                      </a:cubicBezTo>
                      <a:cubicBezTo>
                        <a:pt x="66" y="66"/>
                        <a:pt x="66" y="66"/>
                        <a:pt x="66" y="66"/>
                      </a:cubicBezTo>
                      <a:cubicBezTo>
                        <a:pt x="68" y="65"/>
                        <a:pt x="68" y="63"/>
                        <a:pt x="68" y="62"/>
                      </a:cubicBezTo>
                      <a:cubicBezTo>
                        <a:pt x="68" y="60"/>
                        <a:pt x="68" y="58"/>
                        <a:pt x="66" y="57"/>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376"/>
                  <a:endParaRPr lang="en-US" sz="800">
                    <a:solidFill>
                      <a:srgbClr val="000000"/>
                    </a:solidFill>
                  </a:endParaRPr>
                </a:p>
              </p:txBody>
            </p:sp>
            <p:sp>
              <p:nvSpPr>
                <p:cNvPr id="110" name="Freeform 26"/>
                <p:cNvSpPr>
                  <a:spLocks/>
                </p:cNvSpPr>
                <p:nvPr/>
              </p:nvSpPr>
              <p:spPr bwMode="auto">
                <a:xfrm flipH="1">
                  <a:off x="3810893" y="2735897"/>
                  <a:ext cx="102583" cy="184795"/>
                </a:xfrm>
                <a:custGeom>
                  <a:avLst/>
                  <a:gdLst>
                    <a:gd name="T0" fmla="*/ 66 w 68"/>
                    <a:gd name="T1" fmla="*/ 57 h 123"/>
                    <a:gd name="T2" fmla="*/ 12 w 68"/>
                    <a:gd name="T3" fmla="*/ 2 h 123"/>
                    <a:gd name="T4" fmla="*/ 4 w 68"/>
                    <a:gd name="T5" fmla="*/ 1 h 123"/>
                    <a:gd name="T6" fmla="*/ 0 w 68"/>
                    <a:gd name="T7" fmla="*/ 7 h 123"/>
                    <a:gd name="T8" fmla="*/ 0 w 68"/>
                    <a:gd name="T9" fmla="*/ 116 h 123"/>
                    <a:gd name="T10" fmla="*/ 4 w 68"/>
                    <a:gd name="T11" fmla="*/ 123 h 123"/>
                    <a:gd name="T12" fmla="*/ 7 w 68"/>
                    <a:gd name="T13" fmla="*/ 123 h 123"/>
                    <a:gd name="T14" fmla="*/ 12 w 68"/>
                    <a:gd name="T15" fmla="*/ 121 h 123"/>
                    <a:gd name="T16" fmla="*/ 66 w 68"/>
                    <a:gd name="T17" fmla="*/ 66 h 123"/>
                    <a:gd name="T18" fmla="*/ 68 w 68"/>
                    <a:gd name="T19" fmla="*/ 62 h 123"/>
                    <a:gd name="T20" fmla="*/ 66 w 68"/>
                    <a:gd name="T21" fmla="*/ 5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123">
                      <a:moveTo>
                        <a:pt x="66" y="57"/>
                      </a:moveTo>
                      <a:cubicBezTo>
                        <a:pt x="12" y="2"/>
                        <a:pt x="12" y="2"/>
                        <a:pt x="12" y="2"/>
                      </a:cubicBezTo>
                      <a:cubicBezTo>
                        <a:pt x="10" y="0"/>
                        <a:pt x="7" y="0"/>
                        <a:pt x="4" y="1"/>
                      </a:cubicBezTo>
                      <a:cubicBezTo>
                        <a:pt x="2" y="2"/>
                        <a:pt x="0" y="4"/>
                        <a:pt x="0" y="7"/>
                      </a:cubicBezTo>
                      <a:cubicBezTo>
                        <a:pt x="0" y="116"/>
                        <a:pt x="0" y="116"/>
                        <a:pt x="0" y="116"/>
                      </a:cubicBezTo>
                      <a:cubicBezTo>
                        <a:pt x="0" y="119"/>
                        <a:pt x="2" y="122"/>
                        <a:pt x="4" y="123"/>
                      </a:cubicBezTo>
                      <a:cubicBezTo>
                        <a:pt x="5" y="123"/>
                        <a:pt x="6" y="123"/>
                        <a:pt x="7" y="123"/>
                      </a:cubicBezTo>
                      <a:cubicBezTo>
                        <a:pt x="9" y="123"/>
                        <a:pt x="10" y="123"/>
                        <a:pt x="12" y="121"/>
                      </a:cubicBezTo>
                      <a:cubicBezTo>
                        <a:pt x="66" y="66"/>
                        <a:pt x="66" y="66"/>
                        <a:pt x="66" y="66"/>
                      </a:cubicBezTo>
                      <a:cubicBezTo>
                        <a:pt x="68" y="65"/>
                        <a:pt x="68" y="63"/>
                        <a:pt x="68" y="62"/>
                      </a:cubicBezTo>
                      <a:cubicBezTo>
                        <a:pt x="68" y="60"/>
                        <a:pt x="68" y="58"/>
                        <a:pt x="66" y="57"/>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376"/>
                  <a:endParaRPr lang="en-US" sz="800">
                    <a:solidFill>
                      <a:srgbClr val="000000"/>
                    </a:solidFill>
                  </a:endParaRPr>
                </a:p>
              </p:txBody>
            </p:sp>
          </p:grpSp>
        </p:grpSp>
        <p:grpSp>
          <p:nvGrpSpPr>
            <p:cNvPr id="88" name="Group 87"/>
            <p:cNvGrpSpPr/>
            <p:nvPr/>
          </p:nvGrpSpPr>
          <p:grpSpPr>
            <a:xfrm>
              <a:off x="9538833" y="1856740"/>
              <a:ext cx="1920240" cy="1005840"/>
              <a:chOff x="9538833" y="1856740"/>
              <a:chExt cx="1920240" cy="1005840"/>
            </a:xfrm>
          </p:grpSpPr>
          <p:sp>
            <p:nvSpPr>
              <p:cNvPr id="99" name="Rectangle 98"/>
              <p:cNvSpPr/>
              <p:nvPr/>
            </p:nvSpPr>
            <p:spPr bwMode="auto">
              <a:xfrm>
                <a:off x="9538833" y="1856740"/>
                <a:ext cx="1920240" cy="1005840"/>
              </a:xfrm>
              <a:prstGeom prst="rect">
                <a:avLst/>
              </a:prstGeom>
              <a:solidFill>
                <a:srgbClr val="C00000"/>
              </a:solidFill>
              <a:ln w="1905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149174" numCol="1" spcCol="0" rtlCol="0" fromWordArt="0" anchor="t" anchorCtr="0" forceAA="0" compatLnSpc="1">
                <a:prstTxWarp prst="textNoShape">
                  <a:avLst/>
                </a:prstTxWarp>
                <a:noAutofit/>
              </a:bodyPr>
              <a:lstStyle/>
              <a:p>
                <a:pPr algn="ctr" defTabSz="792083">
                  <a:lnSpc>
                    <a:spcPct val="90000"/>
                  </a:lnSpc>
                </a:pPr>
                <a:r>
                  <a:rPr lang="en-US" sz="900" dirty="0">
                    <a:gradFill>
                      <a:gsLst>
                        <a:gs pos="0">
                          <a:schemeClr val="bg1"/>
                        </a:gs>
                        <a:gs pos="100000">
                          <a:schemeClr val="bg1"/>
                        </a:gs>
                      </a:gsLst>
                      <a:lin ang="5400000" scaled="1"/>
                    </a:gradFill>
                    <a:latin typeface="Segoe UI Semibold" panose="020B0702040204020203" pitchFamily="34" charset="0"/>
                  </a:rPr>
                  <a:t>BI and analytic</a:t>
                </a:r>
                <a:endParaRPr lang="en-US" sz="900" dirty="0">
                  <a:gradFill>
                    <a:gsLst>
                      <a:gs pos="0">
                        <a:srgbClr val="505050"/>
                      </a:gs>
                      <a:gs pos="100000">
                        <a:srgbClr val="505050"/>
                      </a:gs>
                    </a:gsLst>
                    <a:lin ang="5400000" scaled="0"/>
                  </a:gradFill>
                  <a:latin typeface="Segoe UI Semibold" panose="020B0702040204020203" pitchFamily="34" charset="0"/>
                </a:endParaRPr>
              </a:p>
            </p:txBody>
          </p:sp>
          <p:sp>
            <p:nvSpPr>
              <p:cNvPr id="100" name="TextBox 99"/>
              <p:cNvSpPr txBox="1"/>
              <p:nvPr/>
            </p:nvSpPr>
            <p:spPr>
              <a:xfrm>
                <a:off x="9648898" y="2601239"/>
                <a:ext cx="775464" cy="143054"/>
              </a:xfrm>
              <a:prstGeom prst="rect">
                <a:avLst/>
              </a:prstGeom>
              <a:noFill/>
            </p:spPr>
            <p:txBody>
              <a:bodyPr wrap="square" lIns="0" tIns="0" rIns="0" bIns="0" rtlCol="0">
                <a:spAutoFit/>
              </a:bodyPr>
              <a:lstStyle/>
              <a:p>
                <a:pPr>
                  <a:lnSpc>
                    <a:spcPct val="90000"/>
                  </a:lnSpc>
                </a:pPr>
                <a:r>
                  <a:rPr lang="en-US" sz="600" dirty="0">
                    <a:ln>
                      <a:solidFill>
                        <a:schemeClr val="bg1">
                          <a:alpha val="0"/>
                        </a:schemeClr>
                      </a:solidFill>
                    </a:ln>
                    <a:gradFill>
                      <a:gsLst>
                        <a:gs pos="0">
                          <a:schemeClr val="bg1"/>
                        </a:gs>
                        <a:gs pos="100000">
                          <a:schemeClr val="bg1"/>
                        </a:gs>
                      </a:gsLst>
                      <a:lin ang="5400000" scaled="1"/>
                    </a:gradFill>
                  </a:rPr>
                  <a:t>Dashboards</a:t>
                </a:r>
              </a:p>
            </p:txBody>
          </p:sp>
          <p:sp>
            <p:nvSpPr>
              <p:cNvPr id="101" name="TextBox 100"/>
              <p:cNvSpPr txBox="1"/>
              <p:nvPr/>
            </p:nvSpPr>
            <p:spPr>
              <a:xfrm>
                <a:off x="10593980" y="2602200"/>
                <a:ext cx="756121" cy="143054"/>
              </a:xfrm>
              <a:prstGeom prst="rect">
                <a:avLst/>
              </a:prstGeom>
              <a:noFill/>
            </p:spPr>
            <p:txBody>
              <a:bodyPr wrap="square" lIns="0" tIns="0" rIns="0" bIns="0" rtlCol="0">
                <a:spAutoFit/>
              </a:bodyPr>
              <a:lstStyle>
                <a:defPPr>
                  <a:defRPr lang="en-US"/>
                </a:defPPr>
                <a:lvl1pPr>
                  <a:lnSpc>
                    <a:spcPct val="90000"/>
                  </a:lnSpc>
                  <a:defRPr sz="1200">
                    <a:ln>
                      <a:solidFill>
                        <a:schemeClr val="bg1">
                          <a:alpha val="0"/>
                        </a:schemeClr>
                      </a:solidFill>
                    </a:ln>
                    <a:gradFill>
                      <a:gsLst>
                        <a:gs pos="0">
                          <a:schemeClr val="bg1"/>
                        </a:gs>
                        <a:gs pos="100000">
                          <a:schemeClr val="bg1"/>
                        </a:gs>
                      </a:gsLst>
                      <a:lin ang="5400000" scaled="1"/>
                    </a:gradFill>
                  </a:defRPr>
                </a:lvl1pPr>
              </a:lstStyle>
              <a:p>
                <a:r>
                  <a:rPr lang="en-US" sz="600" dirty="0"/>
                  <a:t>Reporting</a:t>
                </a:r>
              </a:p>
            </p:txBody>
          </p:sp>
          <p:sp>
            <p:nvSpPr>
              <p:cNvPr id="102" name="Freeform 101"/>
              <p:cNvSpPr>
                <a:spLocks noChangeAspect="1"/>
              </p:cNvSpPr>
              <p:nvPr/>
            </p:nvSpPr>
            <p:spPr bwMode="auto">
              <a:xfrm>
                <a:off x="9752738" y="2187063"/>
                <a:ext cx="472317" cy="323197"/>
              </a:xfrm>
              <a:custGeom>
                <a:avLst/>
                <a:gdLst>
                  <a:gd name="connsiteX0" fmla="*/ 1329613 w 6424245"/>
                  <a:gd name="connsiteY0" fmla="*/ 2742987 h 4395983"/>
                  <a:gd name="connsiteX1" fmla="*/ 978237 w 6424245"/>
                  <a:gd name="connsiteY1" fmla="*/ 2929812 h 4395983"/>
                  <a:gd name="connsiteX2" fmla="*/ 968047 w 6424245"/>
                  <a:gd name="connsiteY2" fmla="*/ 2948585 h 4395983"/>
                  <a:gd name="connsiteX3" fmla="*/ 1339725 w 6424245"/>
                  <a:gd name="connsiteY3" fmla="*/ 3156740 h 4395983"/>
                  <a:gd name="connsiteX4" fmla="*/ 959729 w 6424245"/>
                  <a:gd name="connsiteY4" fmla="*/ 3369555 h 4395983"/>
                  <a:gd name="connsiteX5" fmla="*/ 978237 w 6424245"/>
                  <a:gd name="connsiteY5" fmla="*/ 3403654 h 4395983"/>
                  <a:gd name="connsiteX6" fmla="*/ 1329613 w 6424245"/>
                  <a:gd name="connsiteY6" fmla="*/ 3590479 h 4395983"/>
                  <a:gd name="connsiteX7" fmla="*/ 1753361 w 6424245"/>
                  <a:gd name="connsiteY7" fmla="*/ 3166733 h 4395983"/>
                  <a:gd name="connsiteX8" fmla="*/ 1329613 w 6424245"/>
                  <a:gd name="connsiteY8" fmla="*/ 2742987 h 4395983"/>
                  <a:gd name="connsiteX9" fmla="*/ 1329613 w 6424245"/>
                  <a:gd name="connsiteY9" fmla="*/ 2630820 h 4395983"/>
                  <a:gd name="connsiteX10" fmla="*/ 1865527 w 6424245"/>
                  <a:gd name="connsiteY10" fmla="*/ 3166733 h 4395983"/>
                  <a:gd name="connsiteX11" fmla="*/ 1329613 w 6424245"/>
                  <a:gd name="connsiteY11" fmla="*/ 3702646 h 4395983"/>
                  <a:gd name="connsiteX12" fmla="*/ 793701 w 6424245"/>
                  <a:gd name="connsiteY12" fmla="*/ 3166733 h 4395983"/>
                  <a:gd name="connsiteX13" fmla="*/ 1329613 w 6424245"/>
                  <a:gd name="connsiteY13" fmla="*/ 2630820 h 4395983"/>
                  <a:gd name="connsiteX14" fmla="*/ 967611 w 6424245"/>
                  <a:gd name="connsiteY14" fmla="*/ 2032726 h 4395983"/>
                  <a:gd name="connsiteX15" fmla="*/ 2865681 w 6424245"/>
                  <a:gd name="connsiteY15" fmla="*/ 2032726 h 4395983"/>
                  <a:gd name="connsiteX16" fmla="*/ 2961235 w 6424245"/>
                  <a:gd name="connsiteY16" fmla="*/ 2105638 h 4395983"/>
                  <a:gd name="connsiteX17" fmla="*/ 2961235 w 6424245"/>
                  <a:gd name="connsiteY17" fmla="*/ 2125081 h 4395983"/>
                  <a:gd name="connsiteX18" fmla="*/ 2865681 w 6424245"/>
                  <a:gd name="connsiteY18" fmla="*/ 2197992 h 4395983"/>
                  <a:gd name="connsiteX19" fmla="*/ 967611 w 6424245"/>
                  <a:gd name="connsiteY19" fmla="*/ 2197992 h 4395983"/>
                  <a:gd name="connsiteX20" fmla="*/ 876399 w 6424245"/>
                  <a:gd name="connsiteY20" fmla="*/ 2125081 h 4395983"/>
                  <a:gd name="connsiteX21" fmla="*/ 876399 w 6424245"/>
                  <a:gd name="connsiteY21" fmla="*/ 2105638 h 4395983"/>
                  <a:gd name="connsiteX22" fmla="*/ 967611 w 6424245"/>
                  <a:gd name="connsiteY22" fmla="*/ 2032726 h 4395983"/>
                  <a:gd name="connsiteX23" fmla="*/ 640908 w 6424245"/>
                  <a:gd name="connsiteY23" fmla="*/ 2032726 h 4395983"/>
                  <a:gd name="connsiteX24" fmla="*/ 726109 w 6424245"/>
                  <a:gd name="connsiteY24" fmla="*/ 2115359 h 4395983"/>
                  <a:gd name="connsiteX25" fmla="*/ 640908 w 6424245"/>
                  <a:gd name="connsiteY25" fmla="*/ 2197992 h 4395983"/>
                  <a:gd name="connsiteX26" fmla="*/ 555708 w 6424245"/>
                  <a:gd name="connsiteY26" fmla="*/ 2115359 h 4395983"/>
                  <a:gd name="connsiteX27" fmla="*/ 640908 w 6424245"/>
                  <a:gd name="connsiteY27" fmla="*/ 2032726 h 4395983"/>
                  <a:gd name="connsiteX28" fmla="*/ 640908 w 6424245"/>
                  <a:gd name="connsiteY28" fmla="*/ 1703220 h 4395983"/>
                  <a:gd name="connsiteX29" fmla="*/ 726109 w 6424245"/>
                  <a:gd name="connsiteY29" fmla="*/ 1785340 h 4395983"/>
                  <a:gd name="connsiteX30" fmla="*/ 640908 w 6424245"/>
                  <a:gd name="connsiteY30" fmla="*/ 1867460 h 4395983"/>
                  <a:gd name="connsiteX31" fmla="*/ 555708 w 6424245"/>
                  <a:gd name="connsiteY31" fmla="*/ 1785340 h 4395983"/>
                  <a:gd name="connsiteX32" fmla="*/ 640908 w 6424245"/>
                  <a:gd name="connsiteY32" fmla="*/ 1703220 h 4395983"/>
                  <a:gd name="connsiteX33" fmla="*/ 967597 w 6424245"/>
                  <a:gd name="connsiteY33" fmla="*/ 1703220 h 4395983"/>
                  <a:gd name="connsiteX34" fmla="*/ 2639561 w 6424245"/>
                  <a:gd name="connsiteY34" fmla="*/ 1703220 h 4395983"/>
                  <a:gd name="connsiteX35" fmla="*/ 2735101 w 6424245"/>
                  <a:gd name="connsiteY35" fmla="*/ 1775679 h 4395983"/>
                  <a:gd name="connsiteX36" fmla="*/ 2735101 w 6424245"/>
                  <a:gd name="connsiteY36" fmla="*/ 1795001 h 4395983"/>
                  <a:gd name="connsiteX37" fmla="*/ 2639561 w 6424245"/>
                  <a:gd name="connsiteY37" fmla="*/ 1867460 h 4395983"/>
                  <a:gd name="connsiteX38" fmla="*/ 967597 w 6424245"/>
                  <a:gd name="connsiteY38" fmla="*/ 1867460 h 4395983"/>
                  <a:gd name="connsiteX39" fmla="*/ 876399 w 6424245"/>
                  <a:gd name="connsiteY39" fmla="*/ 1795001 h 4395983"/>
                  <a:gd name="connsiteX40" fmla="*/ 876399 w 6424245"/>
                  <a:gd name="connsiteY40" fmla="*/ 1775679 h 4395983"/>
                  <a:gd name="connsiteX41" fmla="*/ 967597 w 6424245"/>
                  <a:gd name="connsiteY41" fmla="*/ 1703220 h 4395983"/>
                  <a:gd name="connsiteX42" fmla="*/ 4146801 w 6424245"/>
                  <a:gd name="connsiteY42" fmla="*/ 1627224 h 4395983"/>
                  <a:gd name="connsiteX43" fmla="*/ 4184153 w 6424245"/>
                  <a:gd name="connsiteY43" fmla="*/ 1627224 h 4395983"/>
                  <a:gd name="connsiteX44" fmla="*/ 4338895 w 6424245"/>
                  <a:gd name="connsiteY44" fmla="*/ 1720478 h 4395983"/>
                  <a:gd name="connsiteX45" fmla="*/ 4338895 w 6424245"/>
                  <a:gd name="connsiteY45" fmla="*/ 3510076 h 4395983"/>
                  <a:gd name="connsiteX46" fmla="*/ 4659051 w 6424245"/>
                  <a:gd name="connsiteY46" fmla="*/ 3510076 h 4395983"/>
                  <a:gd name="connsiteX47" fmla="*/ 4659051 w 6424245"/>
                  <a:gd name="connsiteY47" fmla="*/ 2568650 h 4395983"/>
                  <a:gd name="connsiteX48" fmla="*/ 4829801 w 6424245"/>
                  <a:gd name="connsiteY48" fmla="*/ 2497599 h 4395983"/>
                  <a:gd name="connsiteX49" fmla="*/ 4867153 w 6424245"/>
                  <a:gd name="connsiteY49" fmla="*/ 2497599 h 4395983"/>
                  <a:gd name="connsiteX50" fmla="*/ 5043239 w 6424245"/>
                  <a:gd name="connsiteY50" fmla="*/ 2568650 h 4395983"/>
                  <a:gd name="connsiteX51" fmla="*/ 5043239 w 6424245"/>
                  <a:gd name="connsiteY51" fmla="*/ 3510076 h 4395983"/>
                  <a:gd name="connsiteX52" fmla="*/ 5363395 w 6424245"/>
                  <a:gd name="connsiteY52" fmla="*/ 3510076 h 4395983"/>
                  <a:gd name="connsiteX53" fmla="*/ 5363395 w 6424245"/>
                  <a:gd name="connsiteY53" fmla="*/ 2151225 h 4395983"/>
                  <a:gd name="connsiteX54" fmla="*/ 5507465 w 6424245"/>
                  <a:gd name="connsiteY54" fmla="*/ 2053530 h 4395983"/>
                  <a:gd name="connsiteX55" fmla="*/ 5544817 w 6424245"/>
                  <a:gd name="connsiteY55" fmla="*/ 2053530 h 4395983"/>
                  <a:gd name="connsiteX56" fmla="*/ 5704895 w 6424245"/>
                  <a:gd name="connsiteY56" fmla="*/ 2151225 h 4395983"/>
                  <a:gd name="connsiteX57" fmla="*/ 5704895 w 6424245"/>
                  <a:gd name="connsiteY57" fmla="*/ 3510076 h 4395983"/>
                  <a:gd name="connsiteX58" fmla="*/ 5843629 w 6424245"/>
                  <a:gd name="connsiteY58" fmla="*/ 3510076 h 4395983"/>
                  <a:gd name="connsiteX59" fmla="*/ 5902325 w 6424245"/>
                  <a:gd name="connsiteY59" fmla="*/ 3572245 h 4395983"/>
                  <a:gd name="connsiteX60" fmla="*/ 5843629 w 6424245"/>
                  <a:gd name="connsiteY60" fmla="*/ 3634415 h 4395983"/>
                  <a:gd name="connsiteX61" fmla="*/ 3159655 w 6424245"/>
                  <a:gd name="connsiteY61" fmla="*/ 3634415 h 4395983"/>
                  <a:gd name="connsiteX62" fmla="*/ 3100959 w 6424245"/>
                  <a:gd name="connsiteY62" fmla="*/ 3572245 h 4395983"/>
                  <a:gd name="connsiteX63" fmla="*/ 3159655 w 6424245"/>
                  <a:gd name="connsiteY63" fmla="*/ 3510076 h 4395983"/>
                  <a:gd name="connsiteX64" fmla="*/ 3335741 w 6424245"/>
                  <a:gd name="connsiteY64" fmla="*/ 3510076 h 4395983"/>
                  <a:gd name="connsiteX65" fmla="*/ 3335741 w 6424245"/>
                  <a:gd name="connsiteY65" fmla="*/ 2883939 h 4395983"/>
                  <a:gd name="connsiteX66" fmla="*/ 3469139 w 6424245"/>
                  <a:gd name="connsiteY66" fmla="*/ 2799566 h 4395983"/>
                  <a:gd name="connsiteX67" fmla="*/ 3506489 w 6424245"/>
                  <a:gd name="connsiteY67" fmla="*/ 2799566 h 4395983"/>
                  <a:gd name="connsiteX68" fmla="*/ 3655897 w 6424245"/>
                  <a:gd name="connsiteY68" fmla="*/ 2883939 h 4395983"/>
                  <a:gd name="connsiteX69" fmla="*/ 3655897 w 6424245"/>
                  <a:gd name="connsiteY69" fmla="*/ 3510076 h 4395983"/>
                  <a:gd name="connsiteX70" fmla="*/ 3997395 w 6424245"/>
                  <a:gd name="connsiteY70" fmla="*/ 3510076 h 4395983"/>
                  <a:gd name="connsiteX71" fmla="*/ 3997395 w 6424245"/>
                  <a:gd name="connsiteY71" fmla="*/ 1720478 h 4395983"/>
                  <a:gd name="connsiteX72" fmla="*/ 4146801 w 6424245"/>
                  <a:gd name="connsiteY72" fmla="*/ 1627224 h 4395983"/>
                  <a:gd name="connsiteX73" fmla="*/ 967641 w 6424245"/>
                  <a:gd name="connsiteY73" fmla="*/ 1372687 h 4395983"/>
                  <a:gd name="connsiteX74" fmla="*/ 3005373 w 6424245"/>
                  <a:gd name="connsiteY74" fmla="*/ 1372687 h 4395983"/>
                  <a:gd name="connsiteX75" fmla="*/ 3100959 w 6424245"/>
                  <a:gd name="connsiteY75" fmla="*/ 1445598 h 4395983"/>
                  <a:gd name="connsiteX76" fmla="*/ 3100959 w 6424245"/>
                  <a:gd name="connsiteY76" fmla="*/ 1465041 h 4395983"/>
                  <a:gd name="connsiteX77" fmla="*/ 3005373 w 6424245"/>
                  <a:gd name="connsiteY77" fmla="*/ 1537953 h 4395983"/>
                  <a:gd name="connsiteX78" fmla="*/ 967641 w 6424245"/>
                  <a:gd name="connsiteY78" fmla="*/ 1537953 h 4395983"/>
                  <a:gd name="connsiteX79" fmla="*/ 876399 w 6424245"/>
                  <a:gd name="connsiteY79" fmla="*/ 1465041 h 4395983"/>
                  <a:gd name="connsiteX80" fmla="*/ 876399 w 6424245"/>
                  <a:gd name="connsiteY80" fmla="*/ 1445598 h 4395983"/>
                  <a:gd name="connsiteX81" fmla="*/ 967641 w 6424245"/>
                  <a:gd name="connsiteY81" fmla="*/ 1372687 h 4395983"/>
                  <a:gd name="connsiteX82" fmla="*/ 640908 w 6424245"/>
                  <a:gd name="connsiteY82" fmla="*/ 1372687 h 4395983"/>
                  <a:gd name="connsiteX83" fmla="*/ 726109 w 6424245"/>
                  <a:gd name="connsiteY83" fmla="*/ 1455320 h 4395983"/>
                  <a:gd name="connsiteX84" fmla="*/ 640908 w 6424245"/>
                  <a:gd name="connsiteY84" fmla="*/ 1537953 h 4395983"/>
                  <a:gd name="connsiteX85" fmla="*/ 555708 w 6424245"/>
                  <a:gd name="connsiteY85" fmla="*/ 1455320 h 4395983"/>
                  <a:gd name="connsiteX86" fmla="*/ 640908 w 6424245"/>
                  <a:gd name="connsiteY86" fmla="*/ 1372687 h 4395983"/>
                  <a:gd name="connsiteX87" fmla="*/ 967591 w 6424245"/>
                  <a:gd name="connsiteY87" fmla="*/ 1043181 h 4395983"/>
                  <a:gd name="connsiteX88" fmla="*/ 2952109 w 6424245"/>
                  <a:gd name="connsiteY88" fmla="*/ 1043181 h 4395983"/>
                  <a:gd name="connsiteX89" fmla="*/ 3047643 w 6424245"/>
                  <a:gd name="connsiteY89" fmla="*/ 1116092 h 4395983"/>
                  <a:gd name="connsiteX90" fmla="*/ 3047643 w 6424245"/>
                  <a:gd name="connsiteY90" fmla="*/ 1135535 h 4395983"/>
                  <a:gd name="connsiteX91" fmla="*/ 2952109 w 6424245"/>
                  <a:gd name="connsiteY91" fmla="*/ 1208447 h 4395983"/>
                  <a:gd name="connsiteX92" fmla="*/ 967591 w 6424245"/>
                  <a:gd name="connsiteY92" fmla="*/ 1208447 h 4395983"/>
                  <a:gd name="connsiteX93" fmla="*/ 876399 w 6424245"/>
                  <a:gd name="connsiteY93" fmla="*/ 1135535 h 4395983"/>
                  <a:gd name="connsiteX94" fmla="*/ 876399 w 6424245"/>
                  <a:gd name="connsiteY94" fmla="*/ 1116092 h 4395983"/>
                  <a:gd name="connsiteX95" fmla="*/ 967591 w 6424245"/>
                  <a:gd name="connsiteY95" fmla="*/ 1043181 h 4395983"/>
                  <a:gd name="connsiteX96" fmla="*/ 640908 w 6424245"/>
                  <a:gd name="connsiteY96" fmla="*/ 1043181 h 4395983"/>
                  <a:gd name="connsiteX97" fmla="*/ 726109 w 6424245"/>
                  <a:gd name="connsiteY97" fmla="*/ 1125814 h 4395983"/>
                  <a:gd name="connsiteX98" fmla="*/ 640908 w 6424245"/>
                  <a:gd name="connsiteY98" fmla="*/ 1208447 h 4395983"/>
                  <a:gd name="connsiteX99" fmla="*/ 555708 w 6424245"/>
                  <a:gd name="connsiteY99" fmla="*/ 1125814 h 4395983"/>
                  <a:gd name="connsiteX100" fmla="*/ 640908 w 6424245"/>
                  <a:gd name="connsiteY100" fmla="*/ 1043181 h 4395983"/>
                  <a:gd name="connsiteX101" fmla="*/ 324140 w 6424245"/>
                  <a:gd name="connsiteY101" fmla="*/ 703848 h 4395983"/>
                  <a:gd name="connsiteX102" fmla="*/ 324140 w 6424245"/>
                  <a:gd name="connsiteY102" fmla="*/ 4113425 h 4395983"/>
                  <a:gd name="connsiteX103" fmla="*/ 6100105 w 6424245"/>
                  <a:gd name="connsiteY103" fmla="*/ 4113425 h 4395983"/>
                  <a:gd name="connsiteX104" fmla="*/ 6100105 w 6424245"/>
                  <a:gd name="connsiteY104" fmla="*/ 703848 h 4395983"/>
                  <a:gd name="connsiteX105" fmla="*/ 193423 w 6424245"/>
                  <a:gd name="connsiteY105" fmla="*/ 0 h 4395983"/>
                  <a:gd name="connsiteX106" fmla="*/ 6230823 w 6424245"/>
                  <a:gd name="connsiteY106" fmla="*/ 0 h 4395983"/>
                  <a:gd name="connsiteX107" fmla="*/ 6424245 w 6424245"/>
                  <a:gd name="connsiteY107" fmla="*/ 193423 h 4395983"/>
                  <a:gd name="connsiteX108" fmla="*/ 6424245 w 6424245"/>
                  <a:gd name="connsiteY108" fmla="*/ 4202560 h 4395983"/>
                  <a:gd name="connsiteX109" fmla="*/ 6230823 w 6424245"/>
                  <a:gd name="connsiteY109" fmla="*/ 4395983 h 4395983"/>
                  <a:gd name="connsiteX110" fmla="*/ 193423 w 6424245"/>
                  <a:gd name="connsiteY110" fmla="*/ 4395983 h 4395983"/>
                  <a:gd name="connsiteX111" fmla="*/ 0 w 6424245"/>
                  <a:gd name="connsiteY111" fmla="*/ 4202560 h 4395983"/>
                  <a:gd name="connsiteX112" fmla="*/ 0 w 6424245"/>
                  <a:gd name="connsiteY112" fmla="*/ 193423 h 4395983"/>
                  <a:gd name="connsiteX113" fmla="*/ 193423 w 6424245"/>
                  <a:gd name="connsiteY113" fmla="*/ 0 h 43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6424245" h="4395983">
                    <a:moveTo>
                      <a:pt x="1329613" y="2742987"/>
                    </a:moveTo>
                    <a:cubicBezTo>
                      <a:pt x="1183347" y="2742987"/>
                      <a:pt x="1054387" y="2817095"/>
                      <a:pt x="978237" y="2929812"/>
                    </a:cubicBezTo>
                    <a:lnTo>
                      <a:pt x="968047" y="2948585"/>
                    </a:lnTo>
                    <a:lnTo>
                      <a:pt x="1339725" y="3156740"/>
                    </a:lnTo>
                    <a:lnTo>
                      <a:pt x="959729" y="3369555"/>
                    </a:lnTo>
                    <a:lnTo>
                      <a:pt x="978237" y="3403654"/>
                    </a:lnTo>
                    <a:cubicBezTo>
                      <a:pt x="1054387" y="3516371"/>
                      <a:pt x="1183347" y="3590479"/>
                      <a:pt x="1329613" y="3590479"/>
                    </a:cubicBezTo>
                    <a:cubicBezTo>
                      <a:pt x="1563643" y="3590479"/>
                      <a:pt x="1753361" y="3400762"/>
                      <a:pt x="1753361" y="3166733"/>
                    </a:cubicBezTo>
                    <a:cubicBezTo>
                      <a:pt x="1753361" y="2932704"/>
                      <a:pt x="1563643" y="2742987"/>
                      <a:pt x="1329613" y="2742987"/>
                    </a:cubicBezTo>
                    <a:close/>
                    <a:moveTo>
                      <a:pt x="1329613" y="2630820"/>
                    </a:moveTo>
                    <a:cubicBezTo>
                      <a:pt x="1625591" y="2630820"/>
                      <a:pt x="1865527" y="2870756"/>
                      <a:pt x="1865527" y="3166733"/>
                    </a:cubicBezTo>
                    <a:cubicBezTo>
                      <a:pt x="1865527" y="3462710"/>
                      <a:pt x="1625591" y="3702646"/>
                      <a:pt x="1329613" y="3702646"/>
                    </a:cubicBezTo>
                    <a:cubicBezTo>
                      <a:pt x="1033637" y="3702646"/>
                      <a:pt x="793701" y="3462710"/>
                      <a:pt x="793701" y="3166733"/>
                    </a:cubicBezTo>
                    <a:cubicBezTo>
                      <a:pt x="793701" y="2870756"/>
                      <a:pt x="1033637" y="2630820"/>
                      <a:pt x="1329613" y="2630820"/>
                    </a:cubicBezTo>
                    <a:close/>
                    <a:moveTo>
                      <a:pt x="967611" y="2032726"/>
                    </a:moveTo>
                    <a:cubicBezTo>
                      <a:pt x="967611" y="2032726"/>
                      <a:pt x="967611" y="2032726"/>
                      <a:pt x="2865681" y="2032726"/>
                    </a:cubicBezTo>
                    <a:cubicBezTo>
                      <a:pt x="2917801" y="2032726"/>
                      <a:pt x="2961235" y="2066751"/>
                      <a:pt x="2961235" y="2105638"/>
                    </a:cubicBezTo>
                    <a:cubicBezTo>
                      <a:pt x="2961235" y="2105638"/>
                      <a:pt x="2961235" y="2105638"/>
                      <a:pt x="2961235" y="2125081"/>
                    </a:cubicBezTo>
                    <a:cubicBezTo>
                      <a:pt x="2961235" y="2163967"/>
                      <a:pt x="2917801" y="2197992"/>
                      <a:pt x="2865681" y="2197992"/>
                    </a:cubicBezTo>
                    <a:cubicBezTo>
                      <a:pt x="2865681" y="2197992"/>
                      <a:pt x="2865681" y="2197992"/>
                      <a:pt x="967611" y="2197992"/>
                    </a:cubicBezTo>
                    <a:cubicBezTo>
                      <a:pt x="915489" y="2197992"/>
                      <a:pt x="876399" y="2163967"/>
                      <a:pt x="876399" y="2125081"/>
                    </a:cubicBezTo>
                    <a:cubicBezTo>
                      <a:pt x="876399" y="2125081"/>
                      <a:pt x="876399" y="2125081"/>
                      <a:pt x="876399" y="2105638"/>
                    </a:cubicBezTo>
                    <a:cubicBezTo>
                      <a:pt x="876399" y="2066751"/>
                      <a:pt x="915489" y="2032726"/>
                      <a:pt x="967611" y="2032726"/>
                    </a:cubicBezTo>
                    <a:close/>
                    <a:moveTo>
                      <a:pt x="640908" y="2032726"/>
                    </a:moveTo>
                    <a:cubicBezTo>
                      <a:pt x="687963" y="2032726"/>
                      <a:pt x="726109" y="2069722"/>
                      <a:pt x="726109" y="2115359"/>
                    </a:cubicBezTo>
                    <a:cubicBezTo>
                      <a:pt x="726109" y="2160996"/>
                      <a:pt x="687963" y="2197992"/>
                      <a:pt x="640908" y="2197992"/>
                    </a:cubicBezTo>
                    <a:cubicBezTo>
                      <a:pt x="593853" y="2197992"/>
                      <a:pt x="555708" y="2160996"/>
                      <a:pt x="555708" y="2115359"/>
                    </a:cubicBezTo>
                    <a:cubicBezTo>
                      <a:pt x="555708" y="2069722"/>
                      <a:pt x="593853" y="2032726"/>
                      <a:pt x="640908" y="2032726"/>
                    </a:cubicBezTo>
                    <a:close/>
                    <a:moveTo>
                      <a:pt x="640908" y="1703220"/>
                    </a:moveTo>
                    <a:cubicBezTo>
                      <a:pt x="687963" y="1703220"/>
                      <a:pt x="726109" y="1739986"/>
                      <a:pt x="726109" y="1785340"/>
                    </a:cubicBezTo>
                    <a:cubicBezTo>
                      <a:pt x="726109" y="1830694"/>
                      <a:pt x="687963" y="1867460"/>
                      <a:pt x="640908" y="1867460"/>
                    </a:cubicBezTo>
                    <a:cubicBezTo>
                      <a:pt x="593853" y="1867460"/>
                      <a:pt x="555708" y="1830694"/>
                      <a:pt x="555708" y="1785340"/>
                    </a:cubicBezTo>
                    <a:cubicBezTo>
                      <a:pt x="555708" y="1739986"/>
                      <a:pt x="593853" y="1703220"/>
                      <a:pt x="640908" y="1703220"/>
                    </a:cubicBezTo>
                    <a:close/>
                    <a:moveTo>
                      <a:pt x="967597" y="1703220"/>
                    </a:moveTo>
                    <a:cubicBezTo>
                      <a:pt x="967597" y="1703220"/>
                      <a:pt x="967597" y="1703220"/>
                      <a:pt x="2639561" y="1703220"/>
                    </a:cubicBezTo>
                    <a:cubicBezTo>
                      <a:pt x="2691673" y="1703220"/>
                      <a:pt x="2735101" y="1737034"/>
                      <a:pt x="2735101" y="1775679"/>
                    </a:cubicBezTo>
                    <a:cubicBezTo>
                      <a:pt x="2735101" y="1775679"/>
                      <a:pt x="2735101" y="1775679"/>
                      <a:pt x="2735101" y="1795001"/>
                    </a:cubicBezTo>
                    <a:cubicBezTo>
                      <a:pt x="2735101" y="1833646"/>
                      <a:pt x="2691673" y="1867460"/>
                      <a:pt x="2639561" y="1867460"/>
                    </a:cubicBezTo>
                    <a:cubicBezTo>
                      <a:pt x="2639561" y="1867460"/>
                      <a:pt x="2639561" y="1867460"/>
                      <a:pt x="967597" y="1867460"/>
                    </a:cubicBezTo>
                    <a:cubicBezTo>
                      <a:pt x="915483" y="1867460"/>
                      <a:pt x="876399" y="1833646"/>
                      <a:pt x="876399" y="1795001"/>
                    </a:cubicBezTo>
                    <a:cubicBezTo>
                      <a:pt x="876399" y="1795001"/>
                      <a:pt x="876399" y="1795001"/>
                      <a:pt x="876399" y="1775679"/>
                    </a:cubicBezTo>
                    <a:cubicBezTo>
                      <a:pt x="876399" y="1737034"/>
                      <a:pt x="915483" y="1703220"/>
                      <a:pt x="967597" y="1703220"/>
                    </a:cubicBezTo>
                    <a:close/>
                    <a:moveTo>
                      <a:pt x="4146801" y="1627224"/>
                    </a:moveTo>
                    <a:cubicBezTo>
                      <a:pt x="4146801" y="1627224"/>
                      <a:pt x="4146801" y="1627224"/>
                      <a:pt x="4184153" y="1627224"/>
                    </a:cubicBezTo>
                    <a:cubicBezTo>
                      <a:pt x="4269529" y="1627224"/>
                      <a:pt x="4338895" y="1671631"/>
                      <a:pt x="4338895" y="1720478"/>
                    </a:cubicBezTo>
                    <a:cubicBezTo>
                      <a:pt x="4338895" y="1720478"/>
                      <a:pt x="4338895" y="1720478"/>
                      <a:pt x="4338895" y="3510076"/>
                    </a:cubicBezTo>
                    <a:cubicBezTo>
                      <a:pt x="4338895" y="3510076"/>
                      <a:pt x="4338895" y="3510076"/>
                      <a:pt x="4659051" y="3510076"/>
                    </a:cubicBezTo>
                    <a:cubicBezTo>
                      <a:pt x="4659051" y="3510076"/>
                      <a:pt x="4659051" y="3510076"/>
                      <a:pt x="4659051" y="2568650"/>
                    </a:cubicBezTo>
                    <a:cubicBezTo>
                      <a:pt x="4659051" y="2519802"/>
                      <a:pt x="4744427" y="2497599"/>
                      <a:pt x="4829801" y="2497599"/>
                    </a:cubicBezTo>
                    <a:cubicBezTo>
                      <a:pt x="4829801" y="2497599"/>
                      <a:pt x="4829801" y="2497599"/>
                      <a:pt x="4867153" y="2497599"/>
                    </a:cubicBezTo>
                    <a:cubicBezTo>
                      <a:pt x="4947191" y="2497599"/>
                      <a:pt x="5043239" y="2519802"/>
                      <a:pt x="5043239" y="2568650"/>
                    </a:cubicBezTo>
                    <a:cubicBezTo>
                      <a:pt x="5043239" y="2568650"/>
                      <a:pt x="5043239" y="2568650"/>
                      <a:pt x="5043239" y="3510076"/>
                    </a:cubicBezTo>
                    <a:cubicBezTo>
                      <a:pt x="5043239" y="3510076"/>
                      <a:pt x="5043239" y="3510076"/>
                      <a:pt x="5363395" y="3510076"/>
                    </a:cubicBezTo>
                    <a:cubicBezTo>
                      <a:pt x="5363395" y="3510076"/>
                      <a:pt x="5363395" y="3510076"/>
                      <a:pt x="5363395" y="2151225"/>
                    </a:cubicBezTo>
                    <a:cubicBezTo>
                      <a:pt x="5363395" y="2102378"/>
                      <a:pt x="5422089" y="2053530"/>
                      <a:pt x="5507465" y="2053530"/>
                    </a:cubicBezTo>
                    <a:cubicBezTo>
                      <a:pt x="5507465" y="2053530"/>
                      <a:pt x="5507465" y="2053530"/>
                      <a:pt x="5544817" y="2053530"/>
                    </a:cubicBezTo>
                    <a:cubicBezTo>
                      <a:pt x="5630191" y="2053530"/>
                      <a:pt x="5704895" y="2102378"/>
                      <a:pt x="5704895" y="2151225"/>
                    </a:cubicBezTo>
                    <a:cubicBezTo>
                      <a:pt x="5704895" y="2151225"/>
                      <a:pt x="5704895" y="2151225"/>
                      <a:pt x="5704895" y="3510076"/>
                    </a:cubicBezTo>
                    <a:cubicBezTo>
                      <a:pt x="5704895" y="3510076"/>
                      <a:pt x="5704895" y="3510076"/>
                      <a:pt x="5843629" y="3510076"/>
                    </a:cubicBezTo>
                    <a:cubicBezTo>
                      <a:pt x="5875645" y="3510076"/>
                      <a:pt x="5902325" y="3541161"/>
                      <a:pt x="5902325" y="3572245"/>
                    </a:cubicBezTo>
                    <a:cubicBezTo>
                      <a:pt x="5902325" y="3603330"/>
                      <a:pt x="5875645" y="3634415"/>
                      <a:pt x="5843629" y="3634415"/>
                    </a:cubicBezTo>
                    <a:cubicBezTo>
                      <a:pt x="5843629" y="3634415"/>
                      <a:pt x="5843629" y="3634415"/>
                      <a:pt x="3159655" y="3634415"/>
                    </a:cubicBezTo>
                    <a:cubicBezTo>
                      <a:pt x="3127639" y="3634415"/>
                      <a:pt x="3100959" y="3603330"/>
                      <a:pt x="3100959" y="3572245"/>
                    </a:cubicBezTo>
                    <a:cubicBezTo>
                      <a:pt x="3100959" y="3541161"/>
                      <a:pt x="3127639" y="3510076"/>
                      <a:pt x="3159655" y="3510076"/>
                    </a:cubicBezTo>
                    <a:cubicBezTo>
                      <a:pt x="3159655" y="3510076"/>
                      <a:pt x="3159655" y="3510076"/>
                      <a:pt x="3335741" y="3510076"/>
                    </a:cubicBezTo>
                    <a:cubicBezTo>
                      <a:pt x="3335741" y="3510076"/>
                      <a:pt x="3335741" y="3510076"/>
                      <a:pt x="3335741" y="2883939"/>
                    </a:cubicBezTo>
                    <a:cubicBezTo>
                      <a:pt x="3335741" y="2835091"/>
                      <a:pt x="3383763" y="2799566"/>
                      <a:pt x="3469139" y="2799566"/>
                    </a:cubicBezTo>
                    <a:cubicBezTo>
                      <a:pt x="3469139" y="2799566"/>
                      <a:pt x="3469139" y="2799566"/>
                      <a:pt x="3506489" y="2799566"/>
                    </a:cubicBezTo>
                    <a:cubicBezTo>
                      <a:pt x="3586529" y="2799566"/>
                      <a:pt x="3655897" y="2835091"/>
                      <a:pt x="3655897" y="2883939"/>
                    </a:cubicBezTo>
                    <a:cubicBezTo>
                      <a:pt x="3655897" y="2883939"/>
                      <a:pt x="3655897" y="2883939"/>
                      <a:pt x="3655897" y="3510076"/>
                    </a:cubicBezTo>
                    <a:cubicBezTo>
                      <a:pt x="3655897" y="3510076"/>
                      <a:pt x="3655897" y="3510076"/>
                      <a:pt x="3997395" y="3510076"/>
                    </a:cubicBezTo>
                    <a:cubicBezTo>
                      <a:pt x="3997395" y="3510076"/>
                      <a:pt x="3997395" y="3510076"/>
                      <a:pt x="3997395" y="1720478"/>
                    </a:cubicBezTo>
                    <a:cubicBezTo>
                      <a:pt x="3997395" y="1671631"/>
                      <a:pt x="4066763" y="1627224"/>
                      <a:pt x="4146801" y="1627224"/>
                    </a:cubicBezTo>
                    <a:close/>
                    <a:moveTo>
                      <a:pt x="967641" y="1372687"/>
                    </a:moveTo>
                    <a:cubicBezTo>
                      <a:pt x="967641" y="1372687"/>
                      <a:pt x="967641" y="1372687"/>
                      <a:pt x="3005373" y="1372687"/>
                    </a:cubicBezTo>
                    <a:cubicBezTo>
                      <a:pt x="3057511" y="1372687"/>
                      <a:pt x="3100959" y="1406712"/>
                      <a:pt x="3100959" y="1445598"/>
                    </a:cubicBezTo>
                    <a:cubicBezTo>
                      <a:pt x="3100959" y="1445598"/>
                      <a:pt x="3100959" y="1445598"/>
                      <a:pt x="3100959" y="1465041"/>
                    </a:cubicBezTo>
                    <a:cubicBezTo>
                      <a:pt x="3100959" y="1503928"/>
                      <a:pt x="3057511" y="1537953"/>
                      <a:pt x="3005373" y="1537953"/>
                    </a:cubicBezTo>
                    <a:cubicBezTo>
                      <a:pt x="3005373" y="1537953"/>
                      <a:pt x="3005373" y="1537953"/>
                      <a:pt x="967641" y="1537953"/>
                    </a:cubicBezTo>
                    <a:cubicBezTo>
                      <a:pt x="915503" y="1537953"/>
                      <a:pt x="876399" y="1503928"/>
                      <a:pt x="876399" y="1465041"/>
                    </a:cubicBezTo>
                    <a:cubicBezTo>
                      <a:pt x="876399" y="1465041"/>
                      <a:pt x="876399" y="1465041"/>
                      <a:pt x="876399" y="1445598"/>
                    </a:cubicBezTo>
                    <a:cubicBezTo>
                      <a:pt x="876399" y="1406712"/>
                      <a:pt x="915503" y="1372687"/>
                      <a:pt x="967641" y="1372687"/>
                    </a:cubicBezTo>
                    <a:close/>
                    <a:moveTo>
                      <a:pt x="640908" y="1372687"/>
                    </a:moveTo>
                    <a:cubicBezTo>
                      <a:pt x="687963" y="1372687"/>
                      <a:pt x="726109" y="1409683"/>
                      <a:pt x="726109" y="1455320"/>
                    </a:cubicBezTo>
                    <a:cubicBezTo>
                      <a:pt x="726109" y="1500957"/>
                      <a:pt x="687963" y="1537953"/>
                      <a:pt x="640908" y="1537953"/>
                    </a:cubicBezTo>
                    <a:cubicBezTo>
                      <a:pt x="593853" y="1537953"/>
                      <a:pt x="555708" y="1500957"/>
                      <a:pt x="555708" y="1455320"/>
                    </a:cubicBezTo>
                    <a:cubicBezTo>
                      <a:pt x="555708" y="1409683"/>
                      <a:pt x="593853" y="1372687"/>
                      <a:pt x="640908" y="1372687"/>
                    </a:cubicBezTo>
                    <a:close/>
                    <a:moveTo>
                      <a:pt x="967591" y="1043181"/>
                    </a:moveTo>
                    <a:cubicBezTo>
                      <a:pt x="967591" y="1043181"/>
                      <a:pt x="967591" y="1043181"/>
                      <a:pt x="2952109" y="1043181"/>
                    </a:cubicBezTo>
                    <a:cubicBezTo>
                      <a:pt x="3004217" y="1043181"/>
                      <a:pt x="3047643" y="1077206"/>
                      <a:pt x="3047643" y="1116092"/>
                    </a:cubicBezTo>
                    <a:cubicBezTo>
                      <a:pt x="3047643" y="1116092"/>
                      <a:pt x="3047643" y="1116092"/>
                      <a:pt x="3047643" y="1135535"/>
                    </a:cubicBezTo>
                    <a:cubicBezTo>
                      <a:pt x="3047643" y="1174422"/>
                      <a:pt x="3004217" y="1208447"/>
                      <a:pt x="2952109" y="1208447"/>
                    </a:cubicBezTo>
                    <a:cubicBezTo>
                      <a:pt x="2952109" y="1208447"/>
                      <a:pt x="2952109" y="1208447"/>
                      <a:pt x="967591" y="1208447"/>
                    </a:cubicBezTo>
                    <a:cubicBezTo>
                      <a:pt x="915481" y="1208447"/>
                      <a:pt x="876399" y="1174422"/>
                      <a:pt x="876399" y="1135535"/>
                    </a:cubicBezTo>
                    <a:cubicBezTo>
                      <a:pt x="876399" y="1135535"/>
                      <a:pt x="876399" y="1135535"/>
                      <a:pt x="876399" y="1116092"/>
                    </a:cubicBezTo>
                    <a:cubicBezTo>
                      <a:pt x="876399" y="1077206"/>
                      <a:pt x="915481" y="1043181"/>
                      <a:pt x="967591" y="1043181"/>
                    </a:cubicBezTo>
                    <a:close/>
                    <a:moveTo>
                      <a:pt x="640908" y="1043181"/>
                    </a:moveTo>
                    <a:cubicBezTo>
                      <a:pt x="687963" y="1043181"/>
                      <a:pt x="726109" y="1080177"/>
                      <a:pt x="726109" y="1125814"/>
                    </a:cubicBezTo>
                    <a:cubicBezTo>
                      <a:pt x="726109" y="1171451"/>
                      <a:pt x="687963" y="1208447"/>
                      <a:pt x="640908" y="1208447"/>
                    </a:cubicBezTo>
                    <a:cubicBezTo>
                      <a:pt x="593853" y="1208447"/>
                      <a:pt x="555708" y="1171451"/>
                      <a:pt x="555708" y="1125814"/>
                    </a:cubicBezTo>
                    <a:cubicBezTo>
                      <a:pt x="555708" y="1080177"/>
                      <a:pt x="593853" y="1043181"/>
                      <a:pt x="640908" y="1043181"/>
                    </a:cubicBezTo>
                    <a:close/>
                    <a:moveTo>
                      <a:pt x="324140" y="703848"/>
                    </a:moveTo>
                    <a:lnTo>
                      <a:pt x="324140" y="4113425"/>
                    </a:lnTo>
                    <a:lnTo>
                      <a:pt x="6100105" y="4113425"/>
                    </a:lnTo>
                    <a:lnTo>
                      <a:pt x="6100105" y="703848"/>
                    </a:lnTo>
                    <a:close/>
                    <a:moveTo>
                      <a:pt x="193423" y="0"/>
                    </a:moveTo>
                    <a:lnTo>
                      <a:pt x="6230823" y="0"/>
                    </a:lnTo>
                    <a:cubicBezTo>
                      <a:pt x="6337649" y="0"/>
                      <a:pt x="6424245" y="86598"/>
                      <a:pt x="6424245" y="193423"/>
                    </a:cubicBezTo>
                    <a:lnTo>
                      <a:pt x="6424245" y="4202560"/>
                    </a:lnTo>
                    <a:cubicBezTo>
                      <a:pt x="6424245" y="4309385"/>
                      <a:pt x="6337649" y="4395983"/>
                      <a:pt x="6230823" y="4395983"/>
                    </a:cubicBezTo>
                    <a:lnTo>
                      <a:pt x="193423" y="4395983"/>
                    </a:lnTo>
                    <a:cubicBezTo>
                      <a:pt x="86598" y="4395983"/>
                      <a:pt x="0" y="4309385"/>
                      <a:pt x="0" y="4202560"/>
                    </a:cubicBezTo>
                    <a:lnTo>
                      <a:pt x="0" y="193423"/>
                    </a:lnTo>
                    <a:cubicBezTo>
                      <a:pt x="0" y="86598"/>
                      <a:pt x="86598" y="0"/>
                      <a:pt x="19342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100"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03" name="Rectangle 1049"/>
              <p:cNvSpPr>
                <a:spLocks noChangeAspect="1"/>
              </p:cNvSpPr>
              <p:nvPr/>
            </p:nvSpPr>
            <p:spPr bwMode="auto">
              <a:xfrm>
                <a:off x="10760489" y="2176157"/>
                <a:ext cx="397764" cy="345007"/>
              </a:xfrm>
              <a:custGeom>
                <a:avLst/>
                <a:gdLst/>
                <a:ahLst/>
                <a:cxnLst/>
                <a:rect l="l" t="t" r="r" b="b"/>
                <a:pathLst>
                  <a:path w="4396772" h="3814604">
                    <a:moveTo>
                      <a:pt x="1768806" y="2531251"/>
                    </a:moveTo>
                    <a:cubicBezTo>
                      <a:pt x="1779256" y="2542818"/>
                      <a:pt x="1790357" y="2553748"/>
                      <a:pt x="1802421" y="2563658"/>
                    </a:cubicBezTo>
                    <a:lnTo>
                      <a:pt x="1507305" y="2869971"/>
                    </a:lnTo>
                    <a:lnTo>
                      <a:pt x="1923973" y="3303431"/>
                    </a:lnTo>
                    <a:lnTo>
                      <a:pt x="1964879" y="3257130"/>
                    </a:lnTo>
                    <a:lnTo>
                      <a:pt x="1999127" y="3206887"/>
                    </a:lnTo>
                    <a:lnTo>
                      <a:pt x="2028615" y="3154677"/>
                    </a:lnTo>
                    <a:lnTo>
                      <a:pt x="2053351" y="3100494"/>
                    </a:lnTo>
                    <a:lnTo>
                      <a:pt x="2072374" y="3044341"/>
                    </a:lnTo>
                    <a:lnTo>
                      <a:pt x="2085694" y="2987202"/>
                    </a:lnTo>
                    <a:lnTo>
                      <a:pt x="2093304" y="2928094"/>
                    </a:lnTo>
                    <a:lnTo>
                      <a:pt x="2096157" y="2869971"/>
                    </a:lnTo>
                    <a:lnTo>
                      <a:pt x="2093304" y="2810863"/>
                    </a:lnTo>
                    <a:lnTo>
                      <a:pt x="2085701" y="2753777"/>
                    </a:lnTo>
                    <a:cubicBezTo>
                      <a:pt x="2106933" y="2764390"/>
                      <a:pt x="2128935" y="2773455"/>
                      <a:pt x="2151734" y="2780599"/>
                    </a:cubicBezTo>
                    <a:lnTo>
                      <a:pt x="2153986" y="2797688"/>
                    </a:lnTo>
                    <a:lnTo>
                      <a:pt x="2157434" y="2869862"/>
                    </a:lnTo>
                    <a:lnTo>
                      <a:pt x="2153986" y="2940833"/>
                    </a:lnTo>
                    <a:lnTo>
                      <a:pt x="2144792" y="3013007"/>
                    </a:lnTo>
                    <a:lnTo>
                      <a:pt x="2128704" y="3082777"/>
                    </a:lnTo>
                    <a:lnTo>
                      <a:pt x="2105716" y="3151344"/>
                    </a:lnTo>
                    <a:lnTo>
                      <a:pt x="2075836" y="3217503"/>
                    </a:lnTo>
                    <a:lnTo>
                      <a:pt x="2040206" y="3281256"/>
                    </a:lnTo>
                    <a:lnTo>
                      <a:pt x="1998834" y="3342605"/>
                    </a:lnTo>
                    <a:lnTo>
                      <a:pt x="1949414" y="3399141"/>
                    </a:lnTo>
                    <a:lnTo>
                      <a:pt x="1446026" y="2869862"/>
                    </a:lnTo>
                    <a:close/>
                    <a:moveTo>
                      <a:pt x="3419308" y="2310302"/>
                    </a:moveTo>
                    <a:lnTo>
                      <a:pt x="4396772" y="3276587"/>
                    </a:lnTo>
                    <a:lnTo>
                      <a:pt x="4013101" y="3664699"/>
                    </a:lnTo>
                    <a:lnTo>
                      <a:pt x="3038542" y="2701284"/>
                    </a:lnTo>
                    <a:cubicBezTo>
                      <a:pt x="3198080" y="2608071"/>
                      <a:pt x="3329832" y="2472585"/>
                      <a:pt x="3419308" y="2310302"/>
                    </a:cubicBezTo>
                    <a:close/>
                    <a:moveTo>
                      <a:pt x="1409161" y="2231938"/>
                    </a:moveTo>
                    <a:lnTo>
                      <a:pt x="1466950" y="2235065"/>
                    </a:lnTo>
                    <a:lnTo>
                      <a:pt x="1526736" y="2243401"/>
                    </a:lnTo>
                    <a:lnTo>
                      <a:pt x="1577524" y="2256221"/>
                    </a:lnTo>
                    <a:cubicBezTo>
                      <a:pt x="1619586" y="2346568"/>
                      <a:pt x="1675232" y="2429215"/>
                      <a:pt x="1741977" y="2501641"/>
                    </a:cubicBezTo>
                    <a:lnTo>
                      <a:pt x="1379556" y="2883815"/>
                    </a:lnTo>
                    <a:lnTo>
                      <a:pt x="1831596" y="3351926"/>
                    </a:lnTo>
                    <a:lnTo>
                      <a:pt x="1798742" y="3383362"/>
                    </a:lnTo>
                    <a:lnTo>
                      <a:pt x="1748925" y="3420872"/>
                    </a:lnTo>
                    <a:lnTo>
                      <a:pt x="1696117" y="3453177"/>
                    </a:lnTo>
                    <a:lnTo>
                      <a:pt x="1641317" y="3481312"/>
                    </a:lnTo>
                    <a:lnTo>
                      <a:pt x="1584523" y="3502149"/>
                    </a:lnTo>
                    <a:lnTo>
                      <a:pt x="1526736" y="3515697"/>
                    </a:lnTo>
                    <a:lnTo>
                      <a:pt x="1466950" y="3525074"/>
                    </a:lnTo>
                    <a:lnTo>
                      <a:pt x="1409161" y="3528199"/>
                    </a:lnTo>
                    <a:lnTo>
                      <a:pt x="1349379" y="3525074"/>
                    </a:lnTo>
                    <a:lnTo>
                      <a:pt x="1291591" y="3515697"/>
                    </a:lnTo>
                    <a:lnTo>
                      <a:pt x="1232805" y="3502149"/>
                    </a:lnTo>
                    <a:lnTo>
                      <a:pt x="1176013" y="3481312"/>
                    </a:lnTo>
                    <a:lnTo>
                      <a:pt x="1121213" y="3453177"/>
                    </a:lnTo>
                    <a:lnTo>
                      <a:pt x="1069400" y="3420872"/>
                    </a:lnTo>
                    <a:lnTo>
                      <a:pt x="1019583" y="3383362"/>
                    </a:lnTo>
                    <a:lnTo>
                      <a:pt x="972753" y="3338554"/>
                    </a:lnTo>
                    <a:lnTo>
                      <a:pt x="929909" y="3289580"/>
                    </a:lnTo>
                    <a:lnTo>
                      <a:pt x="893042" y="3236436"/>
                    </a:lnTo>
                    <a:lnTo>
                      <a:pt x="862155" y="3181212"/>
                    </a:lnTo>
                    <a:lnTo>
                      <a:pt x="836250" y="3123899"/>
                    </a:lnTo>
                    <a:lnTo>
                      <a:pt x="817319" y="3064507"/>
                    </a:lnTo>
                    <a:lnTo>
                      <a:pt x="802373" y="3004069"/>
                    </a:lnTo>
                    <a:lnTo>
                      <a:pt x="793407" y="2941549"/>
                    </a:lnTo>
                    <a:lnTo>
                      <a:pt x="791414" y="2880071"/>
                    </a:lnTo>
                    <a:lnTo>
                      <a:pt x="793407" y="2817549"/>
                    </a:lnTo>
                    <a:lnTo>
                      <a:pt x="802373" y="2757113"/>
                    </a:lnTo>
                    <a:lnTo>
                      <a:pt x="817319" y="2695634"/>
                    </a:lnTo>
                    <a:lnTo>
                      <a:pt x="836250" y="2635197"/>
                    </a:lnTo>
                    <a:lnTo>
                      <a:pt x="862155" y="2578929"/>
                    </a:lnTo>
                    <a:lnTo>
                      <a:pt x="893042" y="2523701"/>
                    </a:lnTo>
                    <a:lnTo>
                      <a:pt x="929909" y="2470559"/>
                    </a:lnTo>
                    <a:lnTo>
                      <a:pt x="972753" y="2422628"/>
                    </a:lnTo>
                    <a:lnTo>
                      <a:pt x="1019583" y="2377820"/>
                    </a:lnTo>
                    <a:lnTo>
                      <a:pt x="1069400" y="2339265"/>
                    </a:lnTo>
                    <a:lnTo>
                      <a:pt x="1121213" y="2305921"/>
                    </a:lnTo>
                    <a:lnTo>
                      <a:pt x="1176013" y="2278829"/>
                    </a:lnTo>
                    <a:lnTo>
                      <a:pt x="1232805" y="2257988"/>
                    </a:lnTo>
                    <a:lnTo>
                      <a:pt x="1291591" y="2243401"/>
                    </a:lnTo>
                    <a:lnTo>
                      <a:pt x="1349379" y="2235065"/>
                    </a:lnTo>
                    <a:close/>
                    <a:moveTo>
                      <a:pt x="461210" y="1447239"/>
                    </a:moveTo>
                    <a:lnTo>
                      <a:pt x="739860" y="1447239"/>
                    </a:lnTo>
                    <a:lnTo>
                      <a:pt x="739860" y="1856055"/>
                    </a:lnTo>
                    <a:lnTo>
                      <a:pt x="461210" y="1856055"/>
                    </a:lnTo>
                    <a:close/>
                    <a:moveTo>
                      <a:pt x="1324380" y="1205700"/>
                    </a:moveTo>
                    <a:lnTo>
                      <a:pt x="1603030" y="1205700"/>
                    </a:lnTo>
                    <a:lnTo>
                      <a:pt x="1603030" y="1302566"/>
                    </a:lnTo>
                    <a:cubicBezTo>
                      <a:pt x="1520667" y="1451448"/>
                      <a:pt x="1473954" y="1622817"/>
                      <a:pt x="1473954" y="1805131"/>
                    </a:cubicBezTo>
                    <a:cubicBezTo>
                      <a:pt x="1473954" y="1822226"/>
                      <a:pt x="1474365" y="1839226"/>
                      <a:pt x="1476518" y="1856055"/>
                    </a:cubicBezTo>
                    <a:lnTo>
                      <a:pt x="1324380" y="1856055"/>
                    </a:lnTo>
                    <a:close/>
                    <a:moveTo>
                      <a:pt x="1706684" y="1148595"/>
                    </a:moveTo>
                    <a:lnTo>
                      <a:pt x="1668162" y="1200269"/>
                    </a:lnTo>
                    <a:cubicBezTo>
                      <a:pt x="1678510" y="1181216"/>
                      <a:pt x="1691405" y="1163943"/>
                      <a:pt x="1706684" y="1148595"/>
                    </a:cubicBezTo>
                    <a:close/>
                    <a:moveTo>
                      <a:pt x="2433965" y="1082569"/>
                    </a:moveTo>
                    <a:lnTo>
                      <a:pt x="2297389" y="1107642"/>
                    </a:lnTo>
                    <a:lnTo>
                      <a:pt x="2297389" y="1254650"/>
                    </a:lnTo>
                    <a:lnTo>
                      <a:pt x="2301560" y="2135295"/>
                    </a:lnTo>
                    <a:lnTo>
                      <a:pt x="1900814" y="2135295"/>
                    </a:lnTo>
                    <a:lnTo>
                      <a:pt x="1900814" y="1410370"/>
                    </a:lnTo>
                    <a:cubicBezTo>
                      <a:pt x="1828019" y="1521547"/>
                      <a:pt x="1786623" y="1654607"/>
                      <a:pt x="1786623" y="1797334"/>
                    </a:cubicBezTo>
                    <a:cubicBezTo>
                      <a:pt x="1786623" y="2196263"/>
                      <a:pt x="2110017" y="2519658"/>
                      <a:pt x="2508947" y="2519658"/>
                    </a:cubicBezTo>
                    <a:cubicBezTo>
                      <a:pt x="2907877" y="2519658"/>
                      <a:pt x="3231272" y="2196263"/>
                      <a:pt x="3231272" y="1797334"/>
                    </a:cubicBezTo>
                    <a:cubicBezTo>
                      <a:pt x="3231272" y="1516177"/>
                      <a:pt x="3070637" y="1272536"/>
                      <a:pt x="2834711" y="1155982"/>
                    </a:cubicBezTo>
                    <a:lnTo>
                      <a:pt x="2834711" y="2126888"/>
                    </a:lnTo>
                    <a:lnTo>
                      <a:pt x="2433965" y="2126888"/>
                    </a:lnTo>
                    <a:close/>
                    <a:moveTo>
                      <a:pt x="892794" y="1005697"/>
                    </a:moveTo>
                    <a:lnTo>
                      <a:pt x="1171444" y="1005697"/>
                    </a:lnTo>
                    <a:lnTo>
                      <a:pt x="1171444" y="1856055"/>
                    </a:lnTo>
                    <a:lnTo>
                      <a:pt x="892794" y="1856055"/>
                    </a:lnTo>
                    <a:close/>
                    <a:moveTo>
                      <a:pt x="3044451" y="912579"/>
                    </a:moveTo>
                    <a:cubicBezTo>
                      <a:pt x="3046712" y="913637"/>
                      <a:pt x="3048831" y="914931"/>
                      <a:pt x="3050808" y="916453"/>
                    </a:cubicBezTo>
                    <a:close/>
                    <a:moveTo>
                      <a:pt x="1787030" y="896624"/>
                    </a:moveTo>
                    <a:lnTo>
                      <a:pt x="2005647" y="896624"/>
                    </a:lnTo>
                    <a:cubicBezTo>
                      <a:pt x="1908330" y="950663"/>
                      <a:pt x="1820915" y="1020376"/>
                      <a:pt x="1747195" y="1102862"/>
                    </a:cubicBezTo>
                    <a:cubicBezTo>
                      <a:pt x="1758486" y="1086030"/>
                      <a:pt x="1772541" y="1071740"/>
                      <a:pt x="1787030" y="1057893"/>
                    </a:cubicBezTo>
                    <a:close/>
                    <a:moveTo>
                      <a:pt x="2136269" y="835341"/>
                    </a:moveTo>
                    <a:cubicBezTo>
                      <a:pt x="2120983" y="840178"/>
                      <a:pt x="2106246" y="846327"/>
                      <a:pt x="2091974" y="853455"/>
                    </a:cubicBezTo>
                    <a:cubicBezTo>
                      <a:pt x="2105843" y="845389"/>
                      <a:pt x="2120627" y="839273"/>
                      <a:pt x="2136269" y="835341"/>
                    </a:cubicBezTo>
                    <a:close/>
                    <a:moveTo>
                      <a:pt x="2511958" y="786762"/>
                    </a:moveTo>
                    <a:cubicBezTo>
                      <a:pt x="3072620" y="786762"/>
                      <a:pt x="3527126" y="1242701"/>
                      <a:pt x="3527126" y="1805131"/>
                    </a:cubicBezTo>
                    <a:cubicBezTo>
                      <a:pt x="3527126" y="2367561"/>
                      <a:pt x="3072620" y="2823500"/>
                      <a:pt x="2511958" y="2823500"/>
                    </a:cubicBezTo>
                    <a:cubicBezTo>
                      <a:pt x="1951296" y="2823500"/>
                      <a:pt x="1496790" y="2367561"/>
                      <a:pt x="1496790" y="1805131"/>
                    </a:cubicBezTo>
                    <a:cubicBezTo>
                      <a:pt x="1496790" y="1242701"/>
                      <a:pt x="1951296" y="786762"/>
                      <a:pt x="2511958" y="786762"/>
                    </a:cubicBezTo>
                    <a:close/>
                    <a:moveTo>
                      <a:pt x="1674679" y="377937"/>
                    </a:moveTo>
                    <a:lnTo>
                      <a:pt x="1767684" y="377937"/>
                    </a:lnTo>
                    <a:lnTo>
                      <a:pt x="1767684" y="584477"/>
                    </a:lnTo>
                    <a:lnTo>
                      <a:pt x="1674679" y="584477"/>
                    </a:lnTo>
                    <a:close/>
                    <a:moveTo>
                      <a:pt x="1510757" y="377937"/>
                    </a:moveTo>
                    <a:lnTo>
                      <a:pt x="1603762" y="377937"/>
                    </a:lnTo>
                    <a:lnTo>
                      <a:pt x="1603762" y="584477"/>
                    </a:lnTo>
                    <a:lnTo>
                      <a:pt x="1510757" y="584477"/>
                    </a:lnTo>
                    <a:close/>
                    <a:moveTo>
                      <a:pt x="1346833" y="377937"/>
                    </a:moveTo>
                    <a:lnTo>
                      <a:pt x="1439838" y="377937"/>
                    </a:lnTo>
                    <a:lnTo>
                      <a:pt x="1439838" y="584477"/>
                    </a:lnTo>
                    <a:lnTo>
                      <a:pt x="1346833" y="584477"/>
                    </a:lnTo>
                    <a:close/>
                    <a:moveTo>
                      <a:pt x="1182909" y="377937"/>
                    </a:moveTo>
                    <a:lnTo>
                      <a:pt x="1275914" y="377937"/>
                    </a:lnTo>
                    <a:lnTo>
                      <a:pt x="1275914" y="584477"/>
                    </a:lnTo>
                    <a:lnTo>
                      <a:pt x="1182909" y="584477"/>
                    </a:lnTo>
                    <a:close/>
                    <a:moveTo>
                      <a:pt x="1018985" y="377937"/>
                    </a:moveTo>
                    <a:lnTo>
                      <a:pt x="1111990" y="377937"/>
                    </a:lnTo>
                    <a:lnTo>
                      <a:pt x="1111990" y="584477"/>
                    </a:lnTo>
                    <a:lnTo>
                      <a:pt x="1018985" y="584477"/>
                    </a:lnTo>
                    <a:close/>
                    <a:moveTo>
                      <a:pt x="855062" y="377937"/>
                    </a:moveTo>
                    <a:lnTo>
                      <a:pt x="948067" y="377937"/>
                    </a:lnTo>
                    <a:lnTo>
                      <a:pt x="948067" y="584477"/>
                    </a:lnTo>
                    <a:lnTo>
                      <a:pt x="855062" y="584477"/>
                    </a:lnTo>
                    <a:close/>
                    <a:moveTo>
                      <a:pt x="691138" y="377937"/>
                    </a:moveTo>
                    <a:lnTo>
                      <a:pt x="784143" y="377937"/>
                    </a:lnTo>
                    <a:lnTo>
                      <a:pt x="784143" y="584477"/>
                    </a:lnTo>
                    <a:lnTo>
                      <a:pt x="691138" y="584477"/>
                    </a:lnTo>
                    <a:close/>
                    <a:moveTo>
                      <a:pt x="527214" y="377937"/>
                    </a:moveTo>
                    <a:lnTo>
                      <a:pt x="620219" y="377937"/>
                    </a:lnTo>
                    <a:lnTo>
                      <a:pt x="620219" y="584477"/>
                    </a:lnTo>
                    <a:lnTo>
                      <a:pt x="527214" y="584477"/>
                    </a:lnTo>
                    <a:close/>
                    <a:moveTo>
                      <a:pt x="0" y="0"/>
                    </a:moveTo>
                    <a:lnTo>
                      <a:pt x="2914602" y="0"/>
                    </a:lnTo>
                    <a:lnTo>
                      <a:pt x="2914602" y="845237"/>
                    </a:lnTo>
                    <a:cubicBezTo>
                      <a:pt x="2790810" y="792848"/>
                      <a:pt x="2654751" y="763926"/>
                      <a:pt x="2511958" y="763926"/>
                    </a:cubicBezTo>
                    <a:cubicBezTo>
                      <a:pt x="2411521" y="763926"/>
                      <a:pt x="2314415" y="778235"/>
                      <a:pt x="2222782" y="805708"/>
                    </a:cubicBezTo>
                    <a:lnTo>
                      <a:pt x="2222782" y="653320"/>
                    </a:lnTo>
                    <a:lnTo>
                      <a:pt x="2501432" y="653320"/>
                    </a:lnTo>
                    <a:lnTo>
                      <a:pt x="2501432" y="763569"/>
                    </a:lnTo>
                    <a:cubicBezTo>
                      <a:pt x="2503932" y="762821"/>
                      <a:pt x="2506440" y="762810"/>
                      <a:pt x="2508947" y="762810"/>
                    </a:cubicBezTo>
                    <a:cubicBezTo>
                      <a:pt x="2581363" y="762810"/>
                      <a:pt x="2652040" y="770251"/>
                      <a:pt x="2720199" y="784685"/>
                    </a:cubicBezTo>
                    <a:lnTo>
                      <a:pt x="2720199" y="194403"/>
                    </a:lnTo>
                    <a:lnTo>
                      <a:pt x="194403" y="194403"/>
                    </a:lnTo>
                    <a:lnTo>
                      <a:pt x="194403" y="3620202"/>
                    </a:lnTo>
                    <a:lnTo>
                      <a:pt x="2720199" y="3620202"/>
                    </a:lnTo>
                    <a:lnTo>
                      <a:pt x="2720199" y="2915468"/>
                    </a:lnTo>
                    <a:cubicBezTo>
                      <a:pt x="2788410" y="2909632"/>
                      <a:pt x="2853714" y="2891807"/>
                      <a:pt x="2914602" y="2863549"/>
                    </a:cubicBezTo>
                    <a:lnTo>
                      <a:pt x="2914602" y="3814604"/>
                    </a:lnTo>
                    <a:lnTo>
                      <a:pt x="0" y="381460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100"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89" name="Group 88"/>
            <p:cNvGrpSpPr/>
            <p:nvPr/>
          </p:nvGrpSpPr>
          <p:grpSpPr>
            <a:xfrm>
              <a:off x="9538831" y="2881079"/>
              <a:ext cx="1920240" cy="1005840"/>
              <a:chOff x="9538831" y="2881079"/>
              <a:chExt cx="1920240" cy="1005840"/>
            </a:xfrm>
          </p:grpSpPr>
          <p:sp>
            <p:nvSpPr>
              <p:cNvPr id="91" name="Rectangle 90"/>
              <p:cNvSpPr/>
              <p:nvPr/>
            </p:nvSpPr>
            <p:spPr bwMode="auto">
              <a:xfrm>
                <a:off x="9538831" y="2881079"/>
                <a:ext cx="1920240" cy="1005840"/>
              </a:xfrm>
              <a:prstGeom prst="rect">
                <a:avLst/>
              </a:prstGeom>
              <a:solidFill>
                <a:schemeClr val="accent2">
                  <a:lumMod val="75000"/>
                </a:schemeClr>
              </a:solidFill>
              <a:ln w="1905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149174" numCol="1" spcCol="0" rtlCol="0" fromWordArt="0" anchor="t" anchorCtr="0" forceAA="0" compatLnSpc="1">
                <a:prstTxWarp prst="textNoShape">
                  <a:avLst/>
                </a:prstTxWarp>
                <a:noAutofit/>
              </a:bodyPr>
              <a:lstStyle/>
              <a:p>
                <a:pPr algn="ctr" defTabSz="792083">
                  <a:lnSpc>
                    <a:spcPct val="90000"/>
                  </a:lnSpc>
                </a:pPr>
                <a:r>
                  <a:rPr lang="en-US" sz="900" dirty="0">
                    <a:gradFill>
                      <a:gsLst>
                        <a:gs pos="0">
                          <a:schemeClr val="bg1"/>
                        </a:gs>
                        <a:gs pos="100000">
                          <a:schemeClr val="bg1"/>
                        </a:gs>
                      </a:gsLst>
                      <a:lin ang="5400000" scaled="1"/>
                    </a:gradFill>
                    <a:latin typeface="Segoe UI Semibold" panose="020B0702040204020203" pitchFamily="34" charset="0"/>
                  </a:rPr>
                  <a:t>Data warehouse</a:t>
                </a:r>
              </a:p>
              <a:p>
                <a:pPr algn="ctr" defTabSz="792083">
                  <a:lnSpc>
                    <a:spcPct val="90000"/>
                  </a:lnSpc>
                </a:pPr>
                <a:endParaRPr lang="en-US" sz="1000" dirty="0">
                  <a:gradFill>
                    <a:gsLst>
                      <a:gs pos="0">
                        <a:srgbClr val="505050"/>
                      </a:gs>
                      <a:gs pos="100000">
                        <a:srgbClr val="505050"/>
                      </a:gs>
                    </a:gsLst>
                    <a:lin ang="5400000" scaled="0"/>
                  </a:gradFill>
                </a:endParaRPr>
              </a:p>
            </p:txBody>
          </p:sp>
          <p:sp>
            <p:nvSpPr>
              <p:cNvPr id="92" name="TextBox 91"/>
              <p:cNvSpPr txBox="1"/>
              <p:nvPr/>
            </p:nvSpPr>
            <p:spPr>
              <a:xfrm>
                <a:off x="10498930" y="3007157"/>
                <a:ext cx="112" cy="264913"/>
              </a:xfrm>
              <a:prstGeom prst="rect">
                <a:avLst/>
              </a:prstGeom>
              <a:solidFill>
                <a:srgbClr val="F0880A"/>
              </a:solidFill>
            </p:spPr>
            <p:txBody>
              <a:bodyPr wrap="none" lIns="0" tIns="0" rIns="0" bIns="0" rtlCol="0" anchor="ctr" anchorCtr="0">
                <a:spAutoFit/>
              </a:bodyPr>
              <a:lstStyle/>
              <a:p>
                <a:pPr algn="ctr"/>
                <a:endParaRPr lang="en-US" sz="1000" dirty="0">
                  <a:gradFill>
                    <a:gsLst>
                      <a:gs pos="0">
                        <a:schemeClr val="bg1"/>
                      </a:gs>
                      <a:gs pos="100000">
                        <a:schemeClr val="bg1"/>
                      </a:gs>
                    </a:gsLst>
                    <a:lin ang="5400000" scaled="1"/>
                  </a:gradFill>
                  <a:latin typeface="+mj-lt"/>
                </a:endParaRPr>
              </a:p>
            </p:txBody>
          </p:sp>
          <p:sp>
            <p:nvSpPr>
              <p:cNvPr id="93" name="Oval 92"/>
              <p:cNvSpPr/>
              <p:nvPr/>
            </p:nvSpPr>
            <p:spPr>
              <a:xfrm>
                <a:off x="10347265" y="3371510"/>
                <a:ext cx="286591" cy="73143"/>
              </a:xfrm>
              <a:prstGeom prst="ellipse">
                <a:avLst/>
              </a:prstGeom>
              <a:solidFill>
                <a:srgbClr val="F08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4" name="Freeform 93"/>
              <p:cNvSpPr>
                <a:spLocks noChangeArrowheads="1"/>
              </p:cNvSpPr>
              <p:nvPr/>
            </p:nvSpPr>
            <p:spPr bwMode="auto">
              <a:xfrm>
                <a:off x="10127134" y="3251941"/>
                <a:ext cx="743637" cy="582256"/>
              </a:xfrm>
              <a:custGeom>
                <a:avLst/>
                <a:gdLst>
                  <a:gd name="connsiteX0" fmla="*/ 791851 w 1180643"/>
                  <a:gd name="connsiteY0" fmla="*/ 0 h 981854"/>
                  <a:gd name="connsiteX1" fmla="*/ 1013448 w 1180643"/>
                  <a:gd name="connsiteY1" fmla="*/ 0 h 981854"/>
                  <a:gd name="connsiteX2" fmla="*/ 1013448 w 1180643"/>
                  <a:gd name="connsiteY2" fmla="*/ 148707 h 981854"/>
                  <a:gd name="connsiteX3" fmla="*/ 1180643 w 1180643"/>
                  <a:gd name="connsiteY3" fmla="*/ 148707 h 981854"/>
                  <a:gd name="connsiteX4" fmla="*/ 1180643 w 1180643"/>
                  <a:gd name="connsiteY4" fmla="*/ 186336 h 981854"/>
                  <a:gd name="connsiteX5" fmla="*/ 1107702 w 1180643"/>
                  <a:gd name="connsiteY5" fmla="*/ 186336 h 981854"/>
                  <a:gd name="connsiteX6" fmla="*/ 1107702 w 1180643"/>
                  <a:gd name="connsiteY6" fmla="*/ 981854 h 981854"/>
                  <a:gd name="connsiteX7" fmla="*/ 33753 w 1180643"/>
                  <a:gd name="connsiteY7" fmla="*/ 981854 h 981854"/>
                  <a:gd name="connsiteX8" fmla="*/ 33753 w 1180643"/>
                  <a:gd name="connsiteY8" fmla="*/ 186336 h 981854"/>
                  <a:gd name="connsiteX9" fmla="*/ 0 w 1180643"/>
                  <a:gd name="connsiteY9" fmla="*/ 186336 h 981854"/>
                  <a:gd name="connsiteX10" fmla="*/ 0 w 1180643"/>
                  <a:gd name="connsiteY10" fmla="*/ 148707 h 981854"/>
                  <a:gd name="connsiteX11" fmla="*/ 791851 w 1180643"/>
                  <a:gd name="connsiteY11" fmla="*/ 148707 h 98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0643" h="981854">
                    <a:moveTo>
                      <a:pt x="791851" y="0"/>
                    </a:moveTo>
                    <a:lnTo>
                      <a:pt x="1013448" y="0"/>
                    </a:lnTo>
                    <a:lnTo>
                      <a:pt x="1013448" y="148707"/>
                    </a:lnTo>
                    <a:lnTo>
                      <a:pt x="1180643" y="148707"/>
                    </a:lnTo>
                    <a:lnTo>
                      <a:pt x="1180643" y="186336"/>
                    </a:lnTo>
                    <a:lnTo>
                      <a:pt x="1107702" y="186336"/>
                    </a:lnTo>
                    <a:lnTo>
                      <a:pt x="1107702" y="981854"/>
                    </a:lnTo>
                    <a:lnTo>
                      <a:pt x="33753" y="981854"/>
                    </a:lnTo>
                    <a:lnTo>
                      <a:pt x="33753" y="186336"/>
                    </a:lnTo>
                    <a:lnTo>
                      <a:pt x="0" y="186336"/>
                    </a:lnTo>
                    <a:lnTo>
                      <a:pt x="0" y="148707"/>
                    </a:lnTo>
                    <a:lnTo>
                      <a:pt x="791851" y="148707"/>
                    </a:lnTo>
                    <a:close/>
                  </a:path>
                </a:pathLst>
              </a:custGeom>
              <a:solidFill>
                <a:schemeClr val="bg1"/>
              </a:solidFill>
              <a:ln>
                <a:noFill/>
              </a:ln>
              <a:extLst/>
            </p:spPr>
            <p:txBody>
              <a:bodyPr vert="horz" wrap="square" lIns="87880" tIns="43940" rIns="87880" bIns="4394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Segoe UI"/>
                  <a:ea typeface="+mn-ea"/>
                  <a:cs typeface="+mn-cs"/>
                </a:endParaRPr>
              </a:p>
            </p:txBody>
          </p:sp>
          <p:sp>
            <p:nvSpPr>
              <p:cNvPr id="95" name="icon  BINARY"/>
              <p:cNvSpPr>
                <a:spLocks noChangeAspect="1" noEditPoints="1"/>
              </p:cNvSpPr>
              <p:nvPr/>
            </p:nvSpPr>
            <p:spPr bwMode="auto">
              <a:xfrm>
                <a:off x="10280803" y="3399371"/>
                <a:ext cx="436297" cy="358055"/>
              </a:xfrm>
              <a:custGeom>
                <a:avLst/>
                <a:gdLst>
                  <a:gd name="T0" fmla="*/ 64 w 275"/>
                  <a:gd name="T1" fmla="*/ 55 h 226"/>
                  <a:gd name="T2" fmla="*/ 65 w 275"/>
                  <a:gd name="T3" fmla="*/ 0 h 226"/>
                  <a:gd name="T4" fmla="*/ 64 w 275"/>
                  <a:gd name="T5" fmla="*/ 9 h 226"/>
                  <a:gd name="T6" fmla="*/ 72 w 275"/>
                  <a:gd name="T7" fmla="*/ 28 h 226"/>
                  <a:gd name="T8" fmla="*/ 96 w 275"/>
                  <a:gd name="T9" fmla="*/ 45 h 226"/>
                  <a:gd name="T10" fmla="*/ 96 w 275"/>
                  <a:gd name="T11" fmla="*/ 15 h 226"/>
                  <a:gd name="T12" fmla="*/ 119 w 275"/>
                  <a:gd name="T13" fmla="*/ 45 h 226"/>
                  <a:gd name="T14" fmla="*/ 178 w 275"/>
                  <a:gd name="T15" fmla="*/ 54 h 226"/>
                  <a:gd name="T16" fmla="*/ 155 w 275"/>
                  <a:gd name="T17" fmla="*/ 45 h 226"/>
                  <a:gd name="T18" fmla="*/ 144 w 275"/>
                  <a:gd name="T19" fmla="*/ 5 h 226"/>
                  <a:gd name="T20" fmla="*/ 178 w 275"/>
                  <a:gd name="T21" fmla="*/ 45 h 226"/>
                  <a:gd name="T22" fmla="*/ 222 w 275"/>
                  <a:gd name="T23" fmla="*/ 48 h 226"/>
                  <a:gd name="T24" fmla="*/ 194 w 275"/>
                  <a:gd name="T25" fmla="*/ 7 h 226"/>
                  <a:gd name="T26" fmla="*/ 215 w 275"/>
                  <a:gd name="T27" fmla="*/ 28 h 226"/>
                  <a:gd name="T28" fmla="*/ 208 w 275"/>
                  <a:gd name="T29" fmla="*/ 46 h 226"/>
                  <a:gd name="T30" fmla="*/ 269 w 275"/>
                  <a:gd name="T31" fmla="*/ 48 h 226"/>
                  <a:gd name="T32" fmla="*/ 242 w 275"/>
                  <a:gd name="T33" fmla="*/ 7 h 226"/>
                  <a:gd name="T34" fmla="*/ 263 w 275"/>
                  <a:gd name="T35" fmla="*/ 28 h 226"/>
                  <a:gd name="T36" fmla="*/ 256 w 275"/>
                  <a:gd name="T37" fmla="*/ 46 h 226"/>
                  <a:gd name="T38" fmla="*/ 0 w 275"/>
                  <a:gd name="T39" fmla="*/ 140 h 226"/>
                  <a:gd name="T40" fmla="*/ 11 w 275"/>
                  <a:gd name="T41" fmla="*/ 98 h 226"/>
                  <a:gd name="T42" fmla="*/ 23 w 275"/>
                  <a:gd name="T43" fmla="*/ 85 h 226"/>
                  <a:gd name="T44" fmla="*/ 34 w 275"/>
                  <a:gd name="T45" fmla="*/ 140 h 226"/>
                  <a:gd name="T46" fmla="*/ 64 w 275"/>
                  <a:gd name="T47" fmla="*/ 141 h 226"/>
                  <a:gd name="T48" fmla="*/ 65 w 275"/>
                  <a:gd name="T49" fmla="*/ 85 h 226"/>
                  <a:gd name="T50" fmla="*/ 64 w 275"/>
                  <a:gd name="T51" fmla="*/ 94 h 226"/>
                  <a:gd name="T52" fmla="*/ 71 w 275"/>
                  <a:gd name="T53" fmla="*/ 113 h 226"/>
                  <a:gd name="T54" fmla="*/ 111 w 275"/>
                  <a:gd name="T55" fmla="*/ 141 h 226"/>
                  <a:gd name="T56" fmla="*/ 112 w 275"/>
                  <a:gd name="T57" fmla="*/ 85 h 226"/>
                  <a:gd name="T58" fmla="*/ 112 w 275"/>
                  <a:gd name="T59" fmla="*/ 94 h 226"/>
                  <a:gd name="T60" fmla="*/ 119 w 275"/>
                  <a:gd name="T61" fmla="*/ 113 h 226"/>
                  <a:gd name="T62" fmla="*/ 145 w 275"/>
                  <a:gd name="T63" fmla="*/ 130 h 226"/>
                  <a:gd name="T64" fmla="*/ 144 w 275"/>
                  <a:gd name="T65" fmla="*/ 100 h 226"/>
                  <a:gd name="T66" fmla="*/ 167 w 275"/>
                  <a:gd name="T67" fmla="*/ 130 h 226"/>
                  <a:gd name="T68" fmla="*/ 227 w 275"/>
                  <a:gd name="T69" fmla="*/ 113 h 226"/>
                  <a:gd name="T70" fmla="*/ 188 w 275"/>
                  <a:gd name="T71" fmla="*/ 115 h 226"/>
                  <a:gd name="T72" fmla="*/ 227 w 275"/>
                  <a:gd name="T73" fmla="*/ 113 h 226"/>
                  <a:gd name="T74" fmla="*/ 200 w 275"/>
                  <a:gd name="T75" fmla="*/ 113 h 226"/>
                  <a:gd name="T76" fmla="*/ 83 w 275"/>
                  <a:gd name="T77" fmla="*/ 199 h 226"/>
                  <a:gd name="T78" fmla="*/ 45 w 275"/>
                  <a:gd name="T79" fmla="*/ 200 h 226"/>
                  <a:gd name="T80" fmla="*/ 83 w 275"/>
                  <a:gd name="T81" fmla="*/ 199 h 226"/>
                  <a:gd name="T82" fmla="*/ 56 w 275"/>
                  <a:gd name="T83" fmla="*/ 200 h 226"/>
                  <a:gd name="T84" fmla="*/ 132 w 275"/>
                  <a:gd name="T85" fmla="*/ 199 h 226"/>
                  <a:gd name="T86" fmla="*/ 93 w 275"/>
                  <a:gd name="T87" fmla="*/ 200 h 226"/>
                  <a:gd name="T88" fmla="*/ 132 w 275"/>
                  <a:gd name="T89" fmla="*/ 199 h 226"/>
                  <a:gd name="T90" fmla="*/ 105 w 275"/>
                  <a:gd name="T91" fmla="*/ 200 h 226"/>
                  <a:gd name="T92" fmla="*/ 178 w 275"/>
                  <a:gd name="T93" fmla="*/ 225 h 226"/>
                  <a:gd name="T94" fmla="*/ 155 w 275"/>
                  <a:gd name="T95" fmla="*/ 216 h 226"/>
                  <a:gd name="T96" fmla="*/ 144 w 275"/>
                  <a:gd name="T97" fmla="*/ 176 h 226"/>
                  <a:gd name="T98" fmla="*/ 178 w 275"/>
                  <a:gd name="T99" fmla="*/ 216 h 226"/>
                  <a:gd name="T100" fmla="*/ 222 w 275"/>
                  <a:gd name="T101" fmla="*/ 220 h 226"/>
                  <a:gd name="T102" fmla="*/ 194 w 275"/>
                  <a:gd name="T103" fmla="*/ 178 h 226"/>
                  <a:gd name="T104" fmla="*/ 215 w 275"/>
                  <a:gd name="T105" fmla="*/ 199 h 226"/>
                  <a:gd name="T106" fmla="*/ 208 w 275"/>
                  <a:gd name="T107" fmla="*/ 218 h 226"/>
                  <a:gd name="T108" fmla="*/ 240 w 275"/>
                  <a:gd name="T109" fmla="*/ 225 h 226"/>
                  <a:gd name="T110" fmla="*/ 252 w 275"/>
                  <a:gd name="T111" fmla="*/ 183 h 226"/>
                  <a:gd name="T112" fmla="*/ 263 w 275"/>
                  <a:gd name="T113" fmla="*/ 172 h 226"/>
                  <a:gd name="T114" fmla="*/ 274 w 275"/>
                  <a:gd name="T115" fmla="*/ 225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5" h="226">
                    <a:moveTo>
                      <a:pt x="83" y="27"/>
                    </a:moveTo>
                    <a:cubicBezTo>
                      <a:pt x="83" y="36"/>
                      <a:pt x="82" y="44"/>
                      <a:pt x="78" y="48"/>
                    </a:cubicBezTo>
                    <a:cubicBezTo>
                      <a:pt x="75" y="53"/>
                      <a:pt x="70" y="55"/>
                      <a:pt x="64" y="55"/>
                    </a:cubicBezTo>
                    <a:cubicBezTo>
                      <a:pt x="51" y="55"/>
                      <a:pt x="45" y="46"/>
                      <a:pt x="45" y="28"/>
                    </a:cubicBezTo>
                    <a:cubicBezTo>
                      <a:pt x="45" y="19"/>
                      <a:pt x="46" y="13"/>
                      <a:pt x="51" y="7"/>
                    </a:cubicBezTo>
                    <a:cubicBezTo>
                      <a:pt x="54" y="3"/>
                      <a:pt x="58" y="0"/>
                      <a:pt x="65" y="0"/>
                    </a:cubicBezTo>
                    <a:cubicBezTo>
                      <a:pt x="77" y="0"/>
                      <a:pt x="83" y="9"/>
                      <a:pt x="83" y="27"/>
                    </a:cubicBezTo>
                    <a:moveTo>
                      <a:pt x="72" y="28"/>
                    </a:moveTo>
                    <a:cubicBezTo>
                      <a:pt x="72" y="16"/>
                      <a:pt x="68" y="9"/>
                      <a:pt x="64" y="9"/>
                    </a:cubicBezTo>
                    <a:cubicBezTo>
                      <a:pt x="60" y="9"/>
                      <a:pt x="56" y="16"/>
                      <a:pt x="56" y="28"/>
                    </a:cubicBezTo>
                    <a:cubicBezTo>
                      <a:pt x="56" y="41"/>
                      <a:pt x="60" y="46"/>
                      <a:pt x="64" y="46"/>
                    </a:cubicBezTo>
                    <a:cubicBezTo>
                      <a:pt x="68" y="46"/>
                      <a:pt x="72" y="41"/>
                      <a:pt x="72" y="28"/>
                    </a:cubicBezTo>
                    <a:moveTo>
                      <a:pt x="129" y="54"/>
                    </a:moveTo>
                    <a:cubicBezTo>
                      <a:pt x="96" y="54"/>
                      <a:pt x="96" y="54"/>
                      <a:pt x="96" y="54"/>
                    </a:cubicBezTo>
                    <a:cubicBezTo>
                      <a:pt x="96" y="45"/>
                      <a:pt x="96" y="45"/>
                      <a:pt x="96" y="45"/>
                    </a:cubicBezTo>
                    <a:cubicBezTo>
                      <a:pt x="107" y="45"/>
                      <a:pt x="107" y="45"/>
                      <a:pt x="107" y="45"/>
                    </a:cubicBezTo>
                    <a:cubicBezTo>
                      <a:pt x="107" y="11"/>
                      <a:pt x="107" y="11"/>
                      <a:pt x="107" y="11"/>
                    </a:cubicBezTo>
                    <a:cubicBezTo>
                      <a:pt x="96" y="15"/>
                      <a:pt x="96" y="15"/>
                      <a:pt x="96" y="15"/>
                    </a:cubicBezTo>
                    <a:cubicBezTo>
                      <a:pt x="96" y="5"/>
                      <a:pt x="96" y="5"/>
                      <a:pt x="96" y="5"/>
                    </a:cubicBezTo>
                    <a:cubicBezTo>
                      <a:pt x="119" y="0"/>
                      <a:pt x="119" y="0"/>
                      <a:pt x="119" y="0"/>
                    </a:cubicBezTo>
                    <a:cubicBezTo>
                      <a:pt x="119" y="45"/>
                      <a:pt x="119" y="45"/>
                      <a:pt x="119" y="45"/>
                    </a:cubicBezTo>
                    <a:cubicBezTo>
                      <a:pt x="129" y="45"/>
                      <a:pt x="129" y="45"/>
                      <a:pt x="129" y="45"/>
                    </a:cubicBezTo>
                    <a:lnTo>
                      <a:pt x="129" y="54"/>
                    </a:lnTo>
                    <a:close/>
                    <a:moveTo>
                      <a:pt x="178" y="54"/>
                    </a:moveTo>
                    <a:cubicBezTo>
                      <a:pt x="144" y="54"/>
                      <a:pt x="144" y="54"/>
                      <a:pt x="144" y="54"/>
                    </a:cubicBezTo>
                    <a:cubicBezTo>
                      <a:pt x="144" y="45"/>
                      <a:pt x="144" y="45"/>
                      <a:pt x="144" y="45"/>
                    </a:cubicBezTo>
                    <a:cubicBezTo>
                      <a:pt x="155" y="45"/>
                      <a:pt x="155" y="45"/>
                      <a:pt x="155" y="45"/>
                    </a:cubicBezTo>
                    <a:cubicBezTo>
                      <a:pt x="155" y="11"/>
                      <a:pt x="155" y="11"/>
                      <a:pt x="155" y="11"/>
                    </a:cubicBezTo>
                    <a:cubicBezTo>
                      <a:pt x="144" y="15"/>
                      <a:pt x="144" y="15"/>
                      <a:pt x="144" y="15"/>
                    </a:cubicBezTo>
                    <a:cubicBezTo>
                      <a:pt x="144" y="5"/>
                      <a:pt x="144" y="5"/>
                      <a:pt x="144" y="5"/>
                    </a:cubicBezTo>
                    <a:cubicBezTo>
                      <a:pt x="167" y="0"/>
                      <a:pt x="167" y="0"/>
                      <a:pt x="167" y="0"/>
                    </a:cubicBezTo>
                    <a:cubicBezTo>
                      <a:pt x="167" y="45"/>
                      <a:pt x="167" y="45"/>
                      <a:pt x="167" y="45"/>
                    </a:cubicBezTo>
                    <a:cubicBezTo>
                      <a:pt x="178" y="45"/>
                      <a:pt x="178" y="45"/>
                      <a:pt x="178" y="45"/>
                    </a:cubicBezTo>
                    <a:lnTo>
                      <a:pt x="178" y="54"/>
                    </a:lnTo>
                    <a:close/>
                    <a:moveTo>
                      <a:pt x="227" y="27"/>
                    </a:moveTo>
                    <a:cubicBezTo>
                      <a:pt x="227" y="36"/>
                      <a:pt x="225" y="44"/>
                      <a:pt x="222" y="48"/>
                    </a:cubicBezTo>
                    <a:cubicBezTo>
                      <a:pt x="218" y="53"/>
                      <a:pt x="214" y="55"/>
                      <a:pt x="207" y="55"/>
                    </a:cubicBezTo>
                    <a:cubicBezTo>
                      <a:pt x="195" y="55"/>
                      <a:pt x="188" y="46"/>
                      <a:pt x="188" y="28"/>
                    </a:cubicBezTo>
                    <a:cubicBezTo>
                      <a:pt x="188" y="19"/>
                      <a:pt x="191" y="13"/>
                      <a:pt x="194" y="7"/>
                    </a:cubicBezTo>
                    <a:cubicBezTo>
                      <a:pt x="197" y="3"/>
                      <a:pt x="203" y="0"/>
                      <a:pt x="208" y="0"/>
                    </a:cubicBezTo>
                    <a:cubicBezTo>
                      <a:pt x="220" y="0"/>
                      <a:pt x="227" y="9"/>
                      <a:pt x="227" y="27"/>
                    </a:cubicBezTo>
                    <a:moveTo>
                      <a:pt x="215" y="28"/>
                    </a:moveTo>
                    <a:cubicBezTo>
                      <a:pt x="215" y="16"/>
                      <a:pt x="213" y="9"/>
                      <a:pt x="208" y="9"/>
                    </a:cubicBezTo>
                    <a:cubicBezTo>
                      <a:pt x="203" y="9"/>
                      <a:pt x="200" y="16"/>
                      <a:pt x="200" y="28"/>
                    </a:cubicBezTo>
                    <a:cubicBezTo>
                      <a:pt x="200" y="41"/>
                      <a:pt x="203" y="46"/>
                      <a:pt x="208" y="46"/>
                    </a:cubicBezTo>
                    <a:cubicBezTo>
                      <a:pt x="213" y="46"/>
                      <a:pt x="215" y="41"/>
                      <a:pt x="215" y="28"/>
                    </a:cubicBezTo>
                    <a:moveTo>
                      <a:pt x="275" y="27"/>
                    </a:moveTo>
                    <a:cubicBezTo>
                      <a:pt x="275" y="36"/>
                      <a:pt x="274" y="44"/>
                      <a:pt x="269" y="48"/>
                    </a:cubicBezTo>
                    <a:cubicBezTo>
                      <a:pt x="266" y="53"/>
                      <a:pt x="262" y="55"/>
                      <a:pt x="256" y="55"/>
                    </a:cubicBezTo>
                    <a:cubicBezTo>
                      <a:pt x="243" y="55"/>
                      <a:pt x="236" y="46"/>
                      <a:pt x="236" y="28"/>
                    </a:cubicBezTo>
                    <a:cubicBezTo>
                      <a:pt x="236" y="19"/>
                      <a:pt x="238" y="13"/>
                      <a:pt x="242" y="7"/>
                    </a:cubicBezTo>
                    <a:cubicBezTo>
                      <a:pt x="245" y="3"/>
                      <a:pt x="250" y="0"/>
                      <a:pt x="256" y="0"/>
                    </a:cubicBezTo>
                    <a:cubicBezTo>
                      <a:pt x="269" y="0"/>
                      <a:pt x="275" y="9"/>
                      <a:pt x="275" y="27"/>
                    </a:cubicBezTo>
                    <a:moveTo>
                      <a:pt x="263" y="28"/>
                    </a:moveTo>
                    <a:cubicBezTo>
                      <a:pt x="263" y="16"/>
                      <a:pt x="260" y="9"/>
                      <a:pt x="256" y="9"/>
                    </a:cubicBezTo>
                    <a:cubicBezTo>
                      <a:pt x="250" y="9"/>
                      <a:pt x="248" y="16"/>
                      <a:pt x="248" y="28"/>
                    </a:cubicBezTo>
                    <a:cubicBezTo>
                      <a:pt x="248" y="41"/>
                      <a:pt x="250" y="46"/>
                      <a:pt x="256" y="46"/>
                    </a:cubicBezTo>
                    <a:cubicBezTo>
                      <a:pt x="260" y="46"/>
                      <a:pt x="263" y="41"/>
                      <a:pt x="263" y="28"/>
                    </a:cubicBezTo>
                    <a:moveTo>
                      <a:pt x="34" y="140"/>
                    </a:moveTo>
                    <a:cubicBezTo>
                      <a:pt x="0" y="140"/>
                      <a:pt x="0" y="140"/>
                      <a:pt x="0" y="140"/>
                    </a:cubicBezTo>
                    <a:cubicBezTo>
                      <a:pt x="0" y="130"/>
                      <a:pt x="0" y="130"/>
                      <a:pt x="0" y="130"/>
                    </a:cubicBezTo>
                    <a:cubicBezTo>
                      <a:pt x="11" y="130"/>
                      <a:pt x="11" y="130"/>
                      <a:pt x="11" y="130"/>
                    </a:cubicBezTo>
                    <a:cubicBezTo>
                      <a:pt x="11" y="98"/>
                      <a:pt x="11" y="98"/>
                      <a:pt x="11" y="98"/>
                    </a:cubicBezTo>
                    <a:cubicBezTo>
                      <a:pt x="0" y="100"/>
                      <a:pt x="0" y="100"/>
                      <a:pt x="0" y="100"/>
                    </a:cubicBezTo>
                    <a:cubicBezTo>
                      <a:pt x="0" y="90"/>
                      <a:pt x="0" y="90"/>
                      <a:pt x="0" y="90"/>
                    </a:cubicBezTo>
                    <a:cubicBezTo>
                      <a:pt x="23" y="85"/>
                      <a:pt x="23" y="85"/>
                      <a:pt x="23" y="85"/>
                    </a:cubicBezTo>
                    <a:cubicBezTo>
                      <a:pt x="23" y="130"/>
                      <a:pt x="23" y="130"/>
                      <a:pt x="23" y="130"/>
                    </a:cubicBezTo>
                    <a:cubicBezTo>
                      <a:pt x="34" y="130"/>
                      <a:pt x="34" y="130"/>
                      <a:pt x="34" y="130"/>
                    </a:cubicBezTo>
                    <a:lnTo>
                      <a:pt x="34" y="140"/>
                    </a:lnTo>
                    <a:close/>
                    <a:moveTo>
                      <a:pt x="84" y="113"/>
                    </a:moveTo>
                    <a:cubicBezTo>
                      <a:pt x="84" y="122"/>
                      <a:pt x="81" y="129"/>
                      <a:pt x="78" y="134"/>
                    </a:cubicBezTo>
                    <a:cubicBezTo>
                      <a:pt x="75" y="139"/>
                      <a:pt x="70" y="141"/>
                      <a:pt x="64" y="141"/>
                    </a:cubicBezTo>
                    <a:cubicBezTo>
                      <a:pt x="51" y="141"/>
                      <a:pt x="45" y="132"/>
                      <a:pt x="45" y="115"/>
                    </a:cubicBezTo>
                    <a:cubicBezTo>
                      <a:pt x="45" y="104"/>
                      <a:pt x="47" y="98"/>
                      <a:pt x="50" y="93"/>
                    </a:cubicBezTo>
                    <a:cubicBezTo>
                      <a:pt x="54" y="88"/>
                      <a:pt x="58" y="85"/>
                      <a:pt x="65" y="85"/>
                    </a:cubicBezTo>
                    <a:cubicBezTo>
                      <a:pt x="77" y="85"/>
                      <a:pt x="84" y="94"/>
                      <a:pt x="84" y="113"/>
                    </a:cubicBezTo>
                    <a:moveTo>
                      <a:pt x="71" y="113"/>
                    </a:moveTo>
                    <a:cubicBezTo>
                      <a:pt x="71" y="101"/>
                      <a:pt x="69" y="94"/>
                      <a:pt x="64" y="94"/>
                    </a:cubicBezTo>
                    <a:cubicBezTo>
                      <a:pt x="59" y="94"/>
                      <a:pt x="57" y="101"/>
                      <a:pt x="57" y="113"/>
                    </a:cubicBezTo>
                    <a:cubicBezTo>
                      <a:pt x="57" y="126"/>
                      <a:pt x="59" y="132"/>
                      <a:pt x="64" y="132"/>
                    </a:cubicBezTo>
                    <a:cubicBezTo>
                      <a:pt x="69" y="132"/>
                      <a:pt x="71" y="126"/>
                      <a:pt x="71" y="113"/>
                    </a:cubicBezTo>
                    <a:moveTo>
                      <a:pt x="131" y="113"/>
                    </a:moveTo>
                    <a:cubicBezTo>
                      <a:pt x="131" y="122"/>
                      <a:pt x="129" y="129"/>
                      <a:pt x="126" y="134"/>
                    </a:cubicBezTo>
                    <a:cubicBezTo>
                      <a:pt x="122" y="139"/>
                      <a:pt x="118" y="141"/>
                      <a:pt x="111" y="141"/>
                    </a:cubicBezTo>
                    <a:cubicBezTo>
                      <a:pt x="99" y="141"/>
                      <a:pt x="92" y="132"/>
                      <a:pt x="92" y="115"/>
                    </a:cubicBezTo>
                    <a:cubicBezTo>
                      <a:pt x="92" y="104"/>
                      <a:pt x="95" y="98"/>
                      <a:pt x="98" y="93"/>
                    </a:cubicBezTo>
                    <a:cubicBezTo>
                      <a:pt x="101" y="88"/>
                      <a:pt x="106" y="85"/>
                      <a:pt x="112" y="85"/>
                    </a:cubicBezTo>
                    <a:cubicBezTo>
                      <a:pt x="125" y="85"/>
                      <a:pt x="131" y="94"/>
                      <a:pt x="131" y="113"/>
                    </a:cubicBezTo>
                    <a:moveTo>
                      <a:pt x="119" y="113"/>
                    </a:moveTo>
                    <a:cubicBezTo>
                      <a:pt x="119" y="101"/>
                      <a:pt x="117" y="94"/>
                      <a:pt x="112" y="94"/>
                    </a:cubicBezTo>
                    <a:cubicBezTo>
                      <a:pt x="107" y="94"/>
                      <a:pt x="105" y="101"/>
                      <a:pt x="105" y="113"/>
                    </a:cubicBezTo>
                    <a:cubicBezTo>
                      <a:pt x="105" y="126"/>
                      <a:pt x="107" y="132"/>
                      <a:pt x="111" y="132"/>
                    </a:cubicBezTo>
                    <a:cubicBezTo>
                      <a:pt x="117" y="132"/>
                      <a:pt x="119" y="126"/>
                      <a:pt x="119" y="113"/>
                    </a:cubicBezTo>
                    <a:moveTo>
                      <a:pt x="178" y="140"/>
                    </a:moveTo>
                    <a:cubicBezTo>
                      <a:pt x="145" y="140"/>
                      <a:pt x="145" y="140"/>
                      <a:pt x="145" y="140"/>
                    </a:cubicBezTo>
                    <a:cubicBezTo>
                      <a:pt x="145" y="130"/>
                      <a:pt x="145" y="130"/>
                      <a:pt x="145" y="130"/>
                    </a:cubicBezTo>
                    <a:cubicBezTo>
                      <a:pt x="156" y="130"/>
                      <a:pt x="156" y="130"/>
                      <a:pt x="156" y="130"/>
                    </a:cubicBezTo>
                    <a:cubicBezTo>
                      <a:pt x="156" y="98"/>
                      <a:pt x="156" y="98"/>
                      <a:pt x="156" y="98"/>
                    </a:cubicBezTo>
                    <a:cubicBezTo>
                      <a:pt x="144" y="100"/>
                      <a:pt x="144" y="100"/>
                      <a:pt x="144" y="100"/>
                    </a:cubicBezTo>
                    <a:cubicBezTo>
                      <a:pt x="144" y="90"/>
                      <a:pt x="144" y="90"/>
                      <a:pt x="144" y="90"/>
                    </a:cubicBezTo>
                    <a:cubicBezTo>
                      <a:pt x="167" y="85"/>
                      <a:pt x="167" y="85"/>
                      <a:pt x="167" y="85"/>
                    </a:cubicBezTo>
                    <a:cubicBezTo>
                      <a:pt x="167" y="130"/>
                      <a:pt x="167" y="130"/>
                      <a:pt x="167" y="130"/>
                    </a:cubicBezTo>
                    <a:cubicBezTo>
                      <a:pt x="178" y="130"/>
                      <a:pt x="178" y="130"/>
                      <a:pt x="178" y="130"/>
                    </a:cubicBezTo>
                    <a:lnTo>
                      <a:pt x="178" y="140"/>
                    </a:lnTo>
                    <a:close/>
                    <a:moveTo>
                      <a:pt x="227" y="113"/>
                    </a:moveTo>
                    <a:cubicBezTo>
                      <a:pt x="227" y="122"/>
                      <a:pt x="226" y="129"/>
                      <a:pt x="221" y="134"/>
                    </a:cubicBezTo>
                    <a:cubicBezTo>
                      <a:pt x="218" y="139"/>
                      <a:pt x="213" y="141"/>
                      <a:pt x="208" y="141"/>
                    </a:cubicBezTo>
                    <a:cubicBezTo>
                      <a:pt x="195" y="141"/>
                      <a:pt x="188" y="132"/>
                      <a:pt x="188" y="115"/>
                    </a:cubicBezTo>
                    <a:cubicBezTo>
                      <a:pt x="188" y="104"/>
                      <a:pt x="190" y="98"/>
                      <a:pt x="193" y="93"/>
                    </a:cubicBezTo>
                    <a:cubicBezTo>
                      <a:pt x="197" y="88"/>
                      <a:pt x="202" y="85"/>
                      <a:pt x="208" y="85"/>
                    </a:cubicBezTo>
                    <a:cubicBezTo>
                      <a:pt x="221" y="85"/>
                      <a:pt x="227" y="94"/>
                      <a:pt x="227" y="113"/>
                    </a:cubicBezTo>
                    <a:moveTo>
                      <a:pt x="215" y="113"/>
                    </a:moveTo>
                    <a:cubicBezTo>
                      <a:pt x="215" y="101"/>
                      <a:pt x="212" y="94"/>
                      <a:pt x="208" y="94"/>
                    </a:cubicBezTo>
                    <a:cubicBezTo>
                      <a:pt x="202" y="94"/>
                      <a:pt x="200" y="101"/>
                      <a:pt x="200" y="113"/>
                    </a:cubicBezTo>
                    <a:cubicBezTo>
                      <a:pt x="200" y="126"/>
                      <a:pt x="202" y="132"/>
                      <a:pt x="208" y="132"/>
                    </a:cubicBezTo>
                    <a:cubicBezTo>
                      <a:pt x="212" y="132"/>
                      <a:pt x="215" y="126"/>
                      <a:pt x="215" y="113"/>
                    </a:cubicBezTo>
                    <a:moveTo>
                      <a:pt x="83" y="199"/>
                    </a:moveTo>
                    <a:cubicBezTo>
                      <a:pt x="83" y="207"/>
                      <a:pt x="82" y="214"/>
                      <a:pt x="78" y="220"/>
                    </a:cubicBezTo>
                    <a:cubicBezTo>
                      <a:pt x="75" y="224"/>
                      <a:pt x="70" y="226"/>
                      <a:pt x="64" y="226"/>
                    </a:cubicBezTo>
                    <a:cubicBezTo>
                      <a:pt x="51" y="226"/>
                      <a:pt x="45" y="218"/>
                      <a:pt x="45" y="200"/>
                    </a:cubicBezTo>
                    <a:cubicBezTo>
                      <a:pt x="45" y="191"/>
                      <a:pt x="46" y="183"/>
                      <a:pt x="51" y="178"/>
                    </a:cubicBezTo>
                    <a:cubicBezTo>
                      <a:pt x="54" y="174"/>
                      <a:pt x="58" y="172"/>
                      <a:pt x="65" y="172"/>
                    </a:cubicBezTo>
                    <a:cubicBezTo>
                      <a:pt x="77" y="172"/>
                      <a:pt x="83" y="181"/>
                      <a:pt x="83" y="199"/>
                    </a:cubicBezTo>
                    <a:moveTo>
                      <a:pt x="72" y="199"/>
                    </a:moveTo>
                    <a:cubicBezTo>
                      <a:pt x="72" y="186"/>
                      <a:pt x="68" y="181"/>
                      <a:pt x="64" y="181"/>
                    </a:cubicBezTo>
                    <a:cubicBezTo>
                      <a:pt x="60" y="181"/>
                      <a:pt x="56" y="186"/>
                      <a:pt x="56" y="200"/>
                    </a:cubicBezTo>
                    <a:cubicBezTo>
                      <a:pt x="56" y="211"/>
                      <a:pt x="60" y="218"/>
                      <a:pt x="64" y="218"/>
                    </a:cubicBezTo>
                    <a:cubicBezTo>
                      <a:pt x="68" y="218"/>
                      <a:pt x="72" y="211"/>
                      <a:pt x="72" y="199"/>
                    </a:cubicBezTo>
                    <a:moveTo>
                      <a:pt x="132" y="199"/>
                    </a:moveTo>
                    <a:cubicBezTo>
                      <a:pt x="132" y="207"/>
                      <a:pt x="129" y="214"/>
                      <a:pt x="126" y="220"/>
                    </a:cubicBezTo>
                    <a:cubicBezTo>
                      <a:pt x="123" y="224"/>
                      <a:pt x="118" y="226"/>
                      <a:pt x="112" y="226"/>
                    </a:cubicBezTo>
                    <a:cubicBezTo>
                      <a:pt x="99" y="226"/>
                      <a:pt x="93" y="218"/>
                      <a:pt x="93" y="200"/>
                    </a:cubicBezTo>
                    <a:cubicBezTo>
                      <a:pt x="93" y="191"/>
                      <a:pt x="95" y="183"/>
                      <a:pt x="98" y="178"/>
                    </a:cubicBezTo>
                    <a:cubicBezTo>
                      <a:pt x="102" y="174"/>
                      <a:pt x="106" y="172"/>
                      <a:pt x="113" y="172"/>
                    </a:cubicBezTo>
                    <a:cubicBezTo>
                      <a:pt x="125" y="172"/>
                      <a:pt x="132" y="181"/>
                      <a:pt x="132" y="199"/>
                    </a:cubicBezTo>
                    <a:moveTo>
                      <a:pt x="119" y="199"/>
                    </a:moveTo>
                    <a:cubicBezTo>
                      <a:pt x="119" y="186"/>
                      <a:pt x="117" y="181"/>
                      <a:pt x="112" y="181"/>
                    </a:cubicBezTo>
                    <a:cubicBezTo>
                      <a:pt x="107" y="181"/>
                      <a:pt x="105" y="186"/>
                      <a:pt x="105" y="200"/>
                    </a:cubicBezTo>
                    <a:cubicBezTo>
                      <a:pt x="105" y="211"/>
                      <a:pt x="107" y="218"/>
                      <a:pt x="112" y="218"/>
                    </a:cubicBezTo>
                    <a:cubicBezTo>
                      <a:pt x="117" y="218"/>
                      <a:pt x="119" y="211"/>
                      <a:pt x="119" y="199"/>
                    </a:cubicBezTo>
                    <a:moveTo>
                      <a:pt x="178" y="225"/>
                    </a:moveTo>
                    <a:cubicBezTo>
                      <a:pt x="144" y="225"/>
                      <a:pt x="144" y="225"/>
                      <a:pt x="144" y="225"/>
                    </a:cubicBezTo>
                    <a:cubicBezTo>
                      <a:pt x="144" y="216"/>
                      <a:pt x="144" y="216"/>
                      <a:pt x="144" y="216"/>
                    </a:cubicBezTo>
                    <a:cubicBezTo>
                      <a:pt x="155" y="216"/>
                      <a:pt x="155" y="216"/>
                      <a:pt x="155" y="216"/>
                    </a:cubicBezTo>
                    <a:cubicBezTo>
                      <a:pt x="155" y="183"/>
                      <a:pt x="155" y="183"/>
                      <a:pt x="155" y="183"/>
                    </a:cubicBezTo>
                    <a:cubicBezTo>
                      <a:pt x="144" y="185"/>
                      <a:pt x="144" y="185"/>
                      <a:pt x="144" y="185"/>
                    </a:cubicBezTo>
                    <a:cubicBezTo>
                      <a:pt x="144" y="176"/>
                      <a:pt x="144" y="176"/>
                      <a:pt x="144" y="176"/>
                    </a:cubicBezTo>
                    <a:cubicBezTo>
                      <a:pt x="167" y="172"/>
                      <a:pt x="167" y="172"/>
                      <a:pt x="167" y="172"/>
                    </a:cubicBezTo>
                    <a:cubicBezTo>
                      <a:pt x="167" y="216"/>
                      <a:pt x="167" y="216"/>
                      <a:pt x="167" y="216"/>
                    </a:cubicBezTo>
                    <a:cubicBezTo>
                      <a:pt x="178" y="216"/>
                      <a:pt x="178" y="216"/>
                      <a:pt x="178" y="216"/>
                    </a:cubicBezTo>
                    <a:lnTo>
                      <a:pt x="178" y="225"/>
                    </a:lnTo>
                    <a:close/>
                    <a:moveTo>
                      <a:pt x="227" y="199"/>
                    </a:moveTo>
                    <a:cubicBezTo>
                      <a:pt x="227" y="207"/>
                      <a:pt x="225" y="214"/>
                      <a:pt x="222" y="220"/>
                    </a:cubicBezTo>
                    <a:cubicBezTo>
                      <a:pt x="218" y="224"/>
                      <a:pt x="214" y="226"/>
                      <a:pt x="207" y="226"/>
                    </a:cubicBezTo>
                    <a:cubicBezTo>
                      <a:pt x="195" y="226"/>
                      <a:pt x="188" y="218"/>
                      <a:pt x="188" y="200"/>
                    </a:cubicBezTo>
                    <a:cubicBezTo>
                      <a:pt x="188" y="191"/>
                      <a:pt x="191" y="183"/>
                      <a:pt x="194" y="178"/>
                    </a:cubicBezTo>
                    <a:cubicBezTo>
                      <a:pt x="197" y="174"/>
                      <a:pt x="203" y="172"/>
                      <a:pt x="208" y="172"/>
                    </a:cubicBezTo>
                    <a:cubicBezTo>
                      <a:pt x="220" y="172"/>
                      <a:pt x="227" y="181"/>
                      <a:pt x="227" y="199"/>
                    </a:cubicBezTo>
                    <a:moveTo>
                      <a:pt x="215" y="199"/>
                    </a:moveTo>
                    <a:cubicBezTo>
                      <a:pt x="215" y="186"/>
                      <a:pt x="213" y="181"/>
                      <a:pt x="208" y="181"/>
                    </a:cubicBezTo>
                    <a:cubicBezTo>
                      <a:pt x="203" y="181"/>
                      <a:pt x="200" y="186"/>
                      <a:pt x="200" y="200"/>
                    </a:cubicBezTo>
                    <a:cubicBezTo>
                      <a:pt x="200" y="211"/>
                      <a:pt x="203" y="218"/>
                      <a:pt x="208" y="218"/>
                    </a:cubicBezTo>
                    <a:cubicBezTo>
                      <a:pt x="213" y="218"/>
                      <a:pt x="215" y="211"/>
                      <a:pt x="215" y="199"/>
                    </a:cubicBezTo>
                    <a:moveTo>
                      <a:pt x="274" y="225"/>
                    </a:moveTo>
                    <a:cubicBezTo>
                      <a:pt x="240" y="225"/>
                      <a:pt x="240" y="225"/>
                      <a:pt x="240" y="225"/>
                    </a:cubicBezTo>
                    <a:cubicBezTo>
                      <a:pt x="240" y="216"/>
                      <a:pt x="240" y="216"/>
                      <a:pt x="240" y="216"/>
                    </a:cubicBezTo>
                    <a:cubicBezTo>
                      <a:pt x="252" y="216"/>
                      <a:pt x="252" y="216"/>
                      <a:pt x="252" y="216"/>
                    </a:cubicBezTo>
                    <a:cubicBezTo>
                      <a:pt x="252" y="183"/>
                      <a:pt x="252" y="183"/>
                      <a:pt x="252" y="183"/>
                    </a:cubicBezTo>
                    <a:cubicBezTo>
                      <a:pt x="240" y="185"/>
                      <a:pt x="240" y="185"/>
                      <a:pt x="240" y="185"/>
                    </a:cubicBezTo>
                    <a:cubicBezTo>
                      <a:pt x="240" y="176"/>
                      <a:pt x="240" y="176"/>
                      <a:pt x="240" y="176"/>
                    </a:cubicBezTo>
                    <a:cubicBezTo>
                      <a:pt x="263" y="172"/>
                      <a:pt x="263" y="172"/>
                      <a:pt x="263" y="172"/>
                    </a:cubicBezTo>
                    <a:cubicBezTo>
                      <a:pt x="263" y="216"/>
                      <a:pt x="263" y="216"/>
                      <a:pt x="263" y="216"/>
                    </a:cubicBezTo>
                    <a:cubicBezTo>
                      <a:pt x="274" y="216"/>
                      <a:pt x="274" y="216"/>
                      <a:pt x="274" y="216"/>
                    </a:cubicBezTo>
                    <a:lnTo>
                      <a:pt x="274" y="225"/>
                    </a:lnTo>
                    <a:close/>
                  </a:path>
                </a:pathLst>
              </a:custGeom>
              <a:solidFill>
                <a:schemeClr val="accent2">
                  <a:lumMod val="75000"/>
                </a:schemeClr>
              </a:solidFill>
              <a:ln>
                <a:noFill/>
              </a:ln>
              <a:extLst/>
            </p:spPr>
            <p:txBody>
              <a:bodyPr vert="horz" wrap="square" lIns="89642" tIns="44821" rIns="89642" bIns="44821" numCol="1" anchor="t" anchorCtr="0" compatLnSpc="1">
                <a:prstTxWarp prst="textNoShape">
                  <a:avLst/>
                </a:prstTxWarp>
              </a:bodyPr>
              <a:lstStyle/>
              <a:p>
                <a:pPr defTabSz="914462"/>
                <a:endParaRPr lang="en-US" sz="1000">
                  <a:solidFill>
                    <a:schemeClr val="accent6"/>
                  </a:solidFill>
                </a:endParaRPr>
              </a:p>
            </p:txBody>
          </p:sp>
          <p:grpSp>
            <p:nvGrpSpPr>
              <p:cNvPr id="96" name="Group 95"/>
              <p:cNvGrpSpPr/>
              <p:nvPr/>
            </p:nvGrpSpPr>
            <p:grpSpPr>
              <a:xfrm>
                <a:off x="10171435" y="3685075"/>
                <a:ext cx="115747" cy="130732"/>
                <a:chOff x="1447438" y="3993203"/>
                <a:chExt cx="656000" cy="1195540"/>
              </a:xfrm>
            </p:grpSpPr>
            <p:sp>
              <p:nvSpPr>
                <p:cNvPr id="97" name="Freeform 96"/>
                <p:cNvSpPr/>
                <p:nvPr/>
              </p:nvSpPr>
              <p:spPr>
                <a:xfrm>
                  <a:off x="1447438" y="3993203"/>
                  <a:ext cx="656000" cy="119554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8" name="Oval 97"/>
                <p:cNvSpPr/>
                <p:nvPr/>
              </p:nvSpPr>
              <p:spPr>
                <a:xfrm>
                  <a:off x="1501819" y="4049582"/>
                  <a:ext cx="532616" cy="2376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grpSp>
        <p:sp>
          <p:nvSpPr>
            <p:cNvPr id="90" name="Freeform 89"/>
            <p:cNvSpPr/>
            <p:nvPr/>
          </p:nvSpPr>
          <p:spPr bwMode="auto">
            <a:xfrm>
              <a:off x="9135679" y="974111"/>
              <a:ext cx="2743499" cy="6020414"/>
            </a:xfrm>
            <a:custGeom>
              <a:avLst/>
              <a:gdLst>
                <a:gd name="connsiteX0" fmla="*/ 260300 w 2743499"/>
                <a:gd name="connsiteY0" fmla="*/ 5549843 h 6020414"/>
                <a:gd name="connsiteX1" fmla="*/ 244366 w 2743499"/>
                <a:gd name="connsiteY1" fmla="*/ 5565777 h 6020414"/>
                <a:gd name="connsiteX2" fmla="*/ 244366 w 2743499"/>
                <a:gd name="connsiteY2" fmla="*/ 5686955 h 6020414"/>
                <a:gd name="connsiteX3" fmla="*/ 260300 w 2743499"/>
                <a:gd name="connsiteY3" fmla="*/ 5702889 h 6020414"/>
                <a:gd name="connsiteX4" fmla="*/ 2467030 w 2743499"/>
                <a:gd name="connsiteY4" fmla="*/ 5702889 h 6020414"/>
                <a:gd name="connsiteX5" fmla="*/ 2482964 w 2743499"/>
                <a:gd name="connsiteY5" fmla="*/ 5686955 h 6020414"/>
                <a:gd name="connsiteX6" fmla="*/ 2482964 w 2743499"/>
                <a:gd name="connsiteY6" fmla="*/ 5565777 h 6020414"/>
                <a:gd name="connsiteX7" fmla="*/ 2467030 w 2743499"/>
                <a:gd name="connsiteY7" fmla="*/ 5549843 h 6020414"/>
                <a:gd name="connsiteX8" fmla="*/ 260300 w 2743499"/>
                <a:gd name="connsiteY8" fmla="*/ 5262277 h 6020414"/>
                <a:gd name="connsiteX9" fmla="*/ 244366 w 2743499"/>
                <a:gd name="connsiteY9" fmla="*/ 5278211 h 6020414"/>
                <a:gd name="connsiteX10" fmla="*/ 244366 w 2743499"/>
                <a:gd name="connsiteY10" fmla="*/ 5399389 h 6020414"/>
                <a:gd name="connsiteX11" fmla="*/ 260300 w 2743499"/>
                <a:gd name="connsiteY11" fmla="*/ 5415323 h 6020414"/>
                <a:gd name="connsiteX12" fmla="*/ 2467030 w 2743499"/>
                <a:gd name="connsiteY12" fmla="*/ 5415323 h 6020414"/>
                <a:gd name="connsiteX13" fmla="*/ 2482964 w 2743499"/>
                <a:gd name="connsiteY13" fmla="*/ 5399389 h 6020414"/>
                <a:gd name="connsiteX14" fmla="*/ 2482964 w 2743499"/>
                <a:gd name="connsiteY14" fmla="*/ 5278211 h 6020414"/>
                <a:gd name="connsiteX15" fmla="*/ 2467030 w 2743499"/>
                <a:gd name="connsiteY15" fmla="*/ 5262277 h 6020414"/>
                <a:gd name="connsiteX16" fmla="*/ 307517 w 2743499"/>
                <a:gd name="connsiteY16" fmla="*/ 774755 h 6020414"/>
                <a:gd name="connsiteX17" fmla="*/ 244366 w 2743499"/>
                <a:gd name="connsiteY17" fmla="*/ 837906 h 6020414"/>
                <a:gd name="connsiteX18" fmla="*/ 244366 w 2743499"/>
                <a:gd name="connsiteY18" fmla="*/ 4948626 h 6020414"/>
                <a:gd name="connsiteX19" fmla="*/ 307517 w 2743499"/>
                <a:gd name="connsiteY19" fmla="*/ 5011777 h 6020414"/>
                <a:gd name="connsiteX20" fmla="*/ 2419813 w 2743499"/>
                <a:gd name="connsiteY20" fmla="*/ 5011777 h 6020414"/>
                <a:gd name="connsiteX21" fmla="*/ 2482964 w 2743499"/>
                <a:gd name="connsiteY21" fmla="*/ 4948626 h 6020414"/>
                <a:gd name="connsiteX22" fmla="*/ 2482964 w 2743499"/>
                <a:gd name="connsiteY22" fmla="*/ 837906 h 6020414"/>
                <a:gd name="connsiteX23" fmla="*/ 2419813 w 2743499"/>
                <a:gd name="connsiteY23" fmla="*/ 774755 h 6020414"/>
                <a:gd name="connsiteX24" fmla="*/ 396339 w 2743499"/>
                <a:gd name="connsiteY24" fmla="*/ 0 h 6020414"/>
                <a:gd name="connsiteX25" fmla="*/ 2340740 w 2743499"/>
                <a:gd name="connsiteY25" fmla="*/ 0 h 6020414"/>
                <a:gd name="connsiteX26" fmla="*/ 2740380 w 2743499"/>
                <a:gd name="connsiteY26" fmla="*/ 613143 h 6020414"/>
                <a:gd name="connsiteX27" fmla="*/ 2743499 w 2743499"/>
                <a:gd name="connsiteY27" fmla="*/ 617928 h 6020414"/>
                <a:gd name="connsiteX28" fmla="*/ 2740380 w 2743499"/>
                <a:gd name="connsiteY28" fmla="*/ 617928 h 6020414"/>
                <a:gd name="connsiteX29" fmla="*/ 2740380 w 2743499"/>
                <a:gd name="connsiteY29" fmla="*/ 6020414 h 6020414"/>
                <a:gd name="connsiteX30" fmla="*/ 0 w 2743499"/>
                <a:gd name="connsiteY30" fmla="*/ 6020414 h 6020414"/>
                <a:gd name="connsiteX31" fmla="*/ 0 w 2743499"/>
                <a:gd name="connsiteY31" fmla="*/ 587989 h 602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43499" h="6020414">
                  <a:moveTo>
                    <a:pt x="260300" y="5549843"/>
                  </a:moveTo>
                  <a:cubicBezTo>
                    <a:pt x="251500" y="5549843"/>
                    <a:pt x="244366" y="5556977"/>
                    <a:pt x="244366" y="5565777"/>
                  </a:cubicBezTo>
                  <a:lnTo>
                    <a:pt x="244366" y="5686955"/>
                  </a:lnTo>
                  <a:cubicBezTo>
                    <a:pt x="244366" y="5695755"/>
                    <a:pt x="251500" y="5702889"/>
                    <a:pt x="260300" y="5702889"/>
                  </a:cubicBezTo>
                  <a:lnTo>
                    <a:pt x="2467030" y="5702889"/>
                  </a:lnTo>
                  <a:cubicBezTo>
                    <a:pt x="2475830" y="5702889"/>
                    <a:pt x="2482964" y="5695755"/>
                    <a:pt x="2482964" y="5686955"/>
                  </a:cubicBezTo>
                  <a:lnTo>
                    <a:pt x="2482964" y="5565777"/>
                  </a:lnTo>
                  <a:cubicBezTo>
                    <a:pt x="2482964" y="5556977"/>
                    <a:pt x="2475830" y="5549843"/>
                    <a:pt x="2467030" y="5549843"/>
                  </a:cubicBezTo>
                  <a:close/>
                  <a:moveTo>
                    <a:pt x="260300" y="5262277"/>
                  </a:moveTo>
                  <a:cubicBezTo>
                    <a:pt x="251500" y="5262277"/>
                    <a:pt x="244366" y="5269411"/>
                    <a:pt x="244366" y="5278211"/>
                  </a:cubicBezTo>
                  <a:lnTo>
                    <a:pt x="244366" y="5399389"/>
                  </a:lnTo>
                  <a:cubicBezTo>
                    <a:pt x="244366" y="5408189"/>
                    <a:pt x="251500" y="5415323"/>
                    <a:pt x="260300" y="5415323"/>
                  </a:cubicBezTo>
                  <a:lnTo>
                    <a:pt x="2467030" y="5415323"/>
                  </a:lnTo>
                  <a:cubicBezTo>
                    <a:pt x="2475830" y="5415323"/>
                    <a:pt x="2482964" y="5408189"/>
                    <a:pt x="2482964" y="5399389"/>
                  </a:cubicBezTo>
                  <a:lnTo>
                    <a:pt x="2482964" y="5278211"/>
                  </a:lnTo>
                  <a:cubicBezTo>
                    <a:pt x="2482964" y="5269411"/>
                    <a:pt x="2475830" y="5262277"/>
                    <a:pt x="2467030" y="5262277"/>
                  </a:cubicBezTo>
                  <a:close/>
                  <a:moveTo>
                    <a:pt x="307517" y="774755"/>
                  </a:moveTo>
                  <a:cubicBezTo>
                    <a:pt x="272640" y="774755"/>
                    <a:pt x="244366" y="803029"/>
                    <a:pt x="244366" y="837906"/>
                  </a:cubicBezTo>
                  <a:lnTo>
                    <a:pt x="244366" y="4948626"/>
                  </a:lnTo>
                  <a:cubicBezTo>
                    <a:pt x="244366" y="4983503"/>
                    <a:pt x="272640" y="5011777"/>
                    <a:pt x="307517" y="5011777"/>
                  </a:cubicBezTo>
                  <a:lnTo>
                    <a:pt x="2419813" y="5011777"/>
                  </a:lnTo>
                  <a:cubicBezTo>
                    <a:pt x="2454690" y="5011777"/>
                    <a:pt x="2482964" y="4983503"/>
                    <a:pt x="2482964" y="4948626"/>
                  </a:cubicBezTo>
                  <a:lnTo>
                    <a:pt x="2482964" y="837906"/>
                  </a:lnTo>
                  <a:cubicBezTo>
                    <a:pt x="2482964" y="803029"/>
                    <a:pt x="2454690" y="774755"/>
                    <a:pt x="2419813" y="774755"/>
                  </a:cubicBezTo>
                  <a:close/>
                  <a:moveTo>
                    <a:pt x="396339" y="0"/>
                  </a:moveTo>
                  <a:lnTo>
                    <a:pt x="2340740" y="0"/>
                  </a:lnTo>
                  <a:lnTo>
                    <a:pt x="2740380" y="613143"/>
                  </a:lnTo>
                  <a:lnTo>
                    <a:pt x="2743499" y="617928"/>
                  </a:lnTo>
                  <a:lnTo>
                    <a:pt x="2740380" y="617928"/>
                  </a:lnTo>
                  <a:lnTo>
                    <a:pt x="2740380" y="6020414"/>
                  </a:lnTo>
                  <a:lnTo>
                    <a:pt x="0" y="6020414"/>
                  </a:lnTo>
                  <a:lnTo>
                    <a:pt x="0" y="587989"/>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56" name="Picture 5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86207" y="2926635"/>
            <a:ext cx="4537732" cy="1860470"/>
          </a:xfrm>
          <a:prstGeom prst="rect">
            <a:avLst/>
          </a:prstGeom>
        </p:spPr>
      </p:pic>
      <p:grpSp>
        <p:nvGrpSpPr>
          <p:cNvPr id="61" name="Group 60"/>
          <p:cNvGrpSpPr/>
          <p:nvPr/>
        </p:nvGrpSpPr>
        <p:grpSpPr>
          <a:xfrm>
            <a:off x="7162094" y="3190238"/>
            <a:ext cx="463368" cy="463368"/>
            <a:chOff x="372628" y="2473035"/>
            <a:chExt cx="691781" cy="691781"/>
          </a:xfrm>
        </p:grpSpPr>
        <p:sp>
          <p:nvSpPr>
            <p:cNvPr id="62" name="Rectangle 61"/>
            <p:cNvSpPr/>
            <p:nvPr>
              <p:custDataLst>
                <p:tags r:id="rId8"/>
              </p:custDataLst>
            </p:nvPr>
          </p:nvSpPr>
          <p:spPr bwMode="auto">
            <a:xfrm>
              <a:off x="372628" y="2473035"/>
              <a:ext cx="691781" cy="69178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45720" numCol="1" spcCol="0" rtlCol="0" fromWordArt="0" anchor="b" anchorCtr="0" forceAA="0" compatLnSpc="1">
              <a:prstTxWarp prst="textNoShape">
                <a:avLst/>
              </a:prstTxWarp>
              <a:noAutofit/>
            </a:bodyPr>
            <a:lstStyle/>
            <a:p>
              <a:pPr defTabSz="932472">
                <a:lnSpc>
                  <a:spcPct val="90000"/>
                </a:lnSpc>
              </a:pPr>
              <a:r>
                <a:rPr lang="en-US" sz="500" dirty="0">
                  <a:ln>
                    <a:solidFill>
                      <a:schemeClr val="bg1">
                        <a:alpha val="0"/>
                      </a:schemeClr>
                    </a:solidFill>
                  </a:ln>
                  <a:solidFill>
                    <a:schemeClr val="bg1"/>
                  </a:solidFill>
                </a:rPr>
                <a:t>Devices</a:t>
              </a:r>
            </a:p>
          </p:txBody>
        </p:sp>
        <p:grpSp>
          <p:nvGrpSpPr>
            <p:cNvPr id="63" name="Group 62"/>
            <p:cNvGrpSpPr/>
            <p:nvPr/>
          </p:nvGrpSpPr>
          <p:grpSpPr>
            <a:xfrm>
              <a:off x="476130" y="2594121"/>
              <a:ext cx="496449" cy="266646"/>
              <a:chOff x="2769908" y="1409697"/>
              <a:chExt cx="1965320" cy="1055586"/>
            </a:xfrm>
          </p:grpSpPr>
          <p:sp>
            <p:nvSpPr>
              <p:cNvPr id="64"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bg2"/>
              </a:solidFill>
              <a:ln w="25400" cap="flat" cmpd="sng" algn="ctr">
                <a:noFill/>
                <a:prstDash val="solid"/>
              </a:ln>
              <a:effectLst/>
            </p:spPr>
            <p:txBody>
              <a:bodyPr lIns="45720" rIns="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a:ln>
                    <a:noFill/>
                  </a:ln>
                  <a:solidFill>
                    <a:schemeClr val="accent3"/>
                  </a:solidFill>
                  <a:effectLst/>
                  <a:uLnTx/>
                  <a:uFillTx/>
                  <a:latin typeface="Segoe"/>
                  <a:ea typeface="+mn-ea"/>
                  <a:cs typeface="+mn-cs"/>
                </a:endParaRPr>
              </a:p>
            </p:txBody>
          </p:sp>
          <p:sp>
            <p:nvSpPr>
              <p:cNvPr id="65"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500"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6"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5720" tIns="45718" rIns="0" bIns="45718" numCol="1" rtlCol="0" anchor="ctr" anchorCtr="0" compatLnSpc="1">
                <a:prstTxWarp prst="textNoShape">
                  <a:avLst/>
                </a:prstTxWarp>
              </a:bodyPr>
              <a:lstStyle/>
              <a:p>
                <a:pPr defTabSz="822953"/>
                <a:endParaRPr lang="en-US" sz="500" spc="-135" dirty="0">
                  <a:gradFill>
                    <a:gsLst>
                      <a:gs pos="0">
                        <a:srgbClr val="FFFFFF"/>
                      </a:gs>
                      <a:gs pos="100000">
                        <a:srgbClr val="FFFFFF"/>
                      </a:gs>
                    </a:gsLst>
                    <a:lin ang="5400000" scaled="0"/>
                  </a:gradFill>
                  <a:latin typeface="Segoe Light" pitchFamily="34" charset="0"/>
                </a:endParaRPr>
              </a:p>
            </p:txBody>
          </p:sp>
        </p:grpSp>
      </p:grpSp>
      <p:grpSp>
        <p:nvGrpSpPr>
          <p:cNvPr id="67" name="Group 66"/>
          <p:cNvGrpSpPr/>
          <p:nvPr/>
        </p:nvGrpSpPr>
        <p:grpSpPr>
          <a:xfrm>
            <a:off x="5865163" y="3563689"/>
            <a:ext cx="463368" cy="463368"/>
            <a:chOff x="1103397" y="3187789"/>
            <a:chExt cx="691781" cy="691781"/>
          </a:xfrm>
        </p:grpSpPr>
        <p:sp>
          <p:nvSpPr>
            <p:cNvPr id="68" name="Rectangle 67"/>
            <p:cNvSpPr/>
            <p:nvPr>
              <p:custDataLst>
                <p:tags r:id="rId7"/>
              </p:custDataLst>
            </p:nvPr>
          </p:nvSpPr>
          <p:spPr bwMode="auto">
            <a:xfrm>
              <a:off x="1103397" y="3187789"/>
              <a:ext cx="691781" cy="69178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45720" numCol="1" spcCol="0" rtlCol="0" fromWordArt="0" anchor="b" anchorCtr="0" forceAA="0" compatLnSpc="1">
              <a:prstTxWarp prst="textNoShape">
                <a:avLst/>
              </a:prstTxWarp>
              <a:noAutofit/>
            </a:bodyPr>
            <a:lstStyle/>
            <a:p>
              <a:pPr defTabSz="932472">
                <a:lnSpc>
                  <a:spcPct val="90000"/>
                </a:lnSpc>
              </a:pPr>
              <a:r>
                <a:rPr lang="en-US" sz="500" dirty="0">
                  <a:ln>
                    <a:solidFill>
                      <a:schemeClr val="bg1">
                        <a:alpha val="0"/>
                      </a:schemeClr>
                    </a:solidFill>
                  </a:ln>
                  <a:solidFill>
                    <a:schemeClr val="bg1"/>
                  </a:solidFill>
                </a:rPr>
                <a:t>Relational</a:t>
              </a:r>
              <a:endParaRPr lang="en-US" sz="500" dirty="0">
                <a:solidFill>
                  <a:schemeClr val="bg1"/>
                </a:solidFill>
                <a:ea typeface="Segoe UI" pitchFamily="34" charset="0"/>
                <a:cs typeface="Segoe UI" pitchFamily="34" charset="0"/>
              </a:endParaRPr>
            </a:p>
          </p:txBody>
        </p:sp>
        <p:grpSp>
          <p:nvGrpSpPr>
            <p:cNvPr id="69" name="Group 68"/>
            <p:cNvGrpSpPr/>
            <p:nvPr/>
          </p:nvGrpSpPr>
          <p:grpSpPr>
            <a:xfrm>
              <a:off x="1304674" y="3262655"/>
              <a:ext cx="289229" cy="318346"/>
              <a:chOff x="9677938" y="4380341"/>
              <a:chExt cx="180750" cy="203154"/>
            </a:xfrm>
            <a:solidFill>
              <a:schemeClr val="bg1"/>
            </a:solidFill>
          </p:grpSpPr>
          <p:sp>
            <p:nvSpPr>
              <p:cNvPr id="70" name="Freeform 69"/>
              <p:cNvSpPr/>
              <p:nvPr/>
            </p:nvSpPr>
            <p:spPr>
              <a:xfrm>
                <a:off x="9677938" y="4380341"/>
                <a:ext cx="180750" cy="203154"/>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2"/>
              </a:solidFill>
              <a:ln w="12700" cap="flat" cmpd="sng" algn="ctr">
                <a:noFill/>
                <a:prstDash val="solid"/>
                <a:miter lim="800000"/>
              </a:ln>
              <a:effectLst/>
            </p:spPr>
            <p:txBody>
              <a:bodyPr lIns="45720" rIns="0" rtlCol="0" anchor="ctr"/>
              <a:lstStyle/>
              <a:p>
                <a:pPr defTabSz="932330">
                  <a:defRPr/>
                </a:pPr>
                <a:endParaRPr lang="en-US" sz="500" kern="0">
                  <a:solidFill>
                    <a:schemeClr val="accent6"/>
                  </a:solidFill>
                  <a:latin typeface="Calibri" panose="020F0502020204030204"/>
                </a:endParaRPr>
              </a:p>
            </p:txBody>
          </p:sp>
          <p:sp>
            <p:nvSpPr>
              <p:cNvPr id="71" name="Oval 70"/>
              <p:cNvSpPr/>
              <p:nvPr/>
            </p:nvSpPr>
            <p:spPr>
              <a:xfrm>
                <a:off x="9692924" y="4389921"/>
                <a:ext cx="146753" cy="40388"/>
              </a:xfrm>
              <a:prstGeom prst="ellipse">
                <a:avLst/>
              </a:prstGeom>
              <a:solidFill>
                <a:schemeClr val="accent4"/>
              </a:solidFill>
              <a:ln w="12700" cap="flat" cmpd="sng" algn="ctr">
                <a:noFill/>
                <a:prstDash val="solid"/>
                <a:miter lim="800000"/>
              </a:ln>
              <a:effectLst/>
            </p:spPr>
            <p:txBody>
              <a:bodyPr lIns="45720" rIns="0" rtlCol="0" anchor="ctr"/>
              <a:lstStyle/>
              <a:p>
                <a:pPr defTabSz="932330">
                  <a:defRPr/>
                </a:pPr>
                <a:endParaRPr lang="en-US" sz="500" kern="0">
                  <a:solidFill>
                    <a:schemeClr val="accent6"/>
                  </a:solidFill>
                  <a:latin typeface="Calibri" panose="020F0502020204030204"/>
                </a:endParaRPr>
              </a:p>
            </p:txBody>
          </p:sp>
        </p:grpSp>
      </p:grpSp>
      <p:grpSp>
        <p:nvGrpSpPr>
          <p:cNvPr id="72" name="Group 71"/>
          <p:cNvGrpSpPr/>
          <p:nvPr/>
        </p:nvGrpSpPr>
        <p:grpSpPr>
          <a:xfrm>
            <a:off x="7109943" y="3795373"/>
            <a:ext cx="463368" cy="463368"/>
            <a:chOff x="2551230" y="2464452"/>
            <a:chExt cx="691781" cy="691781"/>
          </a:xfrm>
        </p:grpSpPr>
        <p:sp>
          <p:nvSpPr>
            <p:cNvPr id="73" name="Rectangle 72"/>
            <p:cNvSpPr/>
            <p:nvPr>
              <p:custDataLst>
                <p:tags r:id="rId6"/>
              </p:custDataLst>
            </p:nvPr>
          </p:nvSpPr>
          <p:spPr bwMode="auto">
            <a:xfrm>
              <a:off x="2551230" y="2464452"/>
              <a:ext cx="691781" cy="69178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45720" numCol="1" spcCol="0" rtlCol="0" fromWordArt="0" anchor="b" anchorCtr="0" forceAA="0" compatLnSpc="1">
              <a:prstTxWarp prst="textNoShape">
                <a:avLst/>
              </a:prstTxWarp>
              <a:noAutofit/>
            </a:bodyPr>
            <a:lstStyle/>
            <a:p>
              <a:pPr defTabSz="932472">
                <a:lnSpc>
                  <a:spcPct val="90000"/>
                </a:lnSpc>
              </a:pPr>
              <a:r>
                <a:rPr lang="en-US" sz="500" dirty="0">
                  <a:ln>
                    <a:solidFill>
                      <a:schemeClr val="bg1">
                        <a:alpha val="0"/>
                      </a:schemeClr>
                    </a:solidFill>
                  </a:ln>
                  <a:solidFill>
                    <a:schemeClr val="bg1"/>
                  </a:solidFill>
                </a:rPr>
                <a:t>Sensors</a:t>
              </a:r>
              <a:endParaRPr lang="en-US" sz="500" dirty="0">
                <a:solidFill>
                  <a:schemeClr val="bg1"/>
                </a:solidFill>
                <a:ea typeface="Segoe UI" pitchFamily="34" charset="0"/>
                <a:cs typeface="Segoe UI" pitchFamily="34" charset="0"/>
              </a:endParaRPr>
            </a:p>
          </p:txBody>
        </p:sp>
        <p:sp>
          <p:nvSpPr>
            <p:cNvPr id="74" name="Frame 5"/>
            <p:cNvSpPr>
              <a:spLocks noChangeAspect="1"/>
            </p:cNvSpPr>
            <p:nvPr/>
          </p:nvSpPr>
          <p:spPr bwMode="auto">
            <a:xfrm>
              <a:off x="2761691" y="2548139"/>
              <a:ext cx="270860" cy="2707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45720" tIns="53778" rIns="0" bIns="107555" numCol="1" spcCol="0" rtlCol="0" fromWordArt="0" anchor="b" anchorCtr="0" forceAA="0" compatLnSpc="1">
              <a:prstTxWarp prst="textNoShape">
                <a:avLst/>
              </a:prstTxWarp>
              <a:noAutofit/>
            </a:bodyPr>
            <a:lstStyle/>
            <a:p>
              <a:pPr defTabSz="1075103" fontAlgn="base">
                <a:spcBef>
                  <a:spcPct val="0"/>
                </a:spcBef>
                <a:spcAft>
                  <a:spcPct val="0"/>
                </a:spcAft>
                <a:defRPr/>
              </a:pPr>
              <a:endParaRPr lang="en-US" sz="500" kern="0" spc="-59"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5" name="Group 74"/>
          <p:cNvGrpSpPr/>
          <p:nvPr/>
        </p:nvGrpSpPr>
        <p:grpSpPr>
          <a:xfrm>
            <a:off x="8475041" y="3496052"/>
            <a:ext cx="463368" cy="463368"/>
            <a:chOff x="1822857" y="3187789"/>
            <a:chExt cx="691781" cy="691781"/>
          </a:xfrm>
        </p:grpSpPr>
        <p:sp>
          <p:nvSpPr>
            <p:cNvPr id="76" name="Rectangle 75"/>
            <p:cNvSpPr/>
            <p:nvPr>
              <p:custDataLst>
                <p:tags r:id="rId5"/>
              </p:custDataLst>
            </p:nvPr>
          </p:nvSpPr>
          <p:spPr bwMode="auto">
            <a:xfrm>
              <a:off x="1822857" y="3187789"/>
              <a:ext cx="691781" cy="69178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45720" numCol="1" spcCol="0" rtlCol="0" fromWordArt="0" anchor="b" anchorCtr="0" forceAA="0" compatLnSpc="1">
              <a:prstTxWarp prst="textNoShape">
                <a:avLst/>
              </a:prstTxWarp>
              <a:noAutofit/>
            </a:bodyPr>
            <a:lstStyle/>
            <a:p>
              <a:pPr defTabSz="932472">
                <a:lnSpc>
                  <a:spcPct val="90000"/>
                </a:lnSpc>
              </a:pPr>
              <a:r>
                <a:rPr lang="en-US" sz="500" dirty="0">
                  <a:ln>
                    <a:solidFill>
                      <a:schemeClr val="bg1">
                        <a:alpha val="0"/>
                      </a:schemeClr>
                    </a:solidFill>
                  </a:ln>
                  <a:solidFill>
                    <a:schemeClr val="bg1"/>
                  </a:solidFill>
                </a:rPr>
                <a:t>Video</a:t>
              </a:r>
              <a:endParaRPr lang="en-US" sz="500" dirty="0">
                <a:solidFill>
                  <a:schemeClr val="bg1"/>
                </a:solidFill>
                <a:ea typeface="Segoe UI" pitchFamily="34" charset="0"/>
                <a:cs typeface="Segoe UI" pitchFamily="34" charset="0"/>
              </a:endParaRPr>
            </a:p>
          </p:txBody>
        </p:sp>
        <p:sp>
          <p:nvSpPr>
            <p:cNvPr id="77" name="Freeform 7"/>
            <p:cNvSpPr>
              <a:spLocks noEditPoints="1"/>
            </p:cNvSpPr>
            <p:nvPr/>
          </p:nvSpPr>
          <p:spPr bwMode="auto">
            <a:xfrm>
              <a:off x="2019832" y="3275280"/>
              <a:ext cx="297830" cy="319992"/>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5720" tIns="45718" rIns="0" bIns="45718" numCol="1" rtlCol="0" anchor="ctr" anchorCtr="0" compatLnSpc="1">
              <a:prstTxWarp prst="textNoShape">
                <a:avLst/>
              </a:prstTxWarp>
            </a:bodyPr>
            <a:lstStyle/>
            <a:p>
              <a:pPr defTabSz="822953"/>
              <a:endParaRPr lang="en-US" sz="500" spc="-135" dirty="0">
                <a:solidFill>
                  <a:schemeClr val="accent3"/>
                </a:solidFill>
                <a:latin typeface="Segoe Light" pitchFamily="34" charset="0"/>
              </a:endParaRPr>
            </a:p>
          </p:txBody>
        </p:sp>
      </p:grpSp>
      <p:grpSp>
        <p:nvGrpSpPr>
          <p:cNvPr id="78" name="Group 77"/>
          <p:cNvGrpSpPr/>
          <p:nvPr/>
        </p:nvGrpSpPr>
        <p:grpSpPr>
          <a:xfrm>
            <a:off x="6499109" y="3190238"/>
            <a:ext cx="463368" cy="463368"/>
            <a:chOff x="370109" y="3187789"/>
            <a:chExt cx="691781" cy="691781"/>
          </a:xfrm>
        </p:grpSpPr>
        <p:sp>
          <p:nvSpPr>
            <p:cNvPr id="79" name="Rectangle 78"/>
            <p:cNvSpPr/>
            <p:nvPr>
              <p:custDataLst>
                <p:tags r:id="rId4"/>
              </p:custDataLst>
            </p:nvPr>
          </p:nvSpPr>
          <p:spPr bwMode="auto">
            <a:xfrm>
              <a:off x="370109" y="3187789"/>
              <a:ext cx="691781" cy="69178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45720" numCol="1" spcCol="0" rtlCol="0" fromWordArt="0" anchor="b" anchorCtr="0" forceAA="0" compatLnSpc="1">
              <a:prstTxWarp prst="textNoShape">
                <a:avLst/>
              </a:prstTxWarp>
              <a:noAutofit/>
            </a:bodyPr>
            <a:lstStyle/>
            <a:p>
              <a:pPr defTabSz="932330">
                <a:lnSpc>
                  <a:spcPct val="90000"/>
                </a:lnSpc>
              </a:pPr>
              <a:r>
                <a:rPr lang="en-US" sz="500" dirty="0">
                  <a:ln>
                    <a:solidFill>
                      <a:schemeClr val="bg1">
                        <a:alpha val="0"/>
                      </a:schemeClr>
                    </a:solidFill>
                  </a:ln>
                  <a:solidFill>
                    <a:schemeClr val="bg1"/>
                  </a:solidFill>
                </a:rPr>
                <a:t>LOB applications</a:t>
              </a:r>
            </a:p>
          </p:txBody>
        </p:sp>
        <p:sp>
          <p:nvSpPr>
            <p:cNvPr id="80" name="Donut 59"/>
            <p:cNvSpPr>
              <a:spLocks noChangeAspect="1"/>
            </p:cNvSpPr>
            <p:nvPr/>
          </p:nvSpPr>
          <p:spPr bwMode="auto">
            <a:xfrm>
              <a:off x="587672" y="3258426"/>
              <a:ext cx="256656" cy="276958"/>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500"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32" name="Group 131"/>
          <p:cNvGrpSpPr/>
          <p:nvPr/>
        </p:nvGrpSpPr>
        <p:grpSpPr>
          <a:xfrm>
            <a:off x="6512507" y="3795373"/>
            <a:ext cx="463368" cy="463368"/>
            <a:chOff x="1103397" y="2464452"/>
            <a:chExt cx="691781" cy="691781"/>
          </a:xfrm>
        </p:grpSpPr>
        <p:sp>
          <p:nvSpPr>
            <p:cNvPr id="133" name="Rectangle 132"/>
            <p:cNvSpPr/>
            <p:nvPr>
              <p:custDataLst>
                <p:tags r:id="rId3"/>
              </p:custDataLst>
            </p:nvPr>
          </p:nvSpPr>
          <p:spPr bwMode="auto">
            <a:xfrm>
              <a:off x="1103397" y="2464452"/>
              <a:ext cx="691781" cy="69178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45720" numCol="1" spcCol="0" rtlCol="0" fromWordArt="0" anchor="b" anchorCtr="0" forceAA="0" compatLnSpc="1">
              <a:prstTxWarp prst="textNoShape">
                <a:avLst/>
              </a:prstTxWarp>
              <a:noAutofit/>
            </a:bodyPr>
            <a:lstStyle/>
            <a:p>
              <a:pPr defTabSz="932472">
                <a:lnSpc>
                  <a:spcPct val="90000"/>
                </a:lnSpc>
              </a:pPr>
              <a:r>
                <a:rPr lang="en-US" sz="500" dirty="0">
                  <a:ln>
                    <a:solidFill>
                      <a:schemeClr val="bg1">
                        <a:alpha val="0"/>
                      </a:schemeClr>
                    </a:solidFill>
                  </a:ln>
                  <a:solidFill>
                    <a:schemeClr val="bg1"/>
                  </a:solidFill>
                </a:rPr>
                <a:t>Web</a:t>
              </a:r>
              <a:endParaRPr lang="en-US" sz="500" dirty="0">
                <a:solidFill>
                  <a:schemeClr val="bg1"/>
                </a:solidFill>
                <a:ea typeface="Segoe UI" pitchFamily="34" charset="0"/>
                <a:cs typeface="Segoe UI" pitchFamily="34" charset="0"/>
              </a:endParaRPr>
            </a:p>
          </p:txBody>
        </p:sp>
        <p:sp>
          <p:nvSpPr>
            <p:cNvPr id="134" name="Rounded Rectangle 18"/>
            <p:cNvSpPr/>
            <p:nvPr/>
          </p:nvSpPr>
          <p:spPr bwMode="auto">
            <a:xfrm>
              <a:off x="1331186" y="2561849"/>
              <a:ext cx="236204" cy="243353"/>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500"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35" name="Group 134"/>
          <p:cNvGrpSpPr/>
          <p:nvPr/>
        </p:nvGrpSpPr>
        <p:grpSpPr>
          <a:xfrm>
            <a:off x="7825079" y="3190238"/>
            <a:ext cx="463368" cy="463368"/>
            <a:chOff x="1822857" y="2464452"/>
            <a:chExt cx="691781" cy="691781"/>
          </a:xfrm>
        </p:grpSpPr>
        <p:sp>
          <p:nvSpPr>
            <p:cNvPr id="136" name="Rectangle 135"/>
            <p:cNvSpPr/>
            <p:nvPr>
              <p:custDataLst>
                <p:tags r:id="rId2"/>
              </p:custDataLst>
            </p:nvPr>
          </p:nvSpPr>
          <p:spPr bwMode="auto">
            <a:xfrm>
              <a:off x="1822857" y="2464452"/>
              <a:ext cx="691781" cy="69178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45720" numCol="1" spcCol="0" rtlCol="0" fromWordArt="0" anchor="b" anchorCtr="0" forceAA="0" compatLnSpc="1">
              <a:prstTxWarp prst="textNoShape">
                <a:avLst/>
              </a:prstTxWarp>
              <a:noAutofit/>
            </a:bodyPr>
            <a:lstStyle/>
            <a:p>
              <a:pPr defTabSz="932472">
                <a:lnSpc>
                  <a:spcPct val="90000"/>
                </a:lnSpc>
              </a:pPr>
              <a:r>
                <a:rPr lang="en-US" sz="500" dirty="0">
                  <a:ln>
                    <a:solidFill>
                      <a:schemeClr val="bg1">
                        <a:alpha val="0"/>
                      </a:schemeClr>
                    </a:solidFill>
                  </a:ln>
                  <a:solidFill>
                    <a:schemeClr val="bg1"/>
                  </a:solidFill>
                </a:rPr>
                <a:t>Social</a:t>
              </a:r>
              <a:endParaRPr lang="en-US" sz="500" dirty="0">
                <a:solidFill>
                  <a:schemeClr val="bg1"/>
                </a:solidFill>
                <a:ea typeface="Segoe UI" pitchFamily="34" charset="0"/>
                <a:cs typeface="Segoe UI" pitchFamily="34" charset="0"/>
              </a:endParaRPr>
            </a:p>
          </p:txBody>
        </p:sp>
        <p:sp>
          <p:nvSpPr>
            <p:cNvPr id="137" name="Freeform 5"/>
            <p:cNvSpPr>
              <a:spLocks noEditPoints="1"/>
            </p:cNvSpPr>
            <p:nvPr/>
          </p:nvSpPr>
          <p:spPr bwMode="auto">
            <a:xfrm>
              <a:off x="2039038" y="2574721"/>
              <a:ext cx="259418" cy="217623"/>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bg2"/>
            </a:solidFill>
            <a:ln>
              <a:noFill/>
            </a:ln>
          </p:spPr>
          <p:txBody>
            <a:bodyPr vert="horz" wrap="square" lIns="45720" tIns="45720" rIns="0" bIns="45720" numCol="1" anchor="t" anchorCtr="0" compatLnSpc="1">
              <a:prstTxWarp prst="textNoShape">
                <a:avLst/>
              </a:prstTxWarp>
            </a:bodyPr>
            <a:lstStyle/>
            <a:p>
              <a:endParaRPr lang="en-US" sz="500"/>
            </a:p>
          </p:txBody>
        </p:sp>
      </p:grpSp>
      <p:grpSp>
        <p:nvGrpSpPr>
          <p:cNvPr id="138" name="Group 137"/>
          <p:cNvGrpSpPr/>
          <p:nvPr/>
        </p:nvGrpSpPr>
        <p:grpSpPr>
          <a:xfrm>
            <a:off x="7825079" y="3795373"/>
            <a:ext cx="463368" cy="463368"/>
            <a:chOff x="2551230" y="3187789"/>
            <a:chExt cx="691781" cy="691781"/>
          </a:xfrm>
        </p:grpSpPr>
        <p:sp>
          <p:nvSpPr>
            <p:cNvPr id="139" name="Rectangle 138"/>
            <p:cNvSpPr/>
            <p:nvPr>
              <p:custDataLst>
                <p:tags r:id="rId1"/>
              </p:custDataLst>
            </p:nvPr>
          </p:nvSpPr>
          <p:spPr bwMode="auto">
            <a:xfrm>
              <a:off x="2551230" y="3187789"/>
              <a:ext cx="691781" cy="69178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45720" numCol="1" spcCol="0" rtlCol="0" fromWordArt="0" anchor="b" anchorCtr="0" forceAA="0" compatLnSpc="1">
              <a:prstTxWarp prst="textNoShape">
                <a:avLst/>
              </a:prstTxWarp>
              <a:noAutofit/>
            </a:bodyPr>
            <a:lstStyle/>
            <a:p>
              <a:pPr defTabSz="932472">
                <a:lnSpc>
                  <a:spcPct val="90000"/>
                </a:lnSpc>
              </a:pPr>
              <a:r>
                <a:rPr lang="en-US" sz="500" dirty="0">
                  <a:ln>
                    <a:solidFill>
                      <a:schemeClr val="bg1">
                        <a:alpha val="0"/>
                      </a:schemeClr>
                    </a:solidFill>
                  </a:ln>
                  <a:solidFill>
                    <a:schemeClr val="bg1"/>
                  </a:solidFill>
                </a:rPr>
                <a:t>Clickstream</a:t>
              </a:r>
              <a:endParaRPr lang="en-US" sz="500" dirty="0">
                <a:solidFill>
                  <a:schemeClr val="bg1"/>
                </a:solidFill>
                <a:ea typeface="Segoe UI" pitchFamily="34" charset="0"/>
                <a:cs typeface="Segoe UI" pitchFamily="34" charset="0"/>
              </a:endParaRPr>
            </a:p>
          </p:txBody>
        </p:sp>
        <p:sp>
          <p:nvSpPr>
            <p:cNvPr id="140" name="Freeform 139"/>
            <p:cNvSpPr>
              <a:spLocks noChangeAspect="1"/>
            </p:cNvSpPr>
            <p:nvPr/>
          </p:nvSpPr>
          <p:spPr bwMode="auto">
            <a:xfrm>
              <a:off x="2746121" y="3280505"/>
              <a:ext cx="301998" cy="304393"/>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5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81" name="Plus 80"/>
          <p:cNvSpPr/>
          <p:nvPr/>
        </p:nvSpPr>
        <p:spPr bwMode="auto">
          <a:xfrm>
            <a:off x="4909272" y="3320936"/>
            <a:ext cx="966952" cy="966213"/>
          </a:xfrm>
          <a:prstGeom prst="mathPlus">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285195006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What is HDInsight?</a:t>
            </a:r>
          </a:p>
        </p:txBody>
      </p:sp>
    </p:spTree>
    <p:extLst>
      <p:ext uri="{BB962C8B-B14F-4D97-AF65-F5344CB8AC3E}">
        <p14:creationId xmlns:p14="http://schemas.microsoft.com/office/powerpoint/2010/main" val="331453023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2.xml><?xml version="1.0" encoding="utf-8"?>
<a:theme xmlns:a="http://schemas.openxmlformats.org/drawingml/2006/main" name="6-30537_Envision 2016 Concurrent Template_Dark">
  <a:themeElements>
    <a:clrScheme name="Ignite Dark">
      <a:dk1>
        <a:srgbClr val="505050"/>
      </a:dk1>
      <a:lt1>
        <a:srgbClr val="FFFFFF"/>
      </a:lt1>
      <a:dk2>
        <a:srgbClr val="D83B01"/>
      </a:dk2>
      <a:lt2>
        <a:srgbClr val="F8F8F8"/>
      </a:lt2>
      <a:accent1>
        <a:srgbClr val="D83B01"/>
      </a:accent1>
      <a:accent2>
        <a:srgbClr val="0078D7"/>
      </a:accent2>
      <a:accent3>
        <a:srgbClr val="D2D2D2"/>
      </a:accent3>
      <a:accent4>
        <a:srgbClr val="FFB900"/>
      </a:accent4>
      <a:accent5>
        <a:srgbClr val="FF8C00"/>
      </a:accent5>
      <a:accent6>
        <a:srgbClr val="00BCF2"/>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3D8EA723-330F-4CE4-9E9B-7A3528C3E25F}"/>
    </a:ext>
  </a:extLst>
</a:theme>
</file>

<file path=ppt/theme/theme3.xml><?xml version="1.0" encoding="utf-8"?>
<a:theme xmlns:a="http://schemas.openxmlformats.org/drawingml/2006/main" name="1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4A547913-FDF7-4DFF-9D24-2FF6685A0CA8}"/>
    </a:ext>
  </a:extLst>
</a:theme>
</file>

<file path=ppt/theme/theme4.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 id="{08B3FEDF-27CE-477E-A1F2-9805036CC047}" vid="{CD0BEC05-913A-4A4A-B174-12DECD18D25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2" ma:contentTypeDescription="" ma:contentTypeScope="" ma:versionID="8add498658ef06bbcf3bc1f2c97d938c">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a14070d067e341e7ddc7e27ecc4a2d88"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element ref="ns3:NumberofDownloa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readOnly="false"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NumberofDownloads" ma:index="40" nillable="true" ma:displayName="NumberofDownloads" ma:internalName="NumberofDownloads">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Georgia World Congress Center</TermName>
          <TermId xmlns="http://schemas.microsoft.com/office/infopath/2007/PartnerControls">ea0ece34-59a6-4d43-8d9e-d0f9e2a2f1ce</TermId>
        </TermInfo>
      </Terms>
    </d12e2661e9634d9aa98bbb375f31aced>
    <Event_x0020_Start_x0020_Date xmlns="01c77077-aee4-4b5f-bd4e-9cd40a6fff29">2016-09-25T07:00:00+00:00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Atlanta</TermName>
          <TermId xmlns="http://schemas.microsoft.com/office/infopath/2007/PartnerControls">01fb9831-5840-48a0-a576-3e48f42baa53</TermId>
        </TermInfo>
      </Terms>
    </iaa5f83406f94009a0f6a3e890699ff7>
    <External_x0020_Speaker xmlns="01c77077-aee4-4b5f-bd4e-9cd40a6fff29">Rashim Gupta</External_x0020_Speaker>
    <m6878b9dd7994da4ba144f95347d99c6 xmlns="01c77077-aee4-4b5f-bd4e-9cd40a6fff29">
      <Terms xmlns="http://schemas.microsoft.com/office/infopath/2007/PartnerControls"/>
    </m6878b9dd7994da4ba144f95347d99c6>
    <Presentation_x0020_Date xmlns="01c77077-aee4-4b5f-bd4e-9cd40a6fff29">2016-09-30T04:00:00+00:00</Presentation_x0020_Dat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mb2e01f7e2d8413988e28e59aa226eec>
    <MS_x0020_Content_x0020_Owner xmlns="01c77077-aee4-4b5f-bd4e-9cd40a6fff29">
      <UserInfo>
        <DisplayName/>
        <AccountId xsi:nil="true"/>
        <AccountType/>
      </UserInfo>
    </MS_x0020_Content_x0020_Owner>
    <Session_x0020_Code xmlns="01c77077-aee4-4b5f-bd4e-9cd40a6fff29">BRK3248</Session_x0020_Code>
    <Event_x0020_End_x0020_Date xmlns="01c77077-aee4-4b5f-bd4e-9cd40a6fff29">2016-09-30T07:00:00+00:00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MS_x0020_Speaker xmlns="01c77077-aee4-4b5f-bd4e-9cd40a6fff29">
      <UserInfo>
        <DisplayName/>
        <AccountId xsi:nil="true"/>
        <AccountType/>
      </UserInfo>
    </MS_x0020_Speak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2016</TermName>
          <TermId xmlns="http://schemas.microsoft.com/office/infopath/2007/PartnerControls">18f2cfef-147f-4980-92a7-a1997619bab5</TermId>
        </TermInfo>
      </Terms>
    </TaxKeywordTaxHTField>
    <TaxCatchAll xmlns="230e9df3-be65-4c73-a93b-d1236ebd677e">
      <Value>174</Value>
      <Value>177</Value>
      <Value>176</Value>
      <Value>175</Value>
    </TaxCatchAll>
    <NumberofDownloads xmlns="230e9df3-be65-4c73-a93b-d1236ebd677e"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6D8F288A-5131-4E80-AB86-F10FC03738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sharepoint/v3"/>
    <ds:schemaRef ds:uri="http://purl.org/dc/terms/"/>
    <ds:schemaRef ds:uri="http://www.w3.org/XML/1998/namespace"/>
    <ds:schemaRef ds:uri="http://purl.org/dc/elements/1.1/"/>
    <ds:schemaRef ds:uri="http://purl.org/dc/dcmitype/"/>
    <ds:schemaRef ds:uri="http://schemas.microsoft.com/office/infopath/2007/PartnerControls"/>
    <ds:schemaRef ds:uri="http://schemas.microsoft.com/office/2006/documentManagement/types"/>
    <ds:schemaRef ds:uri="230e9df3-be65-4c73-a93b-d1236ebd677e"/>
    <ds:schemaRef ds:uri="http://schemas.openxmlformats.org/package/2006/metadata/core-properties"/>
    <ds:schemaRef ds:uri="8ff673fc-3231-4e3a-893b-6d7f7cd32766"/>
    <ds:schemaRef ds:uri="01c77077-aee4-4b5f-bd4e-9cd40a6fff29"/>
  </ds:schemaRefs>
</ds:datastoreItem>
</file>

<file path=docProps/app.xml><?xml version="1.0" encoding="utf-8"?>
<Properties xmlns="http://schemas.openxmlformats.org/officeDocument/2006/extended-properties" xmlns:vt="http://schemas.openxmlformats.org/officeDocument/2006/docPropsVTypes">
  <Template/>
  <TotalTime>22369</TotalTime>
  <Words>4779</Words>
  <Application>Microsoft Office PowerPoint</Application>
  <PresentationFormat>Custom</PresentationFormat>
  <Paragraphs>914</Paragraphs>
  <Slides>70</Slides>
  <Notes>62</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70</vt:i4>
      </vt:variant>
    </vt:vector>
  </HeadingPairs>
  <TitlesOfParts>
    <vt:vector size="87" baseType="lpstr">
      <vt:lpstr>MS PGothic</vt:lpstr>
      <vt:lpstr>Arial</vt:lpstr>
      <vt:lpstr>Calibri</vt:lpstr>
      <vt:lpstr>Consolas</vt:lpstr>
      <vt:lpstr>Lucida Grande</vt:lpstr>
      <vt:lpstr>Segoe</vt:lpstr>
      <vt:lpstr>Segoe Light</vt:lpstr>
      <vt:lpstr>Segoe UI</vt:lpstr>
      <vt:lpstr>Segoe UI Light</vt:lpstr>
      <vt:lpstr>Segoe UI Semibold</vt:lpstr>
      <vt:lpstr>Segoe UI Semilight</vt:lpstr>
      <vt:lpstr>Times New Roman</vt:lpstr>
      <vt:lpstr>Wingdings</vt:lpstr>
      <vt:lpstr>5-50002_Ignite_Breakout_Template</vt:lpstr>
      <vt:lpstr>6-30537_Envision 2016 Concurrent Template_Dark</vt:lpstr>
      <vt:lpstr>1_5-50002_Ignite_Breakout_Template</vt:lpstr>
      <vt:lpstr>2_5-50002_Ignite_Breakout_Template</vt:lpstr>
      <vt:lpstr>Build Successful Big Data infrastructure using Azure HDInsight</vt:lpstr>
      <vt:lpstr>Survey</vt:lpstr>
      <vt:lpstr>Session Objectives and Takeaways</vt:lpstr>
      <vt:lpstr>Big Data vs. Traditional DW</vt:lpstr>
      <vt:lpstr>Two Approaches to Information Management for Analytics: Top-Down + Bottom-Up</vt:lpstr>
      <vt:lpstr>Data Warehousing Uses A Top-Down Approach</vt:lpstr>
      <vt:lpstr>The “data lake” Uses A Bottom-Up Approach</vt:lpstr>
      <vt:lpstr>Data Lake + Data Warehouse Better Together</vt:lpstr>
      <vt:lpstr>What is HDInsight?</vt:lpstr>
      <vt:lpstr>Microsoft Hadoop Stack</vt:lpstr>
      <vt:lpstr>Azure HDInsight</vt:lpstr>
      <vt:lpstr>Hadoop on HDInsight</vt:lpstr>
      <vt:lpstr>HDInsight Workloads</vt:lpstr>
      <vt:lpstr>HDInsight Architecture</vt:lpstr>
      <vt:lpstr>Intro to Hive</vt:lpstr>
      <vt:lpstr>Apache Hive: Scalable Data Warehousing</vt:lpstr>
      <vt:lpstr>Hive: Capabilities and Applications</vt:lpstr>
      <vt:lpstr>Demo: HDInsight cluster &amp; Hive</vt:lpstr>
      <vt:lpstr>Creating an HDInsight cluster</vt:lpstr>
      <vt:lpstr>Creating an HDInsight cluster</vt:lpstr>
      <vt:lpstr>Creating an HDInsight cluster</vt:lpstr>
      <vt:lpstr>Cluster Dashboard</vt:lpstr>
      <vt:lpstr>HDInsight scenarios</vt:lpstr>
      <vt:lpstr>Typical Hadoop Scenarios</vt:lpstr>
      <vt:lpstr>Traditional HDInsight Architecture</vt:lpstr>
      <vt:lpstr>HDInsight scenarios</vt:lpstr>
      <vt:lpstr>Building an Enterprise DW using Hadoop</vt:lpstr>
      <vt:lpstr>Enterprise Data Warehouse using HDInsight</vt:lpstr>
      <vt:lpstr>EDW using HDInsight – Cluster Planning</vt:lpstr>
      <vt:lpstr>Cluster Planning</vt:lpstr>
      <vt:lpstr>Cloud Deployment Models</vt:lpstr>
      <vt:lpstr>EDW using HDInsight – Query Development</vt:lpstr>
      <vt:lpstr>Query Authoring</vt:lpstr>
      <vt:lpstr>Demo: Query Authoring Tools</vt:lpstr>
      <vt:lpstr>Query Authoring Plan for iteration</vt:lpstr>
      <vt:lpstr>Query Debugging</vt:lpstr>
      <vt:lpstr>Demo</vt:lpstr>
      <vt:lpstr>ProTip: Out of Memory</vt:lpstr>
      <vt:lpstr>Optimizing Queries</vt:lpstr>
      <vt:lpstr>Optimization Summary</vt:lpstr>
      <vt:lpstr>EDW using HDInsight – Deployment</vt:lpstr>
      <vt:lpstr>Going to production: Cortana Intelligence Suite</vt:lpstr>
      <vt:lpstr>Going to production: Cortana Intelligence Suite</vt:lpstr>
      <vt:lpstr>Azure Data Factory </vt:lpstr>
      <vt:lpstr>Demo: Using ADF with HDInsight</vt:lpstr>
      <vt:lpstr>EDW using HDInsight – Deployment</vt:lpstr>
      <vt:lpstr>Demo: 100GB query with Batch</vt:lpstr>
      <vt:lpstr>Demo: TPCH on Batch</vt:lpstr>
      <vt:lpstr>Biggest Pain Point from customers</vt:lpstr>
      <vt:lpstr>Can we create a new interactive cluster type?</vt:lpstr>
      <vt:lpstr>Our Vision: Building a DW using HDInsight</vt:lpstr>
      <vt:lpstr>Introducing Hive LLAP: Making Hive Interactive</vt:lpstr>
      <vt:lpstr>Hive LLAP Enabling Data Warehousing Scenarios</vt:lpstr>
      <vt:lpstr>What is LLAP</vt:lpstr>
      <vt:lpstr>Cache Hit – output from Beeline</vt:lpstr>
      <vt:lpstr>Demo: Hive LLAP Demo</vt:lpstr>
      <vt:lpstr>Demo 2: LLAP</vt:lpstr>
      <vt:lpstr>Scaling HDInsight</vt:lpstr>
      <vt:lpstr>Scaling for Big Data workloads</vt:lpstr>
      <vt:lpstr>Scaling for Big Data workloads HA Improvements</vt:lpstr>
      <vt:lpstr>Scaling for Big Data workloads Elastic scaling: Built for the cloud</vt:lpstr>
      <vt:lpstr>Scaling for Big Data workloads Edge Nodes</vt:lpstr>
      <vt:lpstr>Using 3rd party apps</vt:lpstr>
      <vt:lpstr>ISV apps: Datameer</vt:lpstr>
      <vt:lpstr>ISV apps: AtScale</vt:lpstr>
      <vt:lpstr>ISV apps: Cask</vt:lpstr>
      <vt:lpstr>Big Data Cloud Vendors: Forrester 2016 Ratings</vt:lpstr>
      <vt:lpstr>Free IT Pro resources To advance your career in cloud technology</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 successful Big Data infrastructure using Azure HDInsight</dc:title>
  <dc:subject>&lt;Speech title here&gt;</dc:subject>
  <dc:creator>&lt;Speaker name here&gt;</dc:creator>
  <cp:keywords>Microsoft 2016</cp:keywords>
  <dc:description>Template: Mitchell Derrey, Silverfox Productions_x000d_
Formatting: _x000d_
Audience Type:</dc:description>
  <cp:lastModifiedBy>MS Events 0093</cp:lastModifiedBy>
  <cp:revision>496</cp:revision>
  <dcterms:created xsi:type="dcterms:W3CDTF">2014-06-10T19:28:25Z</dcterms:created>
  <dcterms:modified xsi:type="dcterms:W3CDTF">2016-09-30T15:23:37Z</dcterms:modified>
  <cp:category>Microsoft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177;#Georgia World Congress Center|ea0ece34-59a6-4d43-8d9e-d0f9e2a2f1ce</vt:lpwstr>
  </property>
  <property fmtid="{D5CDD505-2E9C-101B-9397-08002B2CF9AE}" pid="7" name="Track">
    <vt:lpwstr/>
  </property>
  <property fmtid="{D5CDD505-2E9C-101B-9397-08002B2CF9AE}" pid="8" name="Event Location">
    <vt:lpwstr>176;#Atlanta|01fb9831-5840-48a0-a576-3e48f42baa53</vt:lpwstr>
  </property>
  <property fmtid="{D5CDD505-2E9C-101B-9397-08002B2CF9AE}" pid="9" name="Campaign">
    <vt:lpwstr/>
  </property>
  <property fmtid="{D5CDD505-2E9C-101B-9397-08002B2CF9AE}" pid="10" name="IsMyDocuments">
    <vt:bool>true</vt:bool>
  </property>
  <property fmtid="{D5CDD505-2E9C-101B-9397-08002B2CF9AE}" pid="11" name="TaxKeyword">
    <vt:lpwstr>174;#Microsoft Ignite 2016|e2f6a88c-86f9-4b25-a2af-b5c3afa8c82a</vt:lpwstr>
  </property>
  <property fmtid="{D5CDD505-2E9C-101B-9397-08002B2CF9AE}" pid="12" name="Audience1">
    <vt:lpwstr/>
  </property>
  <property fmtid="{D5CDD505-2E9C-101B-9397-08002B2CF9AE}" pid="13" name="Event Name">
    <vt:lpwstr>175;#Microsoft Ignite|9323c522-fe4b-4922-816b-10a1920d7afb</vt:lpwstr>
  </property>
</Properties>
</file>